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7" d="100"/>
          <a:sy n="67" d="100"/>
        </p:scale>
        <p:origin x="-1464"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40544" y="776288"/>
            <a:ext cx="8062912"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fld id="{1D8BD707-D9CF-40AE-B4C6-C98DA3205C09}" type="datetimeFigureOut">
              <a:rPr lang="en-US" smtClean="0"/>
              <a:pPr/>
              <a:t>10/28/2016</a:t>
            </a:fld>
            <a:endParaRPr lang="en-US"/>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endParaRPr lang="en-US"/>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fld id="{1D8BD707-D9CF-40AE-B4C6-C98DA3205C09}" type="datetimeFigureOut">
              <a:rPr lang="en-US" smtClean="0"/>
              <a:pPr/>
              <a:t>10/28/2016</a:t>
            </a:fld>
            <a:endParaRPr lang="en-US"/>
          </a:p>
        </p:txBody>
      </p:sp>
      <p:sp>
        <p:nvSpPr>
          <p:cNvPr id="5" name="Footer Placeholder 4"/>
          <p:cNvSpPr>
            <a:spLocks noGrp="1"/>
          </p:cNvSpPr>
          <p:nvPr>
            <p:ph type="ftr" sz="quarter" idx="11"/>
          </p:nvPr>
        </p:nvSpPr>
        <p:spPr>
          <a:xfrm>
            <a:off x="457200" y="6480969"/>
            <a:ext cx="4260056" cy="300831"/>
          </a:xfrm>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9" name="Right Tri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e Placeholder 3"/>
          <p:cNvSpPr>
            <a:spLocks noGrp="1"/>
          </p:cNvSpPr>
          <p:nvPr>
            <p:ph type="dt" sz="half" idx="10"/>
          </p:nvPr>
        </p:nvSpPr>
        <p:spPr>
          <a:xfrm>
            <a:off x="6955632" y="6477000"/>
            <a:ext cx="2133600" cy="304800"/>
          </a:xfrm>
        </p:spPr>
        <p:txBody>
          <a:bodyPr/>
          <a:lstStyle/>
          <a:p>
            <a:fld id="{1D8BD707-D9CF-40AE-B4C6-C98DA3205C09}" type="datetimeFigureOut">
              <a:rPr lang="en-US" smtClean="0"/>
              <a:pPr/>
              <a:t>10/28/2016</a:t>
            </a:fld>
            <a:endParaRPr lang="en-US"/>
          </a:p>
        </p:txBody>
      </p:sp>
      <p:sp>
        <p:nvSpPr>
          <p:cNvPr id="5" name="Footer Placeholder 4"/>
          <p:cNvSpPr>
            <a:spLocks noGrp="1"/>
          </p:cNvSpPr>
          <p:nvPr>
            <p:ph type="ftr" sz="quarter" idx="11"/>
          </p:nvPr>
        </p:nvSpPr>
        <p:spPr>
          <a:xfrm>
            <a:off x="2619376" y="6480969"/>
            <a:ext cx="4260056" cy="300831"/>
          </a:xfrm>
        </p:spPr>
        <p:txBody>
          <a:bodyPr/>
          <a:lstStyle/>
          <a:p>
            <a:endParaRPr lang="en-US"/>
          </a:p>
        </p:txBody>
      </p:sp>
      <p:sp>
        <p:nvSpPr>
          <p:cNvPr id="6" name="Slide Number Placeholder 5"/>
          <p:cNvSpPr>
            <a:spLocks noGrp="1"/>
          </p:cNvSpPr>
          <p:nvPr>
            <p:ph type="sldNum" sz="quarter" idx="12"/>
          </p:nvPr>
        </p:nvSpPr>
        <p:spPr>
          <a:xfrm>
            <a:off x="8451056" y="809624"/>
            <a:ext cx="502920" cy="300831"/>
          </a:xfrm>
        </p:spPr>
        <p:txBody>
          <a:bodyPr/>
          <a:lstStyle/>
          <a:p>
            <a:fld id="{B6F15528-21DE-4FAA-801E-634DDDAF4B2B}" type="slidenum">
              <a:rPr lang="en-US" smtClean="0"/>
              <a:pPr/>
              <a:t>‹#›</a:t>
            </a:fld>
            <a:endParaRPr lang="en-US"/>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fld id="{1D8BD707-D9CF-40AE-B4C6-C98DA3205C09}" type="datetimeFigureOut">
              <a:rPr lang="en-US" smtClean="0"/>
              <a:pPr/>
              <a:t>10/28/2016</a:t>
            </a:fld>
            <a:endParaRPr lang="en-US"/>
          </a:p>
        </p:txBody>
      </p:sp>
      <p:sp>
        <p:nvSpPr>
          <p:cNvPr id="6" name="Footer Placeholder 5"/>
          <p:cNvSpPr>
            <a:spLocks noGrp="1"/>
          </p:cNvSpPr>
          <p:nvPr>
            <p:ph type="ftr" sz="quarter" idx="11"/>
          </p:nvPr>
        </p:nvSpPr>
        <p:spPr>
          <a:xfrm>
            <a:off x="457200" y="6480969"/>
            <a:ext cx="4260056" cy="301752"/>
          </a:xfrm>
        </p:spPr>
        <p:txBody>
          <a:bodyPr/>
          <a:lstStyle/>
          <a:p>
            <a:endParaRPr lang="en-US"/>
          </a:p>
        </p:txBody>
      </p:sp>
      <p:sp>
        <p:nvSpPr>
          <p:cNvPr id="7" name="Slide Number Placeholder 6"/>
          <p:cNvSpPr>
            <a:spLocks noGrp="1"/>
          </p:cNvSpPr>
          <p:nvPr>
            <p:ph type="sldNum" sz="quarter" idx="12"/>
          </p:nvPr>
        </p:nvSpPr>
        <p:spPr>
          <a:xfrm>
            <a:off x="7589520" y="6480969"/>
            <a:ext cx="502920" cy="301752"/>
          </a:xfrm>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fld id="{1D8BD707-D9CF-40AE-B4C6-C98DA3205C09}" type="datetimeFigureOut">
              <a:rPr lang="en-US" smtClean="0"/>
              <a:pPr/>
              <a:t>10/28/2016</a:t>
            </a:fld>
            <a:endParaRPr lang="en-US"/>
          </a:p>
        </p:txBody>
      </p:sp>
      <p:sp>
        <p:nvSpPr>
          <p:cNvPr id="8" name="Footer Placeholder 7"/>
          <p:cNvSpPr>
            <a:spLocks noGrp="1"/>
          </p:cNvSpPr>
          <p:nvPr>
            <p:ph type="ftr" sz="quarter" idx="11"/>
          </p:nvPr>
        </p:nvSpPr>
        <p:spPr>
          <a:xfrm>
            <a:off x="457200" y="6480969"/>
            <a:ext cx="4261104" cy="301752"/>
          </a:xfrm>
        </p:spPr>
        <p:txBody>
          <a:bodyPr/>
          <a:lstStyle/>
          <a:p>
            <a:endParaRPr lang="en-US"/>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10/28/2016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1D8BD707-D9CF-40AE-B4C6-C98DA3205C09}" type="datetimeFigureOut">
              <a:rPr lang="en-US" smtClean="0"/>
              <a:pPr/>
              <a:t>10/28/2016</a:t>
            </a:fld>
            <a:endParaRPr lang="en-US"/>
          </a:p>
        </p:txBody>
      </p:sp>
      <p:sp>
        <p:nvSpPr>
          <p:cNvPr id="3" name="Footer Placeholder 2"/>
          <p:cNvSpPr>
            <a:spLocks noGrp="1"/>
          </p:cNvSpPr>
          <p:nvPr>
            <p:ph type="ftr" sz="quarter" idx="11"/>
          </p:nvPr>
        </p:nvSpPr>
        <p:spPr>
          <a:xfrm>
            <a:off x="457200" y="6481890"/>
            <a:ext cx="4260056" cy="300831"/>
          </a:xfrm>
        </p:spPr>
        <p:txBody>
          <a:bodyPr/>
          <a:lstStyle/>
          <a:p>
            <a:endParaRPr lang="en-US"/>
          </a:p>
        </p:txBody>
      </p:sp>
      <p:sp>
        <p:nvSpPr>
          <p:cNvPr id="4" name="Slide Number Placeholder 3"/>
          <p:cNvSpPr>
            <a:spLocks noGrp="1"/>
          </p:cNvSpPr>
          <p:nvPr>
            <p:ph type="sldNum" sz="quarter" idx="12"/>
          </p:nvPr>
        </p:nvSpPr>
        <p:spPr>
          <a:xfrm>
            <a:off x="7589520" y="6480969"/>
            <a:ext cx="502920" cy="301752"/>
          </a:xfrm>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fld id="{1D8BD707-D9CF-40AE-B4C6-C98DA3205C09}" type="datetimeFigureOut">
              <a:rPr lang="en-US" smtClean="0"/>
              <a:pPr/>
              <a:t>10/28/2016</a:t>
            </a:fld>
            <a:endParaRPr lang="en-US"/>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fld id="{1D8BD707-D9CF-40AE-B4C6-C98DA3205C09}" type="datetimeFigureOut">
              <a:rPr lang="en-US" smtClean="0"/>
              <a:pPr/>
              <a:t>10/28/2016</a:t>
            </a:fld>
            <a:endParaRPr lang="en-US"/>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1D8BD707-D9CF-40AE-B4C6-C98DA3205C09}" type="datetimeFigureOut">
              <a:rPr lang="en-US" smtClean="0"/>
              <a:pPr/>
              <a:t>10/28/2016</a:t>
            </a:fld>
            <a:endParaRPr lang="en-US"/>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en-US"/>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simplypsychology.org/variables.html"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Aims and Hypotheses</a:t>
            </a:r>
            <a:br>
              <a:rPr lang="en-US" dirty="0" smtClean="0"/>
            </a:b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Aims</a:t>
            </a:r>
            <a:endParaRPr lang="en-US" dirty="0"/>
          </a:p>
        </p:txBody>
      </p:sp>
      <p:sp>
        <p:nvSpPr>
          <p:cNvPr id="3" name="Content Placeholder 2"/>
          <p:cNvSpPr>
            <a:spLocks noGrp="1"/>
          </p:cNvSpPr>
          <p:nvPr>
            <p:ph idx="1"/>
          </p:nvPr>
        </p:nvSpPr>
        <p:spPr/>
        <p:txBody>
          <a:bodyPr/>
          <a:lstStyle/>
          <a:p>
            <a:r>
              <a:rPr lang="en-US" dirty="0" smtClean="0"/>
              <a:t>An aim identifies the purpose of the investigation. It is a straightforward expression of what the researcher is trying to find out from conducting an investigation.</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Aims</a:t>
            </a:r>
            <a:endParaRPr lang="en-US" dirty="0"/>
          </a:p>
        </p:txBody>
      </p:sp>
      <p:sp>
        <p:nvSpPr>
          <p:cNvPr id="3" name="Content Placeholder 2"/>
          <p:cNvSpPr>
            <a:spLocks noGrp="1"/>
          </p:cNvSpPr>
          <p:nvPr>
            <p:ph idx="1"/>
          </p:nvPr>
        </p:nvSpPr>
        <p:spPr/>
        <p:txBody>
          <a:bodyPr/>
          <a:lstStyle/>
          <a:p>
            <a:r>
              <a:rPr lang="en-US" dirty="0" smtClean="0"/>
              <a:t>The aim typically involves the word “investigate” or “investigation”.</a:t>
            </a:r>
          </a:p>
          <a:p>
            <a:r>
              <a:rPr lang="en-US" dirty="0" smtClean="0"/>
              <a:t>For example:</a:t>
            </a:r>
          </a:p>
          <a:p>
            <a:r>
              <a:rPr lang="en-US" dirty="0" smtClean="0"/>
              <a:t>…………investigated the long-term effects of AFOs.</a:t>
            </a:r>
            <a:br>
              <a:rPr lang="en-US" dirty="0" smtClean="0"/>
            </a:b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Types of Hypotheses</a:t>
            </a:r>
            <a:br>
              <a:rPr lang="en-US" dirty="0" smtClean="0"/>
            </a:b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Hypothesis</a:t>
            </a:r>
            <a:endParaRPr lang="en-US" dirty="0"/>
          </a:p>
        </p:txBody>
      </p:sp>
      <p:sp>
        <p:nvSpPr>
          <p:cNvPr id="3" name="Content Placeholder 2"/>
          <p:cNvSpPr>
            <a:spLocks noGrp="1"/>
          </p:cNvSpPr>
          <p:nvPr>
            <p:ph idx="1"/>
          </p:nvPr>
        </p:nvSpPr>
        <p:spPr/>
        <p:txBody>
          <a:bodyPr>
            <a:normAutofit lnSpcReduction="10000"/>
          </a:bodyPr>
          <a:lstStyle/>
          <a:p>
            <a:r>
              <a:rPr lang="en-US" dirty="0" smtClean="0"/>
              <a:t>A hypothesis (plural hypotheses) is a precise, testable statement of what the researchers predict will be the outcome of the study.</a:t>
            </a:r>
          </a:p>
          <a:p>
            <a:r>
              <a:rPr lang="en-US" dirty="0" smtClean="0"/>
              <a:t>This usually involves proposing a possible relationship between two variables: the independent variable (what the researcher changes) and the dependant variable (what the research measures).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Hypothesis</a:t>
            </a:r>
            <a:endParaRPr lang="en-US" dirty="0"/>
          </a:p>
        </p:txBody>
      </p:sp>
      <p:sp>
        <p:nvSpPr>
          <p:cNvPr id="3" name="Content Placeholder 2"/>
          <p:cNvSpPr>
            <a:spLocks noGrp="1"/>
          </p:cNvSpPr>
          <p:nvPr>
            <p:ph idx="1"/>
          </p:nvPr>
        </p:nvSpPr>
        <p:spPr/>
        <p:txBody>
          <a:bodyPr/>
          <a:lstStyle/>
          <a:p>
            <a:r>
              <a:rPr lang="en-US" dirty="0" smtClean="0"/>
              <a:t>In research, there is a convention that the hypothesis is written in two forms, the null hypothesis, and the alternative hypothesis (called the experimental hypothesis when the method of investigation is an experiment ).</a:t>
            </a:r>
          </a:p>
          <a:p>
            <a:r>
              <a:rPr lang="en-US" dirty="0" smtClean="0"/>
              <a:t>Briefly, the hypotheses can be expressed in the following ways:</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Null Hypothesis</a:t>
            </a:r>
            <a:endParaRPr lang="en-US" dirty="0"/>
          </a:p>
        </p:txBody>
      </p:sp>
      <p:sp>
        <p:nvSpPr>
          <p:cNvPr id="3" name="Content Placeholder 2"/>
          <p:cNvSpPr>
            <a:spLocks noGrp="1"/>
          </p:cNvSpPr>
          <p:nvPr>
            <p:ph idx="1"/>
          </p:nvPr>
        </p:nvSpPr>
        <p:spPr/>
        <p:txBody>
          <a:bodyPr/>
          <a:lstStyle/>
          <a:p>
            <a:r>
              <a:rPr lang="en-US" dirty="0" smtClean="0"/>
              <a:t>The </a:t>
            </a:r>
            <a:r>
              <a:rPr lang="en-US" b="1" dirty="0" smtClean="0"/>
              <a:t>null hypothesis</a:t>
            </a:r>
            <a:r>
              <a:rPr lang="en-US" dirty="0" smtClean="0"/>
              <a:t> states that there is no relationship between the two variables being studied (one variable does not affect the other). It states results are due to chance and are not significant in terms of supporting the idea being investigated.</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Alternate Hypothesis</a:t>
            </a:r>
            <a:endParaRPr lang="en-US" dirty="0"/>
          </a:p>
        </p:txBody>
      </p:sp>
      <p:sp>
        <p:nvSpPr>
          <p:cNvPr id="3" name="Content Placeholder 2"/>
          <p:cNvSpPr>
            <a:spLocks noGrp="1"/>
          </p:cNvSpPr>
          <p:nvPr>
            <p:ph idx="1"/>
          </p:nvPr>
        </p:nvSpPr>
        <p:spPr/>
        <p:txBody>
          <a:bodyPr/>
          <a:lstStyle/>
          <a:p>
            <a:r>
              <a:rPr lang="en-US" dirty="0" smtClean="0"/>
              <a:t>The </a:t>
            </a:r>
            <a:r>
              <a:rPr lang="en-US" b="1" dirty="0" smtClean="0"/>
              <a:t>alternative hypothesis</a:t>
            </a:r>
            <a:r>
              <a:rPr lang="en-US" dirty="0" smtClean="0"/>
              <a:t> states that there is a relationship between the two variables being studied (one variable has an effect on the other). It states that the results are not due to chance and that they are significant in terms of supporting the theory being investigated.</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Hypothesis</a:t>
            </a:r>
            <a:endParaRPr lang="en-US" dirty="0"/>
          </a:p>
        </p:txBody>
      </p:sp>
      <p:sp>
        <p:nvSpPr>
          <p:cNvPr id="3" name="Content Placeholder 2"/>
          <p:cNvSpPr>
            <a:spLocks noGrp="1"/>
          </p:cNvSpPr>
          <p:nvPr>
            <p:ph idx="1"/>
          </p:nvPr>
        </p:nvSpPr>
        <p:spPr/>
        <p:txBody>
          <a:bodyPr>
            <a:normAutofit fontScale="92500"/>
          </a:bodyPr>
          <a:lstStyle/>
          <a:p>
            <a:r>
              <a:rPr lang="en-US" dirty="0" smtClean="0"/>
              <a:t>In order to write the experimental and null hypotheses for an investigation, you need to identify the key variables in the study. A variable is anything that can change or be changed, i.e. anything which can vary. Examples of variables are intelligence, gender, memory, ability, time etc.</a:t>
            </a:r>
          </a:p>
          <a:p>
            <a:r>
              <a:rPr lang="en-US" dirty="0" smtClean="0"/>
              <a:t>A good hypothesis is short and clear should include the </a:t>
            </a:r>
            <a:r>
              <a:rPr lang="en-US" dirty="0" err="1" smtClean="0">
                <a:hlinkClick r:id="rId2"/>
              </a:rPr>
              <a:t>operationalized</a:t>
            </a:r>
            <a:r>
              <a:rPr lang="en-US" dirty="0" smtClean="0">
                <a:hlinkClick r:id="rId2"/>
              </a:rPr>
              <a:t> </a:t>
            </a:r>
            <a:r>
              <a:rPr lang="en-US" dirty="0" smtClean="0">
                <a:hlinkClick r:id="rId2"/>
              </a:rPr>
              <a:t>variables</a:t>
            </a:r>
            <a:r>
              <a:rPr lang="en-US" dirty="0" smtClean="0"/>
              <a:t> being </a:t>
            </a:r>
            <a:r>
              <a:rPr lang="en-US" dirty="0" smtClean="0"/>
              <a:t>investigated.</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For Example</a:t>
            </a:r>
            <a:endParaRPr lang="en-US" dirty="0"/>
          </a:p>
        </p:txBody>
      </p:sp>
      <p:sp>
        <p:nvSpPr>
          <p:cNvPr id="3" name="Content Placeholder 2"/>
          <p:cNvSpPr>
            <a:spLocks noGrp="1"/>
          </p:cNvSpPr>
          <p:nvPr>
            <p:ph idx="1"/>
          </p:nvPr>
        </p:nvSpPr>
        <p:spPr/>
        <p:txBody>
          <a:bodyPr/>
          <a:lstStyle/>
          <a:p>
            <a:r>
              <a:rPr lang="en-US" dirty="0" smtClean="0"/>
              <a:t>Let’s consider a hypothesis that many teachers might subscribe to: that students work better on Monday morning than they do on a Friday afternoon (IV=Day, DV=Standard of work).</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For Example</a:t>
            </a:r>
            <a:endParaRPr lang="en-US" dirty="0"/>
          </a:p>
        </p:txBody>
      </p:sp>
      <p:sp>
        <p:nvSpPr>
          <p:cNvPr id="3" name="Content Placeholder 2"/>
          <p:cNvSpPr>
            <a:spLocks noGrp="1"/>
          </p:cNvSpPr>
          <p:nvPr>
            <p:ph idx="1"/>
          </p:nvPr>
        </p:nvSpPr>
        <p:spPr/>
        <p:txBody>
          <a:bodyPr/>
          <a:lstStyle/>
          <a:p>
            <a:r>
              <a:rPr lang="en-US" dirty="0" smtClean="0"/>
              <a:t>Now, if we decide to study this by giving the same group of students a lesson on a Monday morning and on a Friday afternoon and then measuring their immediate recall on the material covered in each session we would end up with the following:</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For Example</a:t>
            </a:r>
            <a:endParaRPr lang="en-US" dirty="0"/>
          </a:p>
        </p:txBody>
      </p:sp>
      <p:sp>
        <p:nvSpPr>
          <p:cNvPr id="3" name="Content Placeholder 2"/>
          <p:cNvSpPr>
            <a:spLocks noGrp="1"/>
          </p:cNvSpPr>
          <p:nvPr>
            <p:ph idx="1"/>
          </p:nvPr>
        </p:nvSpPr>
        <p:spPr/>
        <p:txBody>
          <a:bodyPr>
            <a:normAutofit lnSpcReduction="10000"/>
          </a:bodyPr>
          <a:lstStyle/>
          <a:p>
            <a:r>
              <a:rPr lang="en-US" dirty="0" smtClean="0"/>
              <a:t>The </a:t>
            </a:r>
            <a:r>
              <a:rPr lang="en-US" b="1" dirty="0" smtClean="0"/>
              <a:t>experimental hypothesis</a:t>
            </a:r>
            <a:r>
              <a:rPr lang="en-US" dirty="0" smtClean="0"/>
              <a:t> states that students will recall significantly more information on a Monday morning than on a Friday afternoon.</a:t>
            </a:r>
          </a:p>
          <a:p>
            <a:r>
              <a:rPr lang="en-US" dirty="0" smtClean="0"/>
              <a:t>The </a:t>
            </a:r>
            <a:r>
              <a:rPr lang="en-US" b="1" dirty="0" smtClean="0"/>
              <a:t>null hypothesis</a:t>
            </a:r>
            <a:r>
              <a:rPr lang="en-US" dirty="0" smtClean="0"/>
              <a:t> states that these will be no significant difference in the amount recalled on a Monday morning compared to a Friday afternoon. Any difference will be due to chance or confounding factors.</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 null hypothesis is, therefore, the opposite of the experimental hypothesis in that it states that there will be no change in behavior.</a:t>
            </a:r>
          </a:p>
          <a:p>
            <a:r>
              <a:rPr lang="en-US" dirty="0" smtClean="0"/>
              <a:t>At this point you might be asking why we seem so interested in the null hypothesis. Surely the alternative (or experimental) hypothesis is more important?</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Well, yes it is. However, we can never 100% prove the alternative hypothesis. What we do instead is see if we can disprove, or reject, the null hypothesis.</a:t>
            </a:r>
          </a:p>
          <a:p>
            <a:r>
              <a:rPr lang="en-US" dirty="0" smtClean="0"/>
              <a:t>If we can’t reject the null hypothesis, this doesn’t really mean that our alternative hypothesis is correct – but it does provide support for the alternative / experimental hypothesis.</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One tailed or two tailed Hypothesis?</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 tailed</a:t>
            </a:r>
            <a:endParaRPr lang="en-US" dirty="0"/>
          </a:p>
        </p:txBody>
      </p:sp>
      <p:sp>
        <p:nvSpPr>
          <p:cNvPr id="3" name="Content Placeholder 2"/>
          <p:cNvSpPr>
            <a:spLocks noGrp="1"/>
          </p:cNvSpPr>
          <p:nvPr>
            <p:ph idx="1"/>
          </p:nvPr>
        </p:nvSpPr>
        <p:spPr/>
        <p:txBody>
          <a:bodyPr/>
          <a:lstStyle/>
          <a:p>
            <a:r>
              <a:rPr lang="en-US" dirty="0" smtClean="0"/>
              <a:t>A </a:t>
            </a:r>
            <a:r>
              <a:rPr lang="en-US" b="1" dirty="0" smtClean="0"/>
              <a:t>one-tailed</a:t>
            </a:r>
            <a:r>
              <a:rPr lang="en-US" dirty="0" smtClean="0"/>
              <a:t> directional hypothesis predicts the nature of the effect of the independent variable on the dependent variable.</a:t>
            </a:r>
          </a:p>
          <a:p>
            <a:r>
              <a:rPr lang="en-US" dirty="0" smtClean="0"/>
              <a:t>• E.g.: Adults will correctly recall more words than children.</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tailed</a:t>
            </a:r>
            <a:endParaRPr lang="en-US" dirty="0"/>
          </a:p>
        </p:txBody>
      </p:sp>
      <p:sp>
        <p:nvSpPr>
          <p:cNvPr id="3" name="Content Placeholder 2"/>
          <p:cNvSpPr>
            <a:spLocks noGrp="1"/>
          </p:cNvSpPr>
          <p:nvPr>
            <p:ph idx="1"/>
          </p:nvPr>
        </p:nvSpPr>
        <p:spPr/>
        <p:txBody>
          <a:bodyPr/>
          <a:lstStyle/>
          <a:p>
            <a:r>
              <a:rPr lang="en-US" dirty="0" smtClean="0"/>
              <a:t>A </a:t>
            </a:r>
            <a:r>
              <a:rPr lang="en-US" b="1" dirty="0" smtClean="0"/>
              <a:t>two-tailed</a:t>
            </a:r>
            <a:r>
              <a:rPr lang="en-US" dirty="0" smtClean="0"/>
              <a:t> non-directional hypothesis predicts that the independent variable will have an effect on the dependent variable, but the direction of the effect is not specified.</a:t>
            </a:r>
          </a:p>
          <a:p>
            <a:r>
              <a:rPr lang="en-US" dirty="0" smtClean="0"/>
              <a:t>• E.g.: There will be a difference in how many numbers are correctly recalled by children and adults.</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2</TotalTime>
  <Words>449</Words>
  <Application>Microsoft Office PowerPoint</Application>
  <PresentationFormat>On-screen Show (4:3)</PresentationFormat>
  <Paragraphs>39</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Verve</vt:lpstr>
      <vt:lpstr>Aims and Hypotheses </vt:lpstr>
      <vt:lpstr>Aims</vt:lpstr>
      <vt:lpstr>Aims</vt:lpstr>
      <vt:lpstr>Types of Hypotheses </vt:lpstr>
      <vt:lpstr>Hypothesis</vt:lpstr>
      <vt:lpstr>Hypothesis</vt:lpstr>
      <vt:lpstr>Null Hypothesis</vt:lpstr>
      <vt:lpstr>Alternate Hypothesis</vt:lpstr>
      <vt:lpstr>Hypothesis</vt:lpstr>
      <vt:lpstr>For Example</vt:lpstr>
      <vt:lpstr>For Example</vt:lpstr>
      <vt:lpstr>For Example</vt:lpstr>
      <vt:lpstr>Slide 13</vt:lpstr>
      <vt:lpstr>Slide 14</vt:lpstr>
      <vt:lpstr>One tailed or two tailed Hypothesis?</vt:lpstr>
      <vt:lpstr>One tailed</vt:lpstr>
      <vt:lpstr>two tailed</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Aims and Hypotheses </dc:title>
  <dc:creator>intag 786</dc:creator>
  <cp:lastModifiedBy>intag 786</cp:lastModifiedBy>
  <cp:revision>2</cp:revision>
  <dcterms:created xsi:type="dcterms:W3CDTF">2006-08-16T00:00:00Z</dcterms:created>
  <dcterms:modified xsi:type="dcterms:W3CDTF">2016-10-29T03:55:24Z</dcterms:modified>
</cp:coreProperties>
</file>