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5" r:id="rId3"/>
    <p:sldId id="308" r:id="rId4"/>
    <p:sldId id="313" r:id="rId5"/>
    <p:sldId id="309" r:id="rId6"/>
    <p:sldId id="285" r:id="rId7"/>
    <p:sldId id="311" r:id="rId8"/>
    <p:sldId id="312" r:id="rId9"/>
    <p:sldId id="297" r:id="rId10"/>
    <p:sldId id="296" r:id="rId11"/>
    <p:sldId id="298" r:id="rId12"/>
    <p:sldId id="299" r:id="rId13"/>
    <p:sldId id="314" r:id="rId14"/>
    <p:sldId id="315" r:id="rId15"/>
    <p:sldId id="318" r:id="rId16"/>
    <p:sldId id="316" r:id="rId17"/>
    <p:sldId id="317" r:id="rId18"/>
    <p:sldId id="319" r:id="rId19"/>
    <p:sldId id="320" r:id="rId20"/>
    <p:sldId id="321" r:id="rId21"/>
    <p:sldId id="322" r:id="rId22"/>
    <p:sldId id="323" r:id="rId23"/>
    <p:sldId id="324" r:id="rId24"/>
    <p:sldId id="325" r:id="rId25"/>
    <p:sldId id="279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7" autoAdjust="0"/>
    <p:restoredTop sz="94729" autoAdjust="0"/>
  </p:normalViewPr>
  <p:slideViewPr>
    <p:cSldViewPr snapToGrid="0" snapToObjects="1">
      <p:cViewPr varScale="1">
        <p:scale>
          <a:sx n="80" d="100"/>
          <a:sy n="80" d="100"/>
        </p:scale>
        <p:origin x="111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pPr algn="l" eaLnBrk="1" latinLnBrk="0" hangingPunct="1"/>
            <a:fld id="{48D92626-37D2-4832-BF7A-BC283494A20D}" type="datetimeFigureOut">
              <a:rPr lang="en-US" smtClean="0"/>
              <a:pPr algn="l" eaLnBrk="1" latinLnBrk="0" hangingPunct="1"/>
              <a:t>8/29/2024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8C592886-E571-45D5-8B56-343DC94F8FA6}" type="slidenum">
              <a:rPr kumimoji="0" lang="en-US" smtClean="0"/>
              <a:pPr algn="r" eaLnBrk="1" latinLnBrk="0" hangingPunct="1"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2626-37D2-4832-BF7A-BC283494A20D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pPr algn="l" eaLnBrk="1" latinLnBrk="0" hangingPunct="1"/>
            <a:fld id="{48D92626-37D2-4832-BF7A-BC283494A20D}" type="datetimeFigureOut">
              <a:rPr lang="en-US" smtClean="0"/>
              <a:pPr algn="l" eaLnBrk="1" latinLnBrk="0" hangingPunct="1"/>
              <a:t>8/29/2024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8C592886-E571-45D5-8B56-343DC94F8FA6}" type="slidenum">
              <a:rPr kumimoji="0" lang="en-US" smtClean="0"/>
              <a:pPr algn="r" eaLnBrk="1" latinLnBrk="0" hangingPunct="1"/>
              <a:t>‹#›</a:t>
            </a:fld>
            <a:endParaRPr kumimoji="0" lang="en-US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2626-37D2-4832-BF7A-BC283494A20D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8C592886-E571-45D5-8B56-343DC94F8FA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2626-37D2-4832-BF7A-BC283494A20D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8C592886-E571-45D5-8B56-343DC94F8FA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2626-37D2-4832-BF7A-BC283494A20D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2626-37D2-4832-BF7A-BC283494A20D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pPr algn="l" eaLnBrk="1" latinLnBrk="0" hangingPunct="1"/>
            <a:fld id="{48D92626-37D2-4832-BF7A-BC283494A20D}" type="datetimeFigureOut">
              <a:rPr lang="en-US" smtClean="0"/>
              <a:pPr algn="l" eaLnBrk="1" latinLnBrk="0" hangingPunct="1"/>
              <a:t>8/29/2024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8C592886-E571-45D5-8B56-343DC94F8FA6}" type="slidenum">
              <a:rPr kumimoji="0" lang="en-US" smtClean="0"/>
              <a:pPr algn="r" eaLnBrk="1" latinLnBrk="0" hangingPunct="1"/>
              <a:t>‹#›</a:t>
            </a:fld>
            <a:endParaRPr kumimoji="0" lang="en-US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pPr algn="l" eaLnBrk="1" latinLnBrk="0" hangingPunct="1"/>
            <a:fld id="{48D92626-37D2-4832-BF7A-BC283494A20D}" type="datetimeFigureOut">
              <a:rPr lang="en-US" smtClean="0"/>
              <a:pPr algn="l" eaLnBrk="1" latinLnBrk="0" hangingPunct="1"/>
              <a:t>8/29/2024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8C592886-E571-45D5-8B56-343DC94F8FA6}" type="slidenum">
              <a:rPr kumimoji="0" lang="en-US" smtClean="0"/>
              <a:pPr algn="r" eaLnBrk="1" latinLnBrk="0" hangingPunct="1"/>
              <a:t>‹#›</a:t>
            </a:fld>
            <a:endParaRPr kumimoji="0" lang="en-US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2626-37D2-4832-BF7A-BC283494A20D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2626-37D2-4832-BF7A-BC283494A20D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 algn="r" eaLnBrk="1" latinLnBrk="0" hangingPunct="1"/>
            <a:endParaRPr kumimoji="0" lang="en-US" sz="1300" dirty="0">
              <a:solidFill>
                <a:schemeClr val="bg2">
                  <a:tint val="60000"/>
                  <a:satMod val="155000"/>
                </a:schemeClr>
              </a:solidFill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 algn="l" eaLnBrk="1" latinLnBrk="0" hangingPunct="1"/>
            <a:fld id="{48D92626-37D2-4832-BF7A-BC283494A20D}" type="datetimeFigureOut">
              <a:rPr lang="en-US" smtClean="0"/>
              <a:pPr algn="l" eaLnBrk="1" latinLnBrk="0" hangingPunct="1"/>
              <a:t>8/29/2024</a:t>
            </a:fld>
            <a:endParaRPr lang="en-US" sz="1300" dirty="0">
              <a:solidFill>
                <a:schemeClr val="bg2">
                  <a:tint val="60000"/>
                  <a:satMod val="155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pPr algn="r" eaLnBrk="1" latinLnBrk="0" hangingPunct="1"/>
            <a:fld id="{8C592886-E571-45D5-8B56-343DC94F8FA6}" type="slidenum">
              <a:rPr kumimoji="0" lang="en-US" smtClean="0"/>
              <a:pPr algn="r" eaLnBrk="1" latinLnBrk="0" hangingPunct="1"/>
              <a:t>‹#›</a:t>
            </a:fld>
            <a:endParaRPr kumimoji="0" lang="en-US" sz="1600" b="1" dirty="0">
              <a:solidFill>
                <a:schemeClr val="tx2">
                  <a:shade val="90000"/>
                </a:schemeClr>
              </a:solidFill>
              <a:effectLst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Randomized Controlled Trials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1075" y="3140033"/>
            <a:ext cx="5963810" cy="2045578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  <a:p>
            <a:endParaRPr lang="en-US" dirty="0"/>
          </a:p>
          <a:p>
            <a:pPr>
              <a:defRPr/>
            </a:pPr>
            <a:r>
              <a:rPr lang="en-US" b="1" kern="0" dirty="0"/>
              <a:t>Dr. Zahid Mehmood PT</a:t>
            </a:r>
          </a:p>
          <a:p>
            <a:pPr>
              <a:defRPr/>
            </a:pPr>
            <a:r>
              <a:rPr lang="en-US" b="1" kern="0" dirty="0"/>
              <a:t>Assistant Professor/ Researcher</a:t>
            </a:r>
          </a:p>
          <a:p>
            <a:pPr>
              <a:defRPr/>
            </a:pPr>
            <a:r>
              <a:rPr lang="en-US" b="1" kern="0" dirty="0"/>
              <a:t>MSPT-NMPT(RIU), DPT(IIRS), Certified Chiropractor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157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000" dirty="0"/>
              <a:t>Randomized Controlled </a:t>
            </a:r>
            <a:br>
              <a:rPr lang="en-GB" sz="4000" dirty="0"/>
            </a:br>
            <a:r>
              <a:rPr lang="en-GB" sz="4000" dirty="0"/>
              <a:t>Trials (RCT)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780" y="1646237"/>
            <a:ext cx="8631044" cy="4526280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Randomised controlled trials are studies in which the subjects are randomly allocated to a </a:t>
            </a:r>
            <a:r>
              <a:rPr lang="en-GB" b="1" dirty="0"/>
              <a:t>new treatment</a:t>
            </a:r>
            <a:r>
              <a:rPr lang="en-GB" dirty="0"/>
              <a:t>, to a </a:t>
            </a:r>
            <a:r>
              <a:rPr lang="en-GB" b="1" dirty="0"/>
              <a:t>control group</a:t>
            </a:r>
            <a:r>
              <a:rPr lang="en-GB" dirty="0"/>
              <a:t> or to an </a:t>
            </a:r>
            <a:r>
              <a:rPr lang="en-GB" b="1" dirty="0"/>
              <a:t>existing treatment group</a:t>
            </a:r>
          </a:p>
          <a:p>
            <a:endParaRPr lang="en-GB" b="1" dirty="0"/>
          </a:p>
          <a:p>
            <a:r>
              <a:rPr lang="en-GB" dirty="0"/>
              <a:t>Results obtained by comparing the outcomes of groups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529" y="226713"/>
            <a:ext cx="1433946" cy="120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869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/>
              <a:t>Randomized Controlled </a:t>
            </a:r>
            <a:br>
              <a:rPr lang="en-GB" sz="3600" dirty="0"/>
            </a:br>
            <a:r>
              <a:rPr lang="en-GB" sz="3600" dirty="0"/>
              <a:t>Trials (RCT)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 </a:t>
            </a:r>
          </a:p>
        </p:txBody>
      </p:sp>
      <p:pic>
        <p:nvPicPr>
          <p:cNvPr id="4" name="Picture 2" descr="http://library.downstate.edu/EBM2/random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0624" y="2161302"/>
            <a:ext cx="5880733" cy="352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7529" y="226713"/>
            <a:ext cx="1433946" cy="120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256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/>
              <a:t>Randomized Controlled </a:t>
            </a:r>
            <a:br>
              <a:rPr lang="en-GB" sz="3600" dirty="0"/>
            </a:br>
            <a:r>
              <a:rPr lang="en-GB" sz="3600" dirty="0"/>
              <a:t>Trials (RCT)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529" y="226713"/>
            <a:ext cx="1433946" cy="120327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RCTs are Prospective and Experimental</a:t>
            </a:r>
          </a:p>
          <a:p>
            <a:endParaRPr lang="en-GB" dirty="0"/>
          </a:p>
          <a:p>
            <a:r>
              <a:rPr lang="en-GB" dirty="0"/>
              <a:t>Independent variables ---Treatment</a:t>
            </a:r>
          </a:p>
          <a:p>
            <a:endParaRPr lang="en-GB" dirty="0"/>
          </a:p>
          <a:p>
            <a:r>
              <a:rPr lang="en-GB" dirty="0"/>
              <a:t>Dependent variables --- Outcomes of     Treatment</a:t>
            </a:r>
          </a:p>
        </p:txBody>
      </p:sp>
    </p:spTree>
    <p:extLst>
      <p:ext uri="{BB962C8B-B14F-4D97-AF65-F5344CB8AC3E}">
        <p14:creationId xmlns:p14="http://schemas.microsoft.com/office/powerpoint/2010/main" val="1468487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000" dirty="0"/>
              <a:t>Randomized Controlled Trials (RCT)</a:t>
            </a:r>
            <a:br>
              <a:rPr lang="en-GB" sz="3000" dirty="0"/>
            </a:br>
            <a:r>
              <a:rPr lang="en-GB" sz="4000" dirty="0"/>
              <a:t>Phases in RCTs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3169"/>
            <a:ext cx="8318665" cy="4667002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Three Phases of RCT</a:t>
            </a:r>
          </a:p>
          <a:p>
            <a:endParaRPr lang="en-GB" dirty="0"/>
          </a:p>
          <a:p>
            <a:r>
              <a:rPr lang="en-GB" dirty="0"/>
              <a:t>Phase I</a:t>
            </a:r>
          </a:p>
          <a:p>
            <a:pPr lvl="1"/>
            <a:r>
              <a:rPr lang="en-GB" dirty="0"/>
              <a:t>Single group of healthy individuals</a:t>
            </a:r>
          </a:p>
          <a:p>
            <a:pPr lvl="1"/>
            <a:r>
              <a:rPr lang="en-GB" dirty="0"/>
              <a:t>New drug/exercise and different doses are administered to establish its </a:t>
            </a:r>
            <a:r>
              <a:rPr lang="en-GB" b="1" dirty="0"/>
              <a:t>safety</a:t>
            </a:r>
          </a:p>
          <a:p>
            <a:pPr marL="0" indent="0">
              <a:buNone/>
            </a:pPr>
            <a:r>
              <a:rPr lang="en-GB" dirty="0"/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529" y="226713"/>
            <a:ext cx="1433946" cy="120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465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100" dirty="0"/>
              <a:t>Randomized Controlled Trials (RCT)</a:t>
            </a:r>
            <a:br>
              <a:rPr lang="en-GB" sz="3600" dirty="0"/>
            </a:br>
            <a:r>
              <a:rPr lang="en-GB" sz="4400" dirty="0"/>
              <a:t>Phases in RCTs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43484"/>
            <a:ext cx="8229600" cy="507380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GB" dirty="0"/>
              <a:t>Phase II</a:t>
            </a:r>
          </a:p>
          <a:p>
            <a:pPr lvl="1"/>
            <a:r>
              <a:rPr lang="en-GB" dirty="0"/>
              <a:t>Drug given to small number of patients</a:t>
            </a:r>
          </a:p>
          <a:p>
            <a:pPr lvl="1"/>
            <a:r>
              <a:rPr lang="en-GB" dirty="0"/>
              <a:t>Effectiveness of drug</a:t>
            </a:r>
          </a:p>
          <a:p>
            <a:pPr lvl="1"/>
            <a:r>
              <a:rPr lang="en-GB" dirty="0"/>
              <a:t>Benefits</a:t>
            </a:r>
          </a:p>
          <a:p>
            <a:pPr lvl="1"/>
            <a:r>
              <a:rPr lang="en-GB" dirty="0"/>
              <a:t>Side effects</a:t>
            </a:r>
          </a:p>
          <a:p>
            <a:pPr lvl="1"/>
            <a:r>
              <a:rPr lang="en-GB" dirty="0"/>
              <a:t>Phase II may be non-randomized if the expected outcomes are clear cut</a:t>
            </a:r>
          </a:p>
          <a:p>
            <a:pPr lvl="1"/>
            <a:r>
              <a:rPr lang="en-GB" dirty="0"/>
              <a:t>Phase II may be randomized if the expected outcomes are like placebo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528" y="279763"/>
            <a:ext cx="1401289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050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Randomized Controlled Trials (RCT)</a:t>
            </a:r>
            <a:br>
              <a:rPr lang="en-GB" sz="2800" dirty="0"/>
            </a:br>
            <a:r>
              <a:rPr lang="en-GB" sz="3600" dirty="0"/>
              <a:t>Phases in RCTs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GB" dirty="0"/>
          </a:p>
          <a:p>
            <a:endParaRPr lang="en-GB" dirty="0"/>
          </a:p>
          <a:p>
            <a:r>
              <a:rPr lang="en-GB" dirty="0"/>
              <a:t>Phase III</a:t>
            </a:r>
          </a:p>
          <a:p>
            <a:pPr lvl="1"/>
            <a:r>
              <a:rPr lang="en-GB" dirty="0"/>
              <a:t>After administering drugs safely in phase I and obtaining promising effects in phase II, there is phase III</a:t>
            </a:r>
          </a:p>
          <a:p>
            <a:pPr lvl="1"/>
            <a:r>
              <a:rPr lang="en-GB" dirty="0"/>
              <a:t>New drug is compared with placebo or with accepted standard treatment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528" y="279763"/>
            <a:ext cx="1401289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049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100" dirty="0"/>
              <a:t>Randomized Controlled Trials (RCT)</a:t>
            </a:r>
            <a:br>
              <a:rPr lang="en-GB" sz="3600" dirty="0"/>
            </a:br>
            <a:r>
              <a:rPr lang="en-GB" sz="4000" dirty="0"/>
              <a:t>Cautions about RCTs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92100" lvl="1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endParaRPr lang="en-GB" dirty="0"/>
          </a:p>
          <a:p>
            <a:pPr marL="292100" lvl="1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r>
              <a:rPr lang="en-GB" dirty="0"/>
              <a:t>It is not possible to take a true Random Sample of a population because…</a:t>
            </a:r>
          </a:p>
          <a:p>
            <a:pPr marL="292100" lvl="1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endParaRPr lang="en-GB" dirty="0"/>
          </a:p>
          <a:p>
            <a:pPr marL="474980" lvl="2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endParaRPr lang="en-GB" dirty="0"/>
          </a:p>
          <a:p>
            <a:pPr marL="840740" lvl="4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r>
              <a:rPr lang="en-GB" sz="2300" dirty="0"/>
              <a:t>All members have not Equal chances of being participated in a study</a:t>
            </a:r>
          </a:p>
          <a:p>
            <a:pPr marL="840740" lvl="4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endParaRPr lang="en-GB" sz="2300" dirty="0"/>
          </a:p>
          <a:p>
            <a:pPr marL="840740" lvl="4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r>
              <a:rPr lang="en-GB" sz="2300" dirty="0"/>
              <a:t>All members are not Willing to participate in a study</a:t>
            </a:r>
          </a:p>
          <a:p>
            <a:pPr marL="474980" lvl="2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528" y="279763"/>
            <a:ext cx="1401289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7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100" dirty="0"/>
              <a:t>Randomized Controlled Trials (RCT)</a:t>
            </a:r>
            <a:br>
              <a:rPr lang="en-GB" sz="4400" dirty="0"/>
            </a:br>
            <a:r>
              <a:rPr lang="en-GB" sz="4000" dirty="0"/>
              <a:t>Cautions about RCTs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Generalizability Issue</a:t>
            </a:r>
          </a:p>
          <a:p>
            <a:endParaRPr lang="en-GB" dirty="0"/>
          </a:p>
          <a:p>
            <a:pPr lvl="1"/>
            <a:r>
              <a:rPr lang="en-GB" dirty="0"/>
              <a:t>No assumption to generalize results from group-design to a particular individual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Results obtained from groups are in Average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528" y="279763"/>
            <a:ext cx="1401289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054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Single Factor Experimental Designs</a:t>
            </a:r>
            <a:br>
              <a:rPr lang="en-GB" sz="2600" dirty="0"/>
            </a:br>
            <a:r>
              <a:rPr lang="en-GB" sz="3600" dirty="0"/>
              <a:t>Pretest-Posttest Control Group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Random selection of two groups from a population of interest</a:t>
            </a:r>
          </a:p>
          <a:p>
            <a:endParaRPr lang="en-GB" sz="3000" dirty="0"/>
          </a:p>
          <a:p>
            <a:r>
              <a:rPr lang="en-GB" sz="3000" dirty="0"/>
              <a:t>Measurements of dependent variables are taken in the beginning of the study</a:t>
            </a:r>
          </a:p>
          <a:p>
            <a:endParaRPr lang="en-GB" sz="3000" dirty="0"/>
          </a:p>
          <a:p>
            <a:r>
              <a:rPr lang="en-GB" sz="3000" dirty="0"/>
              <a:t>One group receives treatment (independent variable) and other does not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81454" y="5041770"/>
            <a:ext cx="1401289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280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Single Factor Experimental Designs</a:t>
            </a:r>
            <a:br>
              <a:rPr lang="en-GB" sz="2400" dirty="0"/>
            </a:br>
            <a:r>
              <a:rPr lang="en-GB" sz="3200" dirty="0"/>
              <a:t>Pretest-Posttest Control Group Design</a:t>
            </a:r>
            <a:endParaRPr lang="en-GB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85511" y="5021778"/>
            <a:ext cx="1401289" cy="1143000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508166"/>
            <a:ext cx="8229600" cy="5094515"/>
          </a:xfrm>
        </p:spPr>
        <p:txBody>
          <a:bodyPr>
            <a:normAutofit fontScale="92500" lnSpcReduction="20000"/>
          </a:bodyPr>
          <a:lstStyle/>
          <a:p>
            <a:r>
              <a:rPr lang="en-GB" sz="3000" dirty="0"/>
              <a:t>At the end of treatment, dependent variables will be measured again      </a:t>
            </a:r>
          </a:p>
          <a:p>
            <a:endParaRPr lang="en-GB" dirty="0"/>
          </a:p>
          <a:p>
            <a:r>
              <a:rPr lang="en-GB" dirty="0"/>
              <a:t>This test can be represented by notation:</a:t>
            </a:r>
          </a:p>
          <a:p>
            <a:pPr lvl="1"/>
            <a:r>
              <a:rPr lang="en-GB" dirty="0"/>
              <a:t>R O X  O</a:t>
            </a:r>
          </a:p>
          <a:p>
            <a:pPr lvl="1"/>
            <a:r>
              <a:rPr lang="en-GB" dirty="0"/>
              <a:t>R O     O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R shows randomization</a:t>
            </a:r>
          </a:p>
          <a:p>
            <a:pPr lvl="1"/>
            <a:r>
              <a:rPr lang="en-GB" dirty="0"/>
              <a:t>Os show measurements</a:t>
            </a:r>
          </a:p>
          <a:p>
            <a:pPr lvl="1"/>
            <a:r>
              <a:rPr lang="en-GB" dirty="0"/>
              <a:t>X represents intervention</a:t>
            </a:r>
          </a:p>
          <a:p>
            <a:endParaRPr lang="en-GB" dirty="0"/>
          </a:p>
          <a:p>
            <a:r>
              <a:rPr lang="en-GB" dirty="0"/>
              <a:t>Control groups is called as </a:t>
            </a:r>
          </a:p>
          <a:p>
            <a:pPr marL="0" indent="0">
              <a:buNone/>
            </a:pPr>
            <a:r>
              <a:rPr lang="en-GB" dirty="0"/>
              <a:t>    ‘‘Passive Control group’’ 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8312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Single Factor Experimental Designs</a:t>
            </a:r>
            <a:br>
              <a:rPr lang="en-GB" sz="3600" dirty="0"/>
            </a:br>
            <a:r>
              <a:rPr lang="en-GB" sz="3200" dirty="0"/>
              <a:t>Pretest-Posttest Control Group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4980194"/>
          </a:xfrm>
        </p:spPr>
        <p:txBody>
          <a:bodyPr>
            <a:normAutofit fontScale="92500" lnSpcReduction="10000"/>
          </a:bodyPr>
          <a:lstStyle/>
          <a:p>
            <a:r>
              <a:rPr lang="en-GB" sz="3000" dirty="0"/>
              <a:t>Alteration in Pretest-Posttest group design</a:t>
            </a:r>
          </a:p>
          <a:p>
            <a:endParaRPr lang="en-GB" sz="3000" dirty="0"/>
          </a:p>
          <a:p>
            <a:r>
              <a:rPr lang="en-GB" sz="3000" dirty="0"/>
              <a:t>R O </a:t>
            </a:r>
            <a:r>
              <a:rPr lang="en-GB" dirty="0"/>
              <a:t>X1</a:t>
            </a:r>
            <a:r>
              <a:rPr lang="en-GB" sz="3000" dirty="0"/>
              <a:t>  O</a:t>
            </a:r>
          </a:p>
          <a:p>
            <a:pPr marL="0" indent="0">
              <a:buNone/>
            </a:pPr>
            <a:r>
              <a:rPr lang="en-GB" sz="3000" dirty="0"/>
              <a:t>    R O X2  O</a:t>
            </a:r>
          </a:p>
          <a:p>
            <a:endParaRPr lang="en-GB" sz="3000" dirty="0"/>
          </a:p>
          <a:p>
            <a:r>
              <a:rPr lang="en-GB" sz="3000" dirty="0"/>
              <a:t>To compare the effectiveness of two different treatments</a:t>
            </a:r>
          </a:p>
          <a:p>
            <a:r>
              <a:rPr lang="en-GB" sz="3000" dirty="0"/>
              <a:t>One groups receives experimental</a:t>
            </a:r>
          </a:p>
          <a:p>
            <a:pPr marL="0" indent="0">
              <a:buNone/>
            </a:pPr>
            <a:r>
              <a:rPr lang="en-GB" sz="3000" dirty="0"/>
              <a:t>    treatment and other gets standard</a:t>
            </a:r>
          </a:p>
          <a:p>
            <a:r>
              <a:rPr lang="en-GB" sz="3000" dirty="0"/>
              <a:t>Control group receiving standard </a:t>
            </a:r>
          </a:p>
          <a:p>
            <a:pPr marL="0" indent="0">
              <a:buNone/>
            </a:pPr>
            <a:r>
              <a:rPr lang="en-GB" sz="3000" dirty="0"/>
              <a:t>    treatment is called as an </a:t>
            </a:r>
          </a:p>
          <a:p>
            <a:pPr marL="0" indent="0">
              <a:buNone/>
            </a:pPr>
            <a:r>
              <a:rPr lang="en-GB" sz="3000" dirty="0"/>
              <a:t>    ‘‘Active Control Group’’</a:t>
            </a:r>
          </a:p>
          <a:p>
            <a:pPr marL="0" indent="0">
              <a:buNone/>
            </a:pPr>
            <a:endParaRPr lang="en-GB" sz="3000" dirty="0"/>
          </a:p>
          <a:p>
            <a:pPr marL="0" indent="0">
              <a:buNone/>
            </a:pPr>
            <a:endParaRPr lang="en-GB" sz="3000" dirty="0"/>
          </a:p>
          <a:p>
            <a:endParaRPr lang="en-GB" sz="2400" dirty="0"/>
          </a:p>
          <a:p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85511" y="5373902"/>
            <a:ext cx="1401289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801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Single Factor Experimental Designs</a:t>
            </a:r>
            <a:br>
              <a:rPr lang="en-GB" sz="5400" dirty="0"/>
            </a:br>
            <a:r>
              <a:rPr lang="en-GB" sz="3200" dirty="0"/>
              <a:t>Pretest-Posttest Control Group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Another Variation</a:t>
            </a:r>
          </a:p>
          <a:p>
            <a:endParaRPr lang="en-GB" dirty="0"/>
          </a:p>
          <a:p>
            <a:r>
              <a:rPr lang="en-GB" dirty="0"/>
              <a:t>R O </a:t>
            </a:r>
            <a:r>
              <a:rPr lang="en-GB" dirty="0" err="1"/>
              <a:t>O</a:t>
            </a:r>
            <a:r>
              <a:rPr lang="en-GB" dirty="0"/>
              <a:t> X1  O </a:t>
            </a:r>
            <a:r>
              <a:rPr lang="en-GB" dirty="0" err="1"/>
              <a:t>O</a:t>
            </a:r>
            <a:endParaRPr lang="en-GB" dirty="0"/>
          </a:p>
          <a:p>
            <a:r>
              <a:rPr lang="en-GB" dirty="0"/>
              <a:t>R O </a:t>
            </a:r>
            <a:r>
              <a:rPr lang="en-GB" dirty="0" err="1"/>
              <a:t>O</a:t>
            </a:r>
            <a:r>
              <a:rPr lang="en-GB" dirty="0"/>
              <a:t> X2  O </a:t>
            </a:r>
            <a:r>
              <a:rPr lang="en-GB" dirty="0" err="1"/>
              <a:t>O</a:t>
            </a:r>
            <a:endParaRPr lang="en-GB" dirty="0"/>
          </a:p>
          <a:p>
            <a:r>
              <a:rPr lang="en-GB" dirty="0"/>
              <a:t>R O </a:t>
            </a:r>
            <a:r>
              <a:rPr lang="en-GB" dirty="0" err="1"/>
              <a:t>O</a:t>
            </a:r>
            <a:r>
              <a:rPr lang="en-GB" dirty="0"/>
              <a:t>        </a:t>
            </a:r>
            <a:r>
              <a:rPr lang="en-GB" dirty="0" err="1"/>
              <a:t>O</a:t>
            </a:r>
            <a:r>
              <a:rPr lang="en-GB" dirty="0"/>
              <a:t> </a:t>
            </a:r>
            <a:r>
              <a:rPr lang="en-GB" dirty="0" err="1"/>
              <a:t>O</a:t>
            </a:r>
            <a:endParaRPr lang="en-GB" dirty="0"/>
          </a:p>
          <a:p>
            <a:endParaRPr lang="en-GB" dirty="0"/>
          </a:p>
          <a:p>
            <a:r>
              <a:rPr lang="en-GB" dirty="0"/>
              <a:t>Compare three groups</a:t>
            </a:r>
          </a:p>
          <a:p>
            <a:pPr lvl="1"/>
            <a:r>
              <a:rPr lang="en-GB" dirty="0"/>
              <a:t>Intervention group</a:t>
            </a:r>
          </a:p>
          <a:p>
            <a:pPr lvl="1"/>
            <a:r>
              <a:rPr lang="en-GB" dirty="0"/>
              <a:t>Active control group</a:t>
            </a:r>
          </a:p>
          <a:p>
            <a:pPr lvl="1"/>
            <a:r>
              <a:rPr lang="en-GB" dirty="0"/>
              <a:t>Passive control group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85511" y="5029890"/>
            <a:ext cx="1401289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3151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Single Factor Experimental Designs</a:t>
            </a:r>
            <a:br>
              <a:rPr lang="en-GB" sz="8000" dirty="0"/>
            </a:br>
            <a:r>
              <a:rPr lang="en-GB" sz="3200" dirty="0"/>
              <a:t>Posttest-Only Control Group Design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883" y="1646237"/>
            <a:ext cx="8538359" cy="4980194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When researchers are not able to take pretest measurements</a:t>
            </a:r>
          </a:p>
          <a:p>
            <a:r>
              <a:rPr lang="en-GB" dirty="0"/>
              <a:t>Posttest is the only available measurement to judge the effect of independent variable on dependent variable</a:t>
            </a:r>
          </a:p>
          <a:p>
            <a:endParaRPr lang="en-GB" dirty="0"/>
          </a:p>
          <a:p>
            <a:r>
              <a:rPr lang="en-GB" dirty="0"/>
              <a:t>R    X O</a:t>
            </a:r>
          </a:p>
          <a:p>
            <a:pPr marL="0" indent="0">
              <a:buNone/>
            </a:pPr>
            <a:r>
              <a:rPr lang="en-GB" dirty="0"/>
              <a:t>   R        O</a:t>
            </a:r>
          </a:p>
          <a:p>
            <a:endParaRPr lang="en-GB" dirty="0"/>
          </a:p>
          <a:p>
            <a:r>
              <a:rPr lang="en-GB" dirty="0"/>
              <a:t>For Example: Carbohydrate protein supplement versus placebo resistance exercise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6903" y="279763"/>
            <a:ext cx="1401289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260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GB" dirty="0"/>
            </a:br>
            <a:r>
              <a:rPr lang="en-GB" sz="3100" dirty="0"/>
              <a:t>Single Factor Experimental Designs</a:t>
            </a:r>
            <a:br>
              <a:rPr lang="en-GB" sz="3100" dirty="0"/>
            </a:br>
            <a:r>
              <a:rPr lang="en-GB" sz="3600" dirty="0"/>
              <a:t>Single Group Pretest-Posttest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Notation is:</a:t>
            </a:r>
          </a:p>
          <a:p>
            <a:pPr lvl="1"/>
            <a:r>
              <a:rPr lang="en-GB" dirty="0"/>
              <a:t>O    X O</a:t>
            </a:r>
          </a:p>
          <a:p>
            <a:pPr lvl="1"/>
            <a:endParaRPr lang="en-GB" dirty="0"/>
          </a:p>
          <a:p>
            <a:r>
              <a:rPr lang="en-GB" dirty="0"/>
              <a:t>Not an RCT because no randomization</a:t>
            </a:r>
          </a:p>
          <a:p>
            <a:r>
              <a:rPr lang="en-GB" dirty="0"/>
              <a:t>Not a between Group design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85511" y="5049505"/>
            <a:ext cx="1401289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674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/>
              <a:t>Multiple Factor </a:t>
            </a:r>
            <a:br>
              <a:rPr lang="en-GB" sz="3600" dirty="0"/>
            </a:br>
            <a:r>
              <a:rPr lang="en-GB" sz="3600" dirty="0"/>
              <a:t>Experimental Designs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Individual effects of multiple factors on the dependent variables</a:t>
            </a:r>
          </a:p>
          <a:p>
            <a:r>
              <a:rPr lang="en-GB" dirty="0"/>
              <a:t>Effects of interaction between multiple factors on dependent variables </a:t>
            </a:r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528" y="279763"/>
            <a:ext cx="1401289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5852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/>
              <a:t>Multiple Factor </a:t>
            </a:r>
            <a:br>
              <a:rPr lang="en-GB" sz="3600" dirty="0"/>
            </a:br>
            <a:r>
              <a:rPr lang="en-GB" sz="3600" dirty="0"/>
              <a:t>Experimental Designs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31918"/>
            <a:ext cx="8229600" cy="5106388"/>
          </a:xfrm>
        </p:spPr>
        <p:txBody>
          <a:bodyPr/>
          <a:lstStyle/>
          <a:p>
            <a:r>
              <a:rPr lang="en-GB" dirty="0"/>
              <a:t>Example</a:t>
            </a:r>
          </a:p>
          <a:p>
            <a:pPr lvl="1"/>
            <a:r>
              <a:rPr lang="en-GB" dirty="0"/>
              <a:t>60 patients of CVA were randomly assigned to Posture, Oral motor and Feeding Cue groups (20 patients in each group) for Treatment</a:t>
            </a:r>
          </a:p>
          <a:p>
            <a:pPr lvl="1"/>
            <a:r>
              <a:rPr lang="en-GB" dirty="0"/>
              <a:t>Group is the first Independent variable</a:t>
            </a:r>
          </a:p>
          <a:p>
            <a:pPr lvl="1"/>
            <a:r>
              <a:rPr lang="en-GB" dirty="0"/>
              <a:t>Then we add two therapists i.e. occupational therapist and speech language pathologist</a:t>
            </a:r>
          </a:p>
          <a:p>
            <a:pPr lvl="1"/>
            <a:r>
              <a:rPr lang="en-GB" dirty="0"/>
              <a:t>We will see which therapist gets better results regardless of the treatment he provided</a:t>
            </a:r>
          </a:p>
          <a:p>
            <a:pPr lvl="1"/>
            <a:r>
              <a:rPr lang="en-GB" dirty="0"/>
              <a:t>So, therapist is the second Independent variable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528" y="279763"/>
            <a:ext cx="1401289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47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/>
              <a:t>Multiple Factor </a:t>
            </a:r>
            <a:br>
              <a:rPr lang="en-GB" sz="3600" dirty="0"/>
            </a:br>
            <a:r>
              <a:rPr lang="en-GB" sz="3600" dirty="0"/>
              <a:t>Experimental Designs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814094"/>
              </p:ext>
            </p:extLst>
          </p:nvPr>
        </p:nvGraphicFramePr>
        <p:xfrm>
          <a:off x="1567543" y="2018804"/>
          <a:ext cx="6068290" cy="37644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61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1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19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26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3026">
                <a:tc rowSpan="2"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Independent Variable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Therapist</a:t>
                      </a: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4584"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A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B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4584">
                <a:tc rowSpan="3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                                   Independent Variable</a:t>
                      </a: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Group</a:t>
                      </a: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Posture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PA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PB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614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Oral motor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OA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OB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614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Feeding Cues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FA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FB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528" y="279763"/>
            <a:ext cx="1401289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0950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/>
              <a:t>Factorial versus Nested</a:t>
            </a:r>
            <a:br>
              <a:rPr lang="en-GB" sz="3600" dirty="0"/>
            </a:br>
            <a:r>
              <a:rPr lang="en-GB" sz="3600" dirty="0"/>
              <a:t> Designs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6207876"/>
              </p:ext>
            </p:extLst>
          </p:nvPr>
        </p:nvGraphicFramePr>
        <p:xfrm>
          <a:off x="771895" y="1638797"/>
          <a:ext cx="7778340" cy="46907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14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14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14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17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2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24674">
                <a:tc rowSpan="2"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Independent Variable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Therapist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7513"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A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7513">
                <a:tc rowSpan="4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  Independent Variable</a:t>
                      </a: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Group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Posture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X</a:t>
                      </a:r>
                      <a:r>
                        <a:rPr lang="en-GB" sz="1100" baseline="-25000">
                          <a:effectLst/>
                        </a:rPr>
                        <a:t>PA</a:t>
                      </a:r>
                      <a:r>
                        <a:rPr lang="en-GB" sz="1100">
                          <a:effectLst/>
                        </a:rPr>
                        <a:t>= 30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X</a:t>
                      </a:r>
                      <a:r>
                        <a:rPr lang="en-GB" sz="1100" baseline="-25000">
                          <a:effectLst/>
                        </a:rPr>
                        <a:t>PB</a:t>
                      </a:r>
                      <a:r>
                        <a:rPr lang="en-GB" sz="1100">
                          <a:effectLst/>
                        </a:rPr>
                        <a:t>= 20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X</a:t>
                      </a:r>
                      <a:r>
                        <a:rPr lang="en-GB" sz="1100" baseline="-25000">
                          <a:effectLst/>
                        </a:rPr>
                        <a:t>P</a:t>
                      </a:r>
                      <a:r>
                        <a:rPr lang="en-GB" sz="1100">
                          <a:effectLst/>
                        </a:rPr>
                        <a:t>= 25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35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Oral motor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X</a:t>
                      </a:r>
                      <a:r>
                        <a:rPr lang="en-GB" sz="1100" baseline="-25000">
                          <a:effectLst/>
                        </a:rPr>
                        <a:t>OA</a:t>
                      </a:r>
                      <a:r>
                        <a:rPr lang="en-GB" sz="1100">
                          <a:effectLst/>
                        </a:rPr>
                        <a:t>= 40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X</a:t>
                      </a:r>
                      <a:r>
                        <a:rPr lang="en-GB" sz="1100" baseline="-25000">
                          <a:effectLst/>
                        </a:rPr>
                        <a:t>OB</a:t>
                      </a:r>
                      <a:r>
                        <a:rPr lang="en-GB" sz="1100">
                          <a:effectLst/>
                        </a:rPr>
                        <a:t>= 30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X</a:t>
                      </a:r>
                      <a:r>
                        <a:rPr lang="en-GB" sz="1100" baseline="-25000">
                          <a:effectLst/>
                        </a:rPr>
                        <a:t>O</a:t>
                      </a:r>
                      <a:r>
                        <a:rPr lang="en-GB" sz="1100">
                          <a:effectLst/>
                        </a:rPr>
                        <a:t>= 35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035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Feeding Cues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X</a:t>
                      </a:r>
                      <a:r>
                        <a:rPr lang="en-GB" sz="1100" baseline="-25000">
                          <a:effectLst/>
                        </a:rPr>
                        <a:t>FA</a:t>
                      </a:r>
                      <a:r>
                        <a:rPr lang="en-GB" sz="1100">
                          <a:effectLst/>
                        </a:rPr>
                        <a:t>= 50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X</a:t>
                      </a:r>
                      <a:r>
                        <a:rPr lang="en-GB" sz="1100" baseline="-25000">
                          <a:effectLst/>
                        </a:rPr>
                        <a:t>FB</a:t>
                      </a:r>
                      <a:r>
                        <a:rPr lang="en-GB" sz="1100">
                          <a:effectLst/>
                        </a:rPr>
                        <a:t>= 40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X</a:t>
                      </a:r>
                      <a:r>
                        <a:rPr lang="en-GB" sz="1100" baseline="-25000">
                          <a:effectLst/>
                        </a:rPr>
                        <a:t>F</a:t>
                      </a:r>
                      <a:r>
                        <a:rPr lang="en-GB" sz="1100">
                          <a:effectLst/>
                        </a:rPr>
                        <a:t>= 45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035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                              X</a:t>
                      </a:r>
                      <a:r>
                        <a:rPr lang="en-GB" sz="1100" baseline="-25000">
                          <a:effectLst/>
                        </a:rPr>
                        <a:t>A</a:t>
                      </a:r>
                      <a:r>
                        <a:rPr lang="en-GB" sz="1100">
                          <a:effectLst/>
                        </a:rPr>
                        <a:t>= 40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              X</a:t>
                      </a:r>
                      <a:r>
                        <a:rPr lang="en-GB" sz="1100" baseline="-25000" dirty="0">
                          <a:effectLst/>
                        </a:rPr>
                        <a:t>B</a:t>
                      </a:r>
                      <a:r>
                        <a:rPr lang="en-GB" sz="1100" dirty="0">
                          <a:effectLst/>
                        </a:rPr>
                        <a:t>= 30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528" y="279763"/>
            <a:ext cx="1401289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2508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/>
              <a:t>Factorial versus Nested</a:t>
            </a:r>
            <a:br>
              <a:rPr lang="en-GB" sz="3600" dirty="0"/>
            </a:br>
            <a:r>
              <a:rPr lang="en-GB" sz="3600" dirty="0"/>
              <a:t> Designs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Last slide showed:</a:t>
            </a:r>
          </a:p>
          <a:p>
            <a:pPr lvl="1"/>
            <a:r>
              <a:rPr lang="en-GB" dirty="0"/>
              <a:t>Independent group Therapist has two levels i.e. A and B</a:t>
            </a:r>
          </a:p>
          <a:p>
            <a:pPr lvl="1"/>
            <a:r>
              <a:rPr lang="en-GB" dirty="0"/>
              <a:t>Independent variable Group has three levels i.e. Posture, Oral motor and Feeding cues</a:t>
            </a:r>
          </a:p>
          <a:p>
            <a:pPr lvl="1"/>
            <a:r>
              <a:rPr lang="en-GB" dirty="0"/>
              <a:t>Each group is exposed to each therapist</a:t>
            </a:r>
          </a:p>
          <a:p>
            <a:pPr lvl="1"/>
            <a:r>
              <a:rPr lang="en-GB" dirty="0"/>
              <a:t>Graphic presentation shows parallel lines for each group which means that there is no interaction btw treatment and therapists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528" y="279763"/>
            <a:ext cx="1401289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5147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/>
              <a:t>Factorial versus Nested</a:t>
            </a:r>
            <a:br>
              <a:rPr lang="en-GB" sz="3600" dirty="0"/>
            </a:br>
            <a:r>
              <a:rPr lang="en-GB" sz="3600" dirty="0"/>
              <a:t> Designs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GB" dirty="0"/>
              <a:t>Interaction btw therapist and treatment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528" y="279763"/>
            <a:ext cx="1401289" cy="114300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212757"/>
              </p:ext>
            </p:extLst>
          </p:nvPr>
        </p:nvGraphicFramePr>
        <p:xfrm>
          <a:off x="607528" y="2208811"/>
          <a:ext cx="8079271" cy="41207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84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84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84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71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66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36614">
                <a:tc rowSpan="2"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Independent Variable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Therapist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4246"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A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4246">
                <a:tc rowSpan="4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  Independent Variable</a:t>
                      </a: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Group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Posture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X</a:t>
                      </a:r>
                      <a:r>
                        <a:rPr lang="en-GB" sz="1100" baseline="-25000">
                          <a:effectLst/>
                        </a:rPr>
                        <a:t>PA</a:t>
                      </a:r>
                      <a:r>
                        <a:rPr lang="en-GB" sz="1100">
                          <a:effectLst/>
                        </a:rPr>
                        <a:t>= 20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X</a:t>
                      </a:r>
                      <a:r>
                        <a:rPr lang="en-GB" sz="1100" baseline="-25000">
                          <a:effectLst/>
                        </a:rPr>
                        <a:t>PB</a:t>
                      </a:r>
                      <a:r>
                        <a:rPr lang="en-GB" sz="1100">
                          <a:effectLst/>
                        </a:rPr>
                        <a:t>= 40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X</a:t>
                      </a:r>
                      <a:r>
                        <a:rPr lang="en-GB" sz="1100" baseline="-25000">
                          <a:effectLst/>
                        </a:rPr>
                        <a:t>P</a:t>
                      </a:r>
                      <a:r>
                        <a:rPr lang="en-GB" sz="1100">
                          <a:effectLst/>
                        </a:rPr>
                        <a:t>= 30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187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Oral motor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X</a:t>
                      </a:r>
                      <a:r>
                        <a:rPr lang="en-GB" sz="1100" baseline="-25000">
                          <a:effectLst/>
                        </a:rPr>
                        <a:t>OA</a:t>
                      </a:r>
                      <a:r>
                        <a:rPr lang="en-GB" sz="1100">
                          <a:effectLst/>
                        </a:rPr>
                        <a:t>= 30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X</a:t>
                      </a:r>
                      <a:r>
                        <a:rPr lang="en-GB" sz="1100" baseline="-25000">
                          <a:effectLst/>
                        </a:rPr>
                        <a:t>OB</a:t>
                      </a:r>
                      <a:r>
                        <a:rPr lang="en-GB" sz="1100">
                          <a:effectLst/>
                        </a:rPr>
                        <a:t>= 30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X</a:t>
                      </a:r>
                      <a:r>
                        <a:rPr lang="en-GB" sz="1100" baseline="-25000">
                          <a:effectLst/>
                        </a:rPr>
                        <a:t>O</a:t>
                      </a:r>
                      <a:r>
                        <a:rPr lang="en-GB" sz="1100">
                          <a:effectLst/>
                        </a:rPr>
                        <a:t>= 30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187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Feeding Cues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X</a:t>
                      </a:r>
                      <a:r>
                        <a:rPr lang="en-GB" sz="1100" baseline="-25000">
                          <a:effectLst/>
                        </a:rPr>
                        <a:t>FA</a:t>
                      </a:r>
                      <a:r>
                        <a:rPr lang="en-GB" sz="1100">
                          <a:effectLst/>
                        </a:rPr>
                        <a:t>= 40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X</a:t>
                      </a:r>
                      <a:r>
                        <a:rPr lang="en-GB" sz="1100" baseline="-25000">
                          <a:effectLst/>
                        </a:rPr>
                        <a:t>FB</a:t>
                      </a:r>
                      <a:r>
                        <a:rPr lang="en-GB" sz="1100">
                          <a:effectLst/>
                        </a:rPr>
                        <a:t>= 20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X</a:t>
                      </a:r>
                      <a:r>
                        <a:rPr lang="en-GB" sz="1100" baseline="-25000">
                          <a:effectLst/>
                        </a:rPr>
                        <a:t>F</a:t>
                      </a:r>
                      <a:r>
                        <a:rPr lang="en-GB" sz="1100">
                          <a:effectLst/>
                        </a:rPr>
                        <a:t>= 30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187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                              X</a:t>
                      </a:r>
                      <a:r>
                        <a:rPr lang="en-GB" sz="1100" baseline="-25000">
                          <a:effectLst/>
                        </a:rPr>
                        <a:t>A</a:t>
                      </a:r>
                      <a:r>
                        <a:rPr lang="en-GB" sz="1100">
                          <a:effectLst/>
                        </a:rPr>
                        <a:t>= 30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              X</a:t>
                      </a:r>
                      <a:r>
                        <a:rPr lang="en-GB" sz="1100" baseline="-25000" dirty="0">
                          <a:effectLst/>
                        </a:rPr>
                        <a:t>B</a:t>
                      </a:r>
                      <a:r>
                        <a:rPr lang="en-GB" sz="1100" dirty="0">
                          <a:effectLst/>
                        </a:rPr>
                        <a:t>= 30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6476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/>
              <a:t>Factorial versus Nested</a:t>
            </a:r>
            <a:br>
              <a:rPr lang="en-GB" sz="3600" dirty="0"/>
            </a:br>
            <a:r>
              <a:rPr lang="en-GB" sz="3600" dirty="0"/>
              <a:t> Designs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8166"/>
            <a:ext cx="8229600" cy="5106390"/>
          </a:xfrm>
        </p:spPr>
        <p:txBody>
          <a:bodyPr/>
          <a:lstStyle/>
          <a:p>
            <a:r>
              <a:rPr lang="en-GB" dirty="0"/>
              <a:t>In nested design, all the factors do not cross each other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528" y="279763"/>
            <a:ext cx="1401289" cy="114300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6355272"/>
              </p:ext>
            </p:extLst>
          </p:nvPr>
        </p:nvGraphicFramePr>
        <p:xfrm>
          <a:off x="1306277" y="2707574"/>
          <a:ext cx="6480000" cy="35982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6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6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25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56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56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09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09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15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50564">
                <a:tc rowSpan="2"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Independent Variable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Rehabilitation Hospital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635"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Speciality Hospital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General Hospital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4203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Independent Variable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Group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vert="vert27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Posture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PSA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PSB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PSC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PGD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PGE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PGF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09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Oral motor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OSA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OSB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OSC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OGD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OGE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OGF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09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Feeding Cues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FSA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FSB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FSC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FGD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FGE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FGF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80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A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B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C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D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E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F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75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kumimoji="0"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Independent Variable</a:t>
                      </a:r>
                    </a:p>
                    <a:p>
                      <a:pPr algn="ctr"/>
                      <a:r>
                        <a:rPr kumimoji="0"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Therapist</a:t>
                      </a: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95306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/>
              <a:t>Completely Randomized versus</a:t>
            </a:r>
            <a:br>
              <a:rPr lang="en-GB" sz="3600" dirty="0"/>
            </a:br>
            <a:r>
              <a:rPr lang="en-GB" sz="3600" dirty="0"/>
              <a:t>Randomized-Block Designs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1257" y="1646237"/>
            <a:ext cx="8621485" cy="4526280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Last example of </a:t>
            </a:r>
            <a:r>
              <a:rPr lang="en-GB" b="1" dirty="0"/>
              <a:t>treatment and therapist</a:t>
            </a:r>
            <a:r>
              <a:rPr lang="en-GB" dirty="0"/>
              <a:t> can also called as completely randomized design because treatment and therapist are both manipulable variables and participants were assigned randomly to treatment and therapist groups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528" y="279763"/>
            <a:ext cx="1401289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4352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/>
              <a:t>Completely Randomized versus</a:t>
            </a:r>
            <a:br>
              <a:rPr lang="en-GB" sz="3200" dirty="0"/>
            </a:br>
            <a:r>
              <a:rPr lang="en-GB" sz="3200" dirty="0"/>
              <a:t>Randomized-Block Designs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7506" y="1646237"/>
            <a:ext cx="8657112" cy="4526280"/>
          </a:xfrm>
        </p:spPr>
        <p:txBody>
          <a:bodyPr/>
          <a:lstStyle/>
          <a:p>
            <a:r>
              <a:rPr lang="en-GB" sz="2800" dirty="0"/>
              <a:t>Participants are divided into homogeneous blocks before they are randomly assigned to a treatment group</a:t>
            </a:r>
          </a:p>
          <a:p>
            <a:r>
              <a:rPr lang="en-GB" sz="2800" dirty="0"/>
              <a:t>One independent variable is active and other is not active, called as attribute variable e.g. Age</a:t>
            </a:r>
          </a:p>
          <a:p>
            <a:r>
              <a:rPr lang="en-GB" sz="2800" dirty="0"/>
              <a:t>Divide participants in different age groups like under 20, 21-30, 31-40 and so on</a:t>
            </a:r>
          </a:p>
          <a:p>
            <a:r>
              <a:rPr lang="en-GB" sz="2800" dirty="0"/>
              <a:t>Then, within each age level, individuals would be assigned to treatment groups using a completely randomized design </a:t>
            </a:r>
          </a:p>
          <a:p>
            <a:endParaRPr lang="en-GB" sz="2800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528" y="279763"/>
            <a:ext cx="1401289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7413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 algn="r">
              <a:buNone/>
            </a:pPr>
            <a:r>
              <a:rPr lang="en-GB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40845355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ＭＳ 明朝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ＭＳ 明朝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Foundry.thmx</Template>
  <TotalTime>8272</TotalTime>
  <Words>1057</Words>
  <Application>Microsoft Office PowerPoint</Application>
  <PresentationFormat>On-screen Show (4:3)</PresentationFormat>
  <Paragraphs>268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Calibri</vt:lpstr>
      <vt:lpstr>Rockwell</vt:lpstr>
      <vt:lpstr>Times New Roman</vt:lpstr>
      <vt:lpstr>Wingdings 2</vt:lpstr>
      <vt:lpstr>Foundry</vt:lpstr>
      <vt:lpstr>Randomized Controlled Trials</vt:lpstr>
      <vt:lpstr>Randomized Controlled  Trials (RCT)</vt:lpstr>
      <vt:lpstr>Randomized Controlled  Trials (RCT)</vt:lpstr>
      <vt:lpstr>Randomized Controlled  Trials (RCT)</vt:lpstr>
      <vt:lpstr>Randomized Controlled Trials (RCT) Phases in RCTs</vt:lpstr>
      <vt:lpstr>Randomized Controlled Trials (RCT) Phases in RCTs</vt:lpstr>
      <vt:lpstr>Randomized Controlled Trials (RCT) Phases in RCTs</vt:lpstr>
      <vt:lpstr>Randomized Controlled Trials (RCT) Cautions about RCTs</vt:lpstr>
      <vt:lpstr>Randomized Controlled Trials (RCT) Cautions about RCTs</vt:lpstr>
      <vt:lpstr>Single Factor Experimental Designs Pretest-Posttest Control Group Design</vt:lpstr>
      <vt:lpstr>Single Factor Experimental Designs Pretest-Posttest Control Group Design</vt:lpstr>
      <vt:lpstr>Single Factor Experimental Designs Pretest-Posttest Control Group Design</vt:lpstr>
      <vt:lpstr>Single Factor Experimental Designs Pretest-Posttest Control Group Design</vt:lpstr>
      <vt:lpstr>Single Factor Experimental Designs Posttest-Only Control Group Design</vt:lpstr>
      <vt:lpstr> Single Factor Experimental Designs Single Group Pretest-Posttest Design</vt:lpstr>
      <vt:lpstr>Multiple Factor  Experimental Designs</vt:lpstr>
      <vt:lpstr>Multiple Factor  Experimental Designs</vt:lpstr>
      <vt:lpstr>Multiple Factor  Experimental Designs</vt:lpstr>
      <vt:lpstr>Factorial versus Nested  Designs</vt:lpstr>
      <vt:lpstr>Factorial versus Nested  Designs</vt:lpstr>
      <vt:lpstr>Factorial versus Nested  Designs</vt:lpstr>
      <vt:lpstr>Factorial versus Nested  Designs</vt:lpstr>
      <vt:lpstr>Completely Randomized versus Randomized-Block Designs </vt:lpstr>
      <vt:lpstr>Completely Randomized versus Randomized-Block Designs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E-Rate and Technology Plan Brownsville ISD</dc:title>
  <dc:creator>R</dc:creator>
  <cp:lastModifiedBy>Windows User</cp:lastModifiedBy>
  <cp:revision>278</cp:revision>
  <dcterms:created xsi:type="dcterms:W3CDTF">2011-06-06T00:44:57Z</dcterms:created>
  <dcterms:modified xsi:type="dcterms:W3CDTF">2024-08-29T11:29:43Z</dcterms:modified>
</cp:coreProperties>
</file>