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54" r:id="rId2"/>
    <p:sldId id="390" r:id="rId3"/>
    <p:sldId id="427" r:id="rId4"/>
    <p:sldId id="423" r:id="rId5"/>
    <p:sldId id="431" r:id="rId6"/>
    <p:sldId id="440" r:id="rId7"/>
    <p:sldId id="439" r:id="rId8"/>
    <p:sldId id="424" r:id="rId9"/>
    <p:sldId id="425" r:id="rId10"/>
    <p:sldId id="426" r:id="rId11"/>
    <p:sldId id="436" r:id="rId12"/>
    <p:sldId id="394" r:id="rId13"/>
    <p:sldId id="395" r:id="rId14"/>
    <p:sldId id="437" r:id="rId15"/>
    <p:sldId id="438" r:id="rId16"/>
    <p:sldId id="396" r:id="rId17"/>
    <p:sldId id="428" r:id="rId18"/>
    <p:sldId id="429" r:id="rId19"/>
    <p:sldId id="413" r:id="rId20"/>
    <p:sldId id="430" r:id="rId21"/>
    <p:sldId id="421" r:id="rId22"/>
    <p:sldId id="433" r:id="rId23"/>
    <p:sldId id="434" r:id="rId24"/>
    <p:sldId id="435" r:id="rId25"/>
    <p:sldId id="412" r:id="rId26"/>
  </p:sldIdLst>
  <p:sldSz cx="9144000" cy="6858000" type="screen4x3"/>
  <p:notesSz cx="6858000" cy="9144000"/>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8D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05" autoAdjust="0"/>
    <p:restoredTop sz="85267" autoAdjust="0"/>
  </p:normalViewPr>
  <p:slideViewPr>
    <p:cSldViewPr>
      <p:cViewPr varScale="1">
        <p:scale>
          <a:sx n="72" d="100"/>
          <a:sy n="72" d="100"/>
        </p:scale>
        <p:origin x="155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D07020-8B90-4EB3-92C8-82760580CBBF}" type="datetimeFigureOut">
              <a:rPr lang="en-US" smtClean="0"/>
              <a:pPr/>
              <a:t>8/29/2024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D46AF3-07F5-42B4-828E-66129D702BF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FE159276-A5AC-4D88-8FB3-08B0A5FD5FED}" type="slidenum">
              <a:rPr lang="en-US" smtClean="0"/>
              <a:pPr/>
              <a:t>5</a:t>
            </a:fld>
            <a:endParaRPr lang="en-US"/>
          </a:p>
        </p:txBody>
      </p:sp>
      <p:sp>
        <p:nvSpPr>
          <p:cNvPr id="67587" name="Rectangle 2"/>
          <p:cNvSpPr>
            <a:spLocks noGrp="1" noRot="1" noChangeAspect="1" noChangeArrowheads="1" noTextEdit="1"/>
          </p:cNvSpPr>
          <p:nvPr>
            <p:ph type="sldImg"/>
          </p:nvPr>
        </p:nvSpPr>
        <p:spPr>
          <a:xfrm>
            <a:off x="1130300" y="674688"/>
            <a:ext cx="4597400" cy="3448050"/>
          </a:xfrm>
          <a:solidFill>
            <a:srgbClr val="FFFFFF"/>
          </a:solidFill>
          <a:ln/>
        </p:spPr>
      </p:sp>
      <p:sp>
        <p:nvSpPr>
          <p:cNvPr id="67588" name="Rectangle 3"/>
          <p:cNvSpPr>
            <a:spLocks noGrp="1" noChangeArrowheads="1"/>
          </p:cNvSpPr>
          <p:nvPr>
            <p:ph type="body" idx="1"/>
          </p:nvPr>
        </p:nvSpPr>
        <p:spPr>
          <a:xfrm>
            <a:off x="915054" y="4346131"/>
            <a:ext cx="5027893" cy="4123215"/>
          </a:xfrm>
          <a:solidFill>
            <a:srgbClr val="FFFFFF"/>
          </a:solidFill>
          <a:ln>
            <a:solidFill>
              <a:srgbClr val="000000"/>
            </a:solidFill>
          </a:ln>
        </p:spPr>
        <p:txBody>
          <a:bodyPr/>
          <a:lstStyle/>
          <a:p>
            <a:pPr eaLnBrk="1" hangingPunct="1"/>
            <a:r>
              <a:rPr lang="en-US"/>
              <a:t>In a typical case-control study, the investigator begins the investigation after disease has occurred.   The investigator enrolls cases (who have the disease), a group of people who do not have the disease (“controls”).  The investigator then collects information about prior exposures from the cases and controls.  In this way, case-control studies begin with disease and move “backwards” to exposure.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5F486B4D-BB3B-4298-95AD-43BE972ECA62}" type="slidenum">
              <a:rPr lang="en-US" smtClean="0"/>
              <a:pPr/>
              <a:t>11</a:t>
            </a:fld>
            <a:endParaRPr lang="en-US"/>
          </a:p>
        </p:txBody>
      </p:sp>
      <p:sp>
        <p:nvSpPr>
          <p:cNvPr id="69635" name="Rectangle 2"/>
          <p:cNvSpPr>
            <a:spLocks noGrp="1" noRot="1" noChangeAspect="1" noChangeArrowheads="1" noTextEdit="1"/>
          </p:cNvSpPr>
          <p:nvPr>
            <p:ph type="sldImg"/>
          </p:nvPr>
        </p:nvSpPr>
        <p:spPr>
          <a:xfrm>
            <a:off x="1130300" y="674688"/>
            <a:ext cx="4597400" cy="3448050"/>
          </a:xfrm>
          <a:solidFill>
            <a:srgbClr val="FFFFFF"/>
          </a:solidFill>
          <a:ln/>
        </p:spPr>
      </p:sp>
      <p:sp>
        <p:nvSpPr>
          <p:cNvPr id="69636" name="Rectangle 3"/>
          <p:cNvSpPr>
            <a:spLocks noGrp="1" noChangeArrowheads="1"/>
          </p:cNvSpPr>
          <p:nvPr>
            <p:ph type="body" idx="1"/>
          </p:nvPr>
        </p:nvSpPr>
        <p:spPr>
          <a:xfrm>
            <a:off x="915054" y="4346131"/>
            <a:ext cx="5027893" cy="4123215"/>
          </a:xfrm>
          <a:solidFill>
            <a:srgbClr val="FFFFFF"/>
          </a:solidFill>
          <a:ln>
            <a:solidFill>
              <a:srgbClr val="000000"/>
            </a:solidFill>
          </a:ln>
        </p:spPr>
        <p:txBody>
          <a:bodyPr/>
          <a:lstStyle/>
          <a:p>
            <a:pPr marL="228600" indent="-228600" eaLnBrk="1" hangingPunct="1"/>
            <a:r>
              <a:rPr lang="en-US" dirty="0"/>
              <a:t>Here are the steps in conducting a case-control study:</a:t>
            </a:r>
          </a:p>
          <a:p>
            <a:pPr marL="228600" indent="-228600" eaLnBrk="1" hangingPunct="1">
              <a:lnSpc>
                <a:spcPct val="90000"/>
              </a:lnSpc>
              <a:buClr>
                <a:schemeClr val="tx1"/>
              </a:buClr>
              <a:buFontTx/>
              <a:buAutoNum type="arabicPeriod"/>
            </a:pPr>
            <a:r>
              <a:rPr lang="en-US" dirty="0"/>
              <a:t>Identify cases of disease of concern</a:t>
            </a:r>
          </a:p>
          <a:p>
            <a:pPr marL="228600" indent="-228600" eaLnBrk="1" hangingPunct="1">
              <a:lnSpc>
                <a:spcPct val="90000"/>
              </a:lnSpc>
              <a:buClr>
                <a:schemeClr val="tx1"/>
              </a:buClr>
              <a:buFontTx/>
              <a:buAutoNum type="arabicPeriod"/>
            </a:pPr>
            <a:r>
              <a:rPr lang="en-US" dirty="0"/>
              <a:t>Identify appropriate non-diseased comparison group (“controls”) </a:t>
            </a:r>
          </a:p>
          <a:p>
            <a:pPr marL="228600" indent="-228600" eaLnBrk="1" hangingPunct="1">
              <a:lnSpc>
                <a:spcPct val="90000"/>
              </a:lnSpc>
              <a:buClr>
                <a:schemeClr val="tx1"/>
              </a:buClr>
              <a:buFontTx/>
              <a:buAutoNum type="arabicPeriod"/>
            </a:pPr>
            <a:r>
              <a:rPr lang="en-US" dirty="0"/>
              <a:t>Document exposures among cases and controls</a:t>
            </a:r>
          </a:p>
          <a:p>
            <a:pPr marL="228600" indent="-228600" eaLnBrk="1" hangingPunct="1">
              <a:lnSpc>
                <a:spcPct val="90000"/>
              </a:lnSpc>
              <a:buClr>
                <a:schemeClr val="tx1"/>
              </a:buClr>
              <a:buFontTx/>
              <a:buAutoNum type="arabicPeriod"/>
            </a:pPr>
            <a:r>
              <a:rPr lang="en-US" dirty="0"/>
              <a:t>Calculate odds ratios</a:t>
            </a:r>
          </a:p>
          <a:p>
            <a:pPr marL="228600" indent="-228600" eaLnBrk="1" hangingPunct="1">
              <a:lnSpc>
                <a:spcPct val="90000"/>
              </a:lnSpc>
              <a:buClr>
                <a:schemeClr val="tx1"/>
              </a:buClr>
              <a:buFontTx/>
              <a:buAutoNum type="arabicPeriod"/>
            </a:pPr>
            <a:r>
              <a:rPr lang="en-US" dirty="0"/>
              <a:t>Perform statistical tests or calculate confidence intervals</a:t>
            </a:r>
          </a:p>
          <a:p>
            <a:pPr marL="228600" indent="-228600" eaLnBrk="1" hangingPunct="1">
              <a:lnSpc>
                <a:spcPct val="90000"/>
              </a:lnSpc>
              <a:buClr>
                <a:schemeClr val="tx1"/>
              </a:buClr>
            </a:pPr>
            <a:endParaRPr lang="en-US" dirty="0"/>
          </a:p>
          <a:p>
            <a:pPr marL="228600" indent="-228600" eaLnBrk="1" hangingPunct="1"/>
            <a:r>
              <a:rPr lang="en-US" dirty="0"/>
              <a:t>We will review each step.</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907E74C2-E873-41BE-AF44-785D94B0263B}" type="slidenum">
              <a:rPr lang="en-US" smtClean="0"/>
              <a:pPr/>
              <a:t>14</a:t>
            </a:fld>
            <a:endParaRPr lang="en-US"/>
          </a:p>
        </p:txBody>
      </p:sp>
      <p:sp>
        <p:nvSpPr>
          <p:cNvPr id="73731" name="Rectangle 2"/>
          <p:cNvSpPr>
            <a:spLocks noGrp="1" noRot="1" noChangeAspect="1" noChangeArrowheads="1" noTextEdit="1"/>
          </p:cNvSpPr>
          <p:nvPr>
            <p:ph type="sldImg"/>
          </p:nvPr>
        </p:nvSpPr>
        <p:spPr>
          <a:xfrm>
            <a:off x="1130300" y="674688"/>
            <a:ext cx="4597400" cy="3448050"/>
          </a:xfrm>
          <a:solidFill>
            <a:srgbClr val="FFFFFF"/>
          </a:solidFill>
          <a:ln/>
        </p:spPr>
      </p:sp>
      <p:sp>
        <p:nvSpPr>
          <p:cNvPr id="73732" name="Rectangle 3"/>
          <p:cNvSpPr>
            <a:spLocks noGrp="1" noChangeArrowheads="1"/>
          </p:cNvSpPr>
          <p:nvPr>
            <p:ph type="body" idx="1"/>
          </p:nvPr>
        </p:nvSpPr>
        <p:spPr>
          <a:xfrm>
            <a:off x="915054" y="4346131"/>
            <a:ext cx="5027893" cy="4123215"/>
          </a:xfrm>
          <a:solidFill>
            <a:srgbClr val="FFFFFF"/>
          </a:solidFill>
          <a:ln>
            <a:solidFill>
              <a:srgbClr val="000000"/>
            </a:solidFill>
          </a:ln>
        </p:spPr>
        <p:txBody>
          <a:bodyPr/>
          <a:lstStyle/>
          <a:p>
            <a:pPr eaLnBrk="1" hangingPunct="1"/>
            <a:r>
              <a:rPr lang="en-US"/>
              <a:t>Controls can be selected in a number of ways.</a:t>
            </a:r>
          </a:p>
          <a:p>
            <a:pPr eaLnBrk="1" hangingPunct="1">
              <a:spcBef>
                <a:spcPct val="50000"/>
              </a:spcBef>
              <a:buFontTx/>
              <a:buChar char="•"/>
            </a:pPr>
            <a:r>
              <a:rPr lang="en-US"/>
              <a:t>Population-based </a:t>
            </a:r>
          </a:p>
          <a:p>
            <a:pPr eaLnBrk="1" hangingPunct="1">
              <a:spcBef>
                <a:spcPct val="50000"/>
              </a:spcBef>
              <a:buFontTx/>
              <a:buChar char="•"/>
            </a:pPr>
            <a:r>
              <a:rPr lang="en-US"/>
              <a:t>Hospital- or clinic-based</a:t>
            </a:r>
          </a:p>
          <a:p>
            <a:pPr eaLnBrk="1" hangingPunct="1">
              <a:spcBef>
                <a:spcPct val="50000"/>
              </a:spcBef>
              <a:buFontTx/>
              <a:buChar char="•"/>
            </a:pPr>
            <a:r>
              <a:rPr lang="en-US"/>
              <a:t>Neighbors</a:t>
            </a:r>
          </a:p>
          <a:p>
            <a:pPr eaLnBrk="1" hangingPunct="1">
              <a:spcBef>
                <a:spcPct val="50000"/>
              </a:spcBef>
              <a:buFontTx/>
              <a:buChar char="•"/>
            </a:pPr>
            <a:r>
              <a:rPr lang="en-US"/>
              <a:t>Friends</a:t>
            </a:r>
          </a:p>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70653BCE-A3FB-4161-819A-124CA7B0F2EF}" type="slidenum">
              <a:rPr lang="en-US" smtClean="0"/>
              <a:pPr/>
              <a:t>15</a:t>
            </a:fld>
            <a:endParaRPr lang="en-US"/>
          </a:p>
        </p:txBody>
      </p:sp>
      <p:sp>
        <p:nvSpPr>
          <p:cNvPr id="78851" name="Rectangle 2"/>
          <p:cNvSpPr>
            <a:spLocks noGrp="1" noChangeArrowheads="1"/>
          </p:cNvSpPr>
          <p:nvPr>
            <p:ph type="body" idx="1"/>
          </p:nvPr>
        </p:nvSpPr>
        <p:spPr>
          <a:xfrm>
            <a:off x="532692" y="4357942"/>
            <a:ext cx="5792616" cy="4419944"/>
          </a:xfrm>
          <a:noFill/>
          <a:ln/>
        </p:spPr>
        <p:txBody>
          <a:bodyPr lIns="90488" tIns="44450" rIns="90488" bIns="44450"/>
          <a:lstStyle/>
          <a:p>
            <a:pPr defTabSz="762000" eaLnBrk="1" hangingPunct="1">
              <a:lnSpc>
                <a:spcPct val="90000"/>
              </a:lnSpc>
              <a:spcBef>
                <a:spcPct val="70000"/>
              </a:spcBef>
            </a:pPr>
            <a:r>
              <a:rPr lang="en-US" altLang="ja-JP" sz="1100" dirty="0"/>
              <a:t>The precision of the study can be improved by increasing the number of study subjects. in a case-control study, the limiting factor is usually the number of available cases. Controls may be easier to find. So we can increase the number of controls. This will increase the power of the study, but not infinitely. Going from one to two controls per case vastly increases the power. Above a ratio of 4 or 5 to 1, the gain becomes very small. It’s usually no use, unless the information is already there, for instance in a computer file.</a:t>
            </a:r>
          </a:p>
          <a:p>
            <a:pPr defTabSz="762000" eaLnBrk="1" hangingPunct="1">
              <a:lnSpc>
                <a:spcPct val="90000"/>
              </a:lnSpc>
              <a:spcBef>
                <a:spcPct val="70000"/>
              </a:spcBef>
            </a:pPr>
            <a:r>
              <a:rPr lang="en-US" altLang="ja-JP" sz="1100" dirty="0"/>
              <a:t>There is a trade-off between the need for higher study power, and the cost of finding more cases and controls.</a:t>
            </a:r>
          </a:p>
          <a:p>
            <a:pPr defTabSz="762000" eaLnBrk="1" hangingPunct="1">
              <a:lnSpc>
                <a:spcPct val="90000"/>
              </a:lnSpc>
              <a:spcBef>
                <a:spcPct val="70000"/>
              </a:spcBef>
            </a:pPr>
            <a:r>
              <a:rPr lang="en-US" altLang="ja-JP" sz="1100" dirty="0"/>
              <a:t>The Sample module of </a:t>
            </a:r>
            <a:r>
              <a:rPr lang="en-US" altLang="ja-JP" sz="1100" dirty="0" err="1"/>
              <a:t>EpiInfo’s</a:t>
            </a:r>
            <a:r>
              <a:rPr lang="en-US" altLang="ja-JP" sz="1100" dirty="0"/>
              <a:t> </a:t>
            </a:r>
            <a:r>
              <a:rPr lang="en-US" altLang="ja-JP" sz="1100" dirty="0" err="1"/>
              <a:t>EpiTable</a:t>
            </a:r>
            <a:r>
              <a:rPr lang="en-US" altLang="ja-JP" sz="1100" dirty="0"/>
              <a:t> is excellent when you want to calculate the power of your study and decide the ratio of controls to cases. I understand that Denis made also that part of </a:t>
            </a:r>
            <a:r>
              <a:rPr lang="en-US" altLang="ja-JP" sz="1100" dirty="0" err="1"/>
              <a:t>EpiInfo</a:t>
            </a:r>
            <a:r>
              <a:rPr lang="en-US" altLang="ja-JP" sz="1100" dirty="0"/>
              <a:t>.</a:t>
            </a:r>
          </a:p>
          <a:p>
            <a:pPr defTabSz="762000" eaLnBrk="1" hangingPunct="1">
              <a:lnSpc>
                <a:spcPct val="90000"/>
              </a:lnSpc>
              <a:spcBef>
                <a:spcPct val="70000"/>
              </a:spcBef>
            </a:pPr>
            <a:r>
              <a:rPr lang="en-US" altLang="ja-JP" sz="1100" dirty="0"/>
              <a:t>Using more than one control group is usually not recommended. It’s costly, and you should be able in advance to decide which is the proper control group.</a:t>
            </a:r>
          </a:p>
        </p:txBody>
      </p:sp>
      <p:sp>
        <p:nvSpPr>
          <p:cNvPr id="78852" name="Rectangle 3"/>
          <p:cNvSpPr>
            <a:spLocks noGrp="1" noRot="1" noChangeAspect="1" noChangeArrowheads="1" noTextEdit="1"/>
          </p:cNvSpPr>
          <p:nvPr>
            <p:ph type="sldImg"/>
          </p:nvPr>
        </p:nvSpPr>
        <p:spPr>
          <a:xfrm>
            <a:off x="1293813" y="795338"/>
            <a:ext cx="4271962" cy="3203575"/>
          </a:xfrm>
          <a:ln w="12700" cap="flat">
            <a:solidFill>
              <a:schemeClr val="tx1"/>
            </a:solid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xfrm>
            <a:off x="1141413" y="685800"/>
            <a:ext cx="4575175" cy="3430588"/>
          </a:xfrm>
          <a:ln/>
        </p:spPr>
      </p:sp>
      <p:sp>
        <p:nvSpPr>
          <p:cNvPr id="92163" name="Notes Placeholder 2"/>
          <p:cNvSpPr>
            <a:spLocks noGrp="1"/>
          </p:cNvSpPr>
          <p:nvPr>
            <p:ph type="body" idx="1"/>
          </p:nvPr>
        </p:nvSpPr>
        <p:spPr>
          <a:xfrm>
            <a:off x="686290" y="4343179"/>
            <a:ext cx="5485420" cy="4114358"/>
          </a:xfrm>
          <a:noFill/>
          <a:ln/>
        </p:spPr>
        <p:txBody>
          <a:bodyPr lIns="93360" tIns="46680" rIns="93360" bIns="46680"/>
          <a:lstStyle/>
          <a:p>
            <a:pPr eaLnBrk="1" hangingPunct="1">
              <a:spcBef>
                <a:spcPct val="0"/>
              </a:spcBef>
            </a:pPr>
            <a:endParaRPr lang="en-US"/>
          </a:p>
        </p:txBody>
      </p:sp>
      <p:sp>
        <p:nvSpPr>
          <p:cNvPr id="92164" name="Slide Number Placeholder 3"/>
          <p:cNvSpPr txBox="1">
            <a:spLocks noGrp="1"/>
          </p:cNvSpPr>
          <p:nvPr/>
        </p:nvSpPr>
        <p:spPr bwMode="auto">
          <a:xfrm>
            <a:off x="3884076" y="8686357"/>
            <a:ext cx="2972289" cy="456167"/>
          </a:xfrm>
          <a:prstGeom prst="rect">
            <a:avLst/>
          </a:prstGeom>
          <a:noFill/>
          <a:ln w="9525">
            <a:noFill/>
            <a:miter lim="800000"/>
            <a:headEnd/>
            <a:tailEnd/>
          </a:ln>
        </p:spPr>
        <p:txBody>
          <a:bodyPr lIns="93360" tIns="46680" rIns="93360" bIns="46680" anchor="b"/>
          <a:lstStyle/>
          <a:p>
            <a:pPr algn="r" eaLnBrk="1" hangingPunct="1"/>
            <a:fld id="{E2DB827C-15BC-4322-B97B-7D296F5B6A2A}" type="slidenum">
              <a:rPr lang="en-US" sz="1200">
                <a:latin typeface="Arial" charset="0"/>
              </a:rPr>
              <a:pPr algn="r" eaLnBrk="1" hangingPunct="1"/>
              <a:t>23</a:t>
            </a:fld>
            <a:endParaRPr lang="en-US" sz="120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xfrm>
            <a:off x="1141413" y="685800"/>
            <a:ext cx="4575175" cy="3430588"/>
          </a:xfrm>
          <a:ln/>
        </p:spPr>
      </p:sp>
      <p:sp>
        <p:nvSpPr>
          <p:cNvPr id="93187" name="Notes Placeholder 2"/>
          <p:cNvSpPr>
            <a:spLocks noGrp="1"/>
          </p:cNvSpPr>
          <p:nvPr>
            <p:ph type="body" idx="1"/>
          </p:nvPr>
        </p:nvSpPr>
        <p:spPr>
          <a:xfrm>
            <a:off x="686290" y="4343179"/>
            <a:ext cx="5485420" cy="4114358"/>
          </a:xfrm>
          <a:noFill/>
          <a:ln/>
        </p:spPr>
        <p:txBody>
          <a:bodyPr lIns="93360" tIns="46680" rIns="93360" bIns="46680"/>
          <a:lstStyle/>
          <a:p>
            <a:pPr eaLnBrk="1" hangingPunct="1">
              <a:spcBef>
                <a:spcPct val="0"/>
              </a:spcBef>
            </a:pPr>
            <a:endParaRPr lang="en-US"/>
          </a:p>
        </p:txBody>
      </p:sp>
      <p:sp>
        <p:nvSpPr>
          <p:cNvPr id="93188" name="Slide Number Placeholder 3"/>
          <p:cNvSpPr txBox="1">
            <a:spLocks noGrp="1"/>
          </p:cNvSpPr>
          <p:nvPr/>
        </p:nvSpPr>
        <p:spPr bwMode="auto">
          <a:xfrm>
            <a:off x="3884076" y="8686357"/>
            <a:ext cx="2972289" cy="456167"/>
          </a:xfrm>
          <a:prstGeom prst="rect">
            <a:avLst/>
          </a:prstGeom>
          <a:noFill/>
          <a:ln w="9525">
            <a:noFill/>
            <a:miter lim="800000"/>
            <a:headEnd/>
            <a:tailEnd/>
          </a:ln>
        </p:spPr>
        <p:txBody>
          <a:bodyPr lIns="93360" tIns="46680" rIns="93360" bIns="46680" anchor="b"/>
          <a:lstStyle/>
          <a:p>
            <a:pPr algn="r" eaLnBrk="1" hangingPunct="1"/>
            <a:fld id="{6C411CF9-F961-485B-BF1E-3E4E49EE6BE7}" type="slidenum">
              <a:rPr lang="en-US" sz="1200">
                <a:latin typeface="Arial" charset="0"/>
              </a:rPr>
              <a:pPr algn="r" eaLnBrk="1" hangingPunct="1"/>
              <a:t>24</a:t>
            </a:fld>
            <a:endParaRPr lang="en-US" sz="120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pl-PL"/>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pl-PL"/>
          </a:p>
        </p:txBody>
      </p:sp>
      <p:sp>
        <p:nvSpPr>
          <p:cNvPr id="4" name="Rectangle 4"/>
          <p:cNvSpPr>
            <a:spLocks noGrp="1" noChangeArrowheads="1"/>
          </p:cNvSpPr>
          <p:nvPr>
            <p:ph type="dt" sz="half" idx="10"/>
          </p:nvPr>
        </p:nvSpPr>
        <p:spPr>
          <a:ln/>
        </p:spPr>
        <p:txBody>
          <a:bodyPr/>
          <a:lstStyle>
            <a:lvl1pPr>
              <a:defRPr/>
            </a:lvl1pPr>
          </a:lstStyle>
          <a:p>
            <a:pPr>
              <a:defRPr/>
            </a:pPr>
            <a:endParaRPr lang="pl-PL"/>
          </a:p>
        </p:txBody>
      </p:sp>
      <p:sp>
        <p:nvSpPr>
          <p:cNvPr id="5" name="Rectangle 5"/>
          <p:cNvSpPr>
            <a:spLocks noGrp="1" noChangeArrowheads="1"/>
          </p:cNvSpPr>
          <p:nvPr>
            <p:ph type="ftr" sz="quarter" idx="11"/>
          </p:nvPr>
        </p:nvSpPr>
        <p:spPr>
          <a:ln/>
        </p:spPr>
        <p:txBody>
          <a:bodyPr/>
          <a:lstStyle>
            <a:lvl1pPr>
              <a:defRPr/>
            </a:lvl1pPr>
          </a:lstStyle>
          <a:p>
            <a:pPr>
              <a:defRPr/>
            </a:pPr>
            <a:endParaRPr lang="pl-PL"/>
          </a:p>
        </p:txBody>
      </p:sp>
      <p:sp>
        <p:nvSpPr>
          <p:cNvPr id="6" name="Rectangle 6"/>
          <p:cNvSpPr>
            <a:spLocks noGrp="1" noChangeArrowheads="1"/>
          </p:cNvSpPr>
          <p:nvPr>
            <p:ph type="sldNum" sz="quarter" idx="12"/>
          </p:nvPr>
        </p:nvSpPr>
        <p:spPr>
          <a:ln/>
        </p:spPr>
        <p:txBody>
          <a:bodyPr/>
          <a:lstStyle>
            <a:lvl1pPr>
              <a:defRPr/>
            </a:lvl1pPr>
          </a:lstStyle>
          <a:p>
            <a:pPr>
              <a:defRPr/>
            </a:pPr>
            <a:fld id="{A24885CA-6A7A-401E-B5D6-8FBCEB034AA4}" type="slidenum">
              <a:rPr lang="pl-PL"/>
              <a:pPr>
                <a:defRPr/>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l-PL"/>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Rectangle 4"/>
          <p:cNvSpPr>
            <a:spLocks noGrp="1" noChangeArrowheads="1"/>
          </p:cNvSpPr>
          <p:nvPr>
            <p:ph type="dt" sz="half" idx="10"/>
          </p:nvPr>
        </p:nvSpPr>
        <p:spPr>
          <a:ln/>
        </p:spPr>
        <p:txBody>
          <a:bodyPr/>
          <a:lstStyle>
            <a:lvl1pPr>
              <a:defRPr/>
            </a:lvl1pPr>
          </a:lstStyle>
          <a:p>
            <a:pPr>
              <a:defRPr/>
            </a:pPr>
            <a:endParaRPr lang="pl-PL"/>
          </a:p>
        </p:txBody>
      </p:sp>
      <p:sp>
        <p:nvSpPr>
          <p:cNvPr id="5" name="Rectangle 5"/>
          <p:cNvSpPr>
            <a:spLocks noGrp="1" noChangeArrowheads="1"/>
          </p:cNvSpPr>
          <p:nvPr>
            <p:ph type="ftr" sz="quarter" idx="11"/>
          </p:nvPr>
        </p:nvSpPr>
        <p:spPr>
          <a:ln/>
        </p:spPr>
        <p:txBody>
          <a:bodyPr/>
          <a:lstStyle>
            <a:lvl1pPr>
              <a:defRPr/>
            </a:lvl1pPr>
          </a:lstStyle>
          <a:p>
            <a:pPr>
              <a:defRPr/>
            </a:pPr>
            <a:endParaRPr lang="pl-PL"/>
          </a:p>
        </p:txBody>
      </p:sp>
      <p:sp>
        <p:nvSpPr>
          <p:cNvPr id="6" name="Rectangle 6"/>
          <p:cNvSpPr>
            <a:spLocks noGrp="1" noChangeArrowheads="1"/>
          </p:cNvSpPr>
          <p:nvPr>
            <p:ph type="sldNum" sz="quarter" idx="12"/>
          </p:nvPr>
        </p:nvSpPr>
        <p:spPr>
          <a:ln/>
        </p:spPr>
        <p:txBody>
          <a:bodyPr/>
          <a:lstStyle>
            <a:lvl1pPr>
              <a:defRPr/>
            </a:lvl1pPr>
          </a:lstStyle>
          <a:p>
            <a:pPr>
              <a:defRPr/>
            </a:pPr>
            <a:fld id="{30E43FD1-EE1A-4918-AD5C-530ACD3C245A}" type="slidenum">
              <a:rPr lang="pl-PL"/>
              <a:pPr>
                <a:defRPr/>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pl-P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pl-PL"/>
          </a:p>
        </p:txBody>
      </p:sp>
      <p:sp>
        <p:nvSpPr>
          <p:cNvPr id="5" name="Rectangle 5"/>
          <p:cNvSpPr>
            <a:spLocks noGrp="1" noChangeArrowheads="1"/>
          </p:cNvSpPr>
          <p:nvPr>
            <p:ph type="ftr" sz="quarter" idx="11"/>
          </p:nvPr>
        </p:nvSpPr>
        <p:spPr>
          <a:ln/>
        </p:spPr>
        <p:txBody>
          <a:bodyPr/>
          <a:lstStyle>
            <a:lvl1pPr>
              <a:defRPr/>
            </a:lvl1pPr>
          </a:lstStyle>
          <a:p>
            <a:pPr>
              <a:defRPr/>
            </a:pPr>
            <a:endParaRPr lang="pl-PL"/>
          </a:p>
        </p:txBody>
      </p:sp>
      <p:sp>
        <p:nvSpPr>
          <p:cNvPr id="6" name="Rectangle 6"/>
          <p:cNvSpPr>
            <a:spLocks noGrp="1" noChangeArrowheads="1"/>
          </p:cNvSpPr>
          <p:nvPr>
            <p:ph type="sldNum" sz="quarter" idx="12"/>
          </p:nvPr>
        </p:nvSpPr>
        <p:spPr>
          <a:ln/>
        </p:spPr>
        <p:txBody>
          <a:bodyPr/>
          <a:lstStyle>
            <a:lvl1pPr>
              <a:defRPr/>
            </a:lvl1pPr>
          </a:lstStyle>
          <a:p>
            <a:pPr>
              <a:defRPr/>
            </a:pPr>
            <a:fld id="{697A568A-E2B3-49E1-910C-8A09FD62230B}" type="slidenum">
              <a:rPr lang="pl-PL"/>
              <a:pPr>
                <a:defRPr/>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l-P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5" name="Rectangle 4"/>
          <p:cNvSpPr>
            <a:spLocks noGrp="1" noChangeArrowheads="1"/>
          </p:cNvSpPr>
          <p:nvPr>
            <p:ph type="dt" sz="half" idx="10"/>
          </p:nvPr>
        </p:nvSpPr>
        <p:spPr>
          <a:ln/>
        </p:spPr>
        <p:txBody>
          <a:bodyPr/>
          <a:lstStyle>
            <a:lvl1pPr>
              <a:defRPr/>
            </a:lvl1pPr>
          </a:lstStyle>
          <a:p>
            <a:pPr>
              <a:defRPr/>
            </a:pPr>
            <a:endParaRPr lang="pl-PL"/>
          </a:p>
        </p:txBody>
      </p:sp>
      <p:sp>
        <p:nvSpPr>
          <p:cNvPr id="6" name="Rectangle 5"/>
          <p:cNvSpPr>
            <a:spLocks noGrp="1" noChangeArrowheads="1"/>
          </p:cNvSpPr>
          <p:nvPr>
            <p:ph type="ftr" sz="quarter" idx="11"/>
          </p:nvPr>
        </p:nvSpPr>
        <p:spPr>
          <a:ln/>
        </p:spPr>
        <p:txBody>
          <a:bodyPr/>
          <a:lstStyle>
            <a:lvl1pPr>
              <a:defRPr/>
            </a:lvl1pPr>
          </a:lstStyle>
          <a:p>
            <a:pPr>
              <a:defRPr/>
            </a:pPr>
            <a:endParaRPr lang="pl-PL"/>
          </a:p>
        </p:txBody>
      </p:sp>
      <p:sp>
        <p:nvSpPr>
          <p:cNvPr id="7" name="Rectangle 6"/>
          <p:cNvSpPr>
            <a:spLocks noGrp="1" noChangeArrowheads="1"/>
          </p:cNvSpPr>
          <p:nvPr>
            <p:ph type="sldNum" sz="quarter" idx="12"/>
          </p:nvPr>
        </p:nvSpPr>
        <p:spPr>
          <a:ln/>
        </p:spPr>
        <p:txBody>
          <a:bodyPr/>
          <a:lstStyle>
            <a:lvl1pPr>
              <a:defRPr/>
            </a:lvl1pPr>
          </a:lstStyle>
          <a:p>
            <a:pPr>
              <a:defRPr/>
            </a:pPr>
            <a:fld id="{A443CFC3-C187-4BD9-BB83-B9B4C9956E74}" type="slidenum">
              <a:rPr lang="pl-PL"/>
              <a:pPr>
                <a:defRPr/>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pl-P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7" name="Rectangle 4"/>
          <p:cNvSpPr>
            <a:spLocks noGrp="1" noChangeArrowheads="1"/>
          </p:cNvSpPr>
          <p:nvPr>
            <p:ph type="dt" sz="half" idx="10"/>
          </p:nvPr>
        </p:nvSpPr>
        <p:spPr>
          <a:ln/>
        </p:spPr>
        <p:txBody>
          <a:bodyPr/>
          <a:lstStyle>
            <a:lvl1pPr>
              <a:defRPr/>
            </a:lvl1pPr>
          </a:lstStyle>
          <a:p>
            <a:pPr>
              <a:defRPr/>
            </a:pPr>
            <a:endParaRPr lang="pl-PL"/>
          </a:p>
        </p:txBody>
      </p:sp>
      <p:sp>
        <p:nvSpPr>
          <p:cNvPr id="8" name="Rectangle 5"/>
          <p:cNvSpPr>
            <a:spLocks noGrp="1" noChangeArrowheads="1"/>
          </p:cNvSpPr>
          <p:nvPr>
            <p:ph type="ftr" sz="quarter" idx="11"/>
          </p:nvPr>
        </p:nvSpPr>
        <p:spPr>
          <a:ln/>
        </p:spPr>
        <p:txBody>
          <a:bodyPr/>
          <a:lstStyle>
            <a:lvl1pPr>
              <a:defRPr/>
            </a:lvl1pPr>
          </a:lstStyle>
          <a:p>
            <a:pPr>
              <a:defRPr/>
            </a:pPr>
            <a:endParaRPr lang="pl-PL"/>
          </a:p>
        </p:txBody>
      </p:sp>
      <p:sp>
        <p:nvSpPr>
          <p:cNvPr id="9" name="Rectangle 6"/>
          <p:cNvSpPr>
            <a:spLocks noGrp="1" noChangeArrowheads="1"/>
          </p:cNvSpPr>
          <p:nvPr>
            <p:ph type="sldNum" sz="quarter" idx="12"/>
          </p:nvPr>
        </p:nvSpPr>
        <p:spPr>
          <a:ln/>
        </p:spPr>
        <p:txBody>
          <a:bodyPr/>
          <a:lstStyle>
            <a:lvl1pPr>
              <a:defRPr/>
            </a:lvl1pPr>
          </a:lstStyle>
          <a:p>
            <a:pPr>
              <a:defRPr/>
            </a:pPr>
            <a:fld id="{992AE0FA-2C74-43C1-8F05-69145163DFB3}" type="slidenum">
              <a:rPr lang="pl-PL"/>
              <a:pPr>
                <a:defRPr/>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l-PL"/>
          </a:p>
        </p:txBody>
      </p:sp>
      <p:sp>
        <p:nvSpPr>
          <p:cNvPr id="3" name="Rectangle 4"/>
          <p:cNvSpPr>
            <a:spLocks noGrp="1" noChangeArrowheads="1"/>
          </p:cNvSpPr>
          <p:nvPr>
            <p:ph type="dt" sz="half" idx="10"/>
          </p:nvPr>
        </p:nvSpPr>
        <p:spPr>
          <a:ln/>
        </p:spPr>
        <p:txBody>
          <a:bodyPr/>
          <a:lstStyle>
            <a:lvl1pPr>
              <a:defRPr/>
            </a:lvl1pPr>
          </a:lstStyle>
          <a:p>
            <a:pPr>
              <a:defRPr/>
            </a:pPr>
            <a:endParaRPr lang="pl-PL"/>
          </a:p>
        </p:txBody>
      </p:sp>
      <p:sp>
        <p:nvSpPr>
          <p:cNvPr id="4" name="Rectangle 5"/>
          <p:cNvSpPr>
            <a:spLocks noGrp="1" noChangeArrowheads="1"/>
          </p:cNvSpPr>
          <p:nvPr>
            <p:ph type="ftr" sz="quarter" idx="11"/>
          </p:nvPr>
        </p:nvSpPr>
        <p:spPr>
          <a:ln/>
        </p:spPr>
        <p:txBody>
          <a:bodyPr/>
          <a:lstStyle>
            <a:lvl1pPr>
              <a:defRPr/>
            </a:lvl1pPr>
          </a:lstStyle>
          <a:p>
            <a:pPr>
              <a:defRPr/>
            </a:pPr>
            <a:endParaRPr lang="pl-PL"/>
          </a:p>
        </p:txBody>
      </p:sp>
      <p:sp>
        <p:nvSpPr>
          <p:cNvPr id="5" name="Rectangle 6"/>
          <p:cNvSpPr>
            <a:spLocks noGrp="1" noChangeArrowheads="1"/>
          </p:cNvSpPr>
          <p:nvPr>
            <p:ph type="sldNum" sz="quarter" idx="12"/>
          </p:nvPr>
        </p:nvSpPr>
        <p:spPr>
          <a:ln/>
        </p:spPr>
        <p:txBody>
          <a:bodyPr/>
          <a:lstStyle>
            <a:lvl1pPr>
              <a:defRPr/>
            </a:lvl1pPr>
          </a:lstStyle>
          <a:p>
            <a:pPr>
              <a:defRPr/>
            </a:pPr>
            <a:fld id="{746B6980-AF8B-4F74-BAD7-13E2AE447C4F}" type="slidenum">
              <a:rPr lang="pl-PL"/>
              <a:pPr>
                <a:defRPr/>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pl-PL"/>
          </a:p>
        </p:txBody>
      </p:sp>
      <p:sp>
        <p:nvSpPr>
          <p:cNvPr id="3" name="Rectangle 5"/>
          <p:cNvSpPr>
            <a:spLocks noGrp="1" noChangeArrowheads="1"/>
          </p:cNvSpPr>
          <p:nvPr>
            <p:ph type="ftr" sz="quarter" idx="11"/>
          </p:nvPr>
        </p:nvSpPr>
        <p:spPr>
          <a:ln/>
        </p:spPr>
        <p:txBody>
          <a:bodyPr/>
          <a:lstStyle>
            <a:lvl1pPr>
              <a:defRPr/>
            </a:lvl1pPr>
          </a:lstStyle>
          <a:p>
            <a:pPr>
              <a:defRPr/>
            </a:pPr>
            <a:endParaRPr lang="pl-PL"/>
          </a:p>
        </p:txBody>
      </p:sp>
      <p:sp>
        <p:nvSpPr>
          <p:cNvPr id="4" name="Rectangle 6"/>
          <p:cNvSpPr>
            <a:spLocks noGrp="1" noChangeArrowheads="1"/>
          </p:cNvSpPr>
          <p:nvPr>
            <p:ph type="sldNum" sz="quarter" idx="12"/>
          </p:nvPr>
        </p:nvSpPr>
        <p:spPr>
          <a:ln/>
        </p:spPr>
        <p:txBody>
          <a:bodyPr/>
          <a:lstStyle>
            <a:lvl1pPr>
              <a:defRPr/>
            </a:lvl1pPr>
          </a:lstStyle>
          <a:p>
            <a:pPr>
              <a:defRPr/>
            </a:pPr>
            <a:fld id="{20425D9A-3CA5-49E8-885B-651D350130FA}" type="slidenum">
              <a:rPr lang="pl-PL"/>
              <a:pPr>
                <a:defRPr/>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pl-P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pl-PL"/>
          </a:p>
        </p:txBody>
      </p:sp>
      <p:sp>
        <p:nvSpPr>
          <p:cNvPr id="6" name="Rectangle 5"/>
          <p:cNvSpPr>
            <a:spLocks noGrp="1" noChangeArrowheads="1"/>
          </p:cNvSpPr>
          <p:nvPr>
            <p:ph type="ftr" sz="quarter" idx="11"/>
          </p:nvPr>
        </p:nvSpPr>
        <p:spPr>
          <a:ln/>
        </p:spPr>
        <p:txBody>
          <a:bodyPr/>
          <a:lstStyle>
            <a:lvl1pPr>
              <a:defRPr/>
            </a:lvl1pPr>
          </a:lstStyle>
          <a:p>
            <a:pPr>
              <a:defRPr/>
            </a:pPr>
            <a:endParaRPr lang="pl-PL"/>
          </a:p>
        </p:txBody>
      </p:sp>
      <p:sp>
        <p:nvSpPr>
          <p:cNvPr id="7" name="Rectangle 6"/>
          <p:cNvSpPr>
            <a:spLocks noGrp="1" noChangeArrowheads="1"/>
          </p:cNvSpPr>
          <p:nvPr>
            <p:ph type="sldNum" sz="quarter" idx="12"/>
          </p:nvPr>
        </p:nvSpPr>
        <p:spPr>
          <a:ln/>
        </p:spPr>
        <p:txBody>
          <a:bodyPr/>
          <a:lstStyle>
            <a:lvl1pPr>
              <a:defRPr/>
            </a:lvl1pPr>
          </a:lstStyle>
          <a:p>
            <a:pPr>
              <a:defRPr/>
            </a:pPr>
            <a:fld id="{8DF4E2AA-6F2B-4A4A-977E-49A966342072}" type="slidenum">
              <a:rPr lang="pl-PL"/>
              <a:pPr>
                <a:defRPr/>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pl-P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l-PL"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pl-PL"/>
          </a:p>
        </p:txBody>
      </p:sp>
      <p:sp>
        <p:nvSpPr>
          <p:cNvPr id="6" name="Rectangle 5"/>
          <p:cNvSpPr>
            <a:spLocks noGrp="1" noChangeArrowheads="1"/>
          </p:cNvSpPr>
          <p:nvPr>
            <p:ph type="ftr" sz="quarter" idx="11"/>
          </p:nvPr>
        </p:nvSpPr>
        <p:spPr>
          <a:ln/>
        </p:spPr>
        <p:txBody>
          <a:bodyPr/>
          <a:lstStyle>
            <a:lvl1pPr>
              <a:defRPr/>
            </a:lvl1pPr>
          </a:lstStyle>
          <a:p>
            <a:pPr>
              <a:defRPr/>
            </a:pPr>
            <a:endParaRPr lang="pl-PL"/>
          </a:p>
        </p:txBody>
      </p:sp>
      <p:sp>
        <p:nvSpPr>
          <p:cNvPr id="7" name="Rectangle 6"/>
          <p:cNvSpPr>
            <a:spLocks noGrp="1" noChangeArrowheads="1"/>
          </p:cNvSpPr>
          <p:nvPr>
            <p:ph type="sldNum" sz="quarter" idx="12"/>
          </p:nvPr>
        </p:nvSpPr>
        <p:spPr>
          <a:ln/>
        </p:spPr>
        <p:txBody>
          <a:bodyPr/>
          <a:lstStyle>
            <a:lvl1pPr>
              <a:defRPr/>
            </a:lvl1pPr>
          </a:lstStyle>
          <a:p>
            <a:pPr>
              <a:defRPr/>
            </a:pPr>
            <a:fld id="{C7A0461F-D825-471F-B196-BB6A446B97A5}" type="slidenum">
              <a:rPr lang="pl-PL"/>
              <a:pPr>
                <a:defRPr/>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l-PL"/>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Rectangle 4"/>
          <p:cNvSpPr>
            <a:spLocks noGrp="1" noChangeArrowheads="1"/>
          </p:cNvSpPr>
          <p:nvPr>
            <p:ph type="dt" sz="half" idx="10"/>
          </p:nvPr>
        </p:nvSpPr>
        <p:spPr>
          <a:ln/>
        </p:spPr>
        <p:txBody>
          <a:bodyPr/>
          <a:lstStyle>
            <a:lvl1pPr>
              <a:defRPr/>
            </a:lvl1pPr>
          </a:lstStyle>
          <a:p>
            <a:pPr>
              <a:defRPr/>
            </a:pPr>
            <a:endParaRPr lang="pl-PL"/>
          </a:p>
        </p:txBody>
      </p:sp>
      <p:sp>
        <p:nvSpPr>
          <p:cNvPr id="5" name="Rectangle 5"/>
          <p:cNvSpPr>
            <a:spLocks noGrp="1" noChangeArrowheads="1"/>
          </p:cNvSpPr>
          <p:nvPr>
            <p:ph type="ftr" sz="quarter" idx="11"/>
          </p:nvPr>
        </p:nvSpPr>
        <p:spPr>
          <a:ln/>
        </p:spPr>
        <p:txBody>
          <a:bodyPr/>
          <a:lstStyle>
            <a:lvl1pPr>
              <a:defRPr/>
            </a:lvl1pPr>
          </a:lstStyle>
          <a:p>
            <a:pPr>
              <a:defRPr/>
            </a:pPr>
            <a:endParaRPr lang="pl-PL"/>
          </a:p>
        </p:txBody>
      </p:sp>
      <p:sp>
        <p:nvSpPr>
          <p:cNvPr id="6" name="Rectangle 6"/>
          <p:cNvSpPr>
            <a:spLocks noGrp="1" noChangeArrowheads="1"/>
          </p:cNvSpPr>
          <p:nvPr>
            <p:ph type="sldNum" sz="quarter" idx="12"/>
          </p:nvPr>
        </p:nvSpPr>
        <p:spPr>
          <a:ln/>
        </p:spPr>
        <p:txBody>
          <a:bodyPr/>
          <a:lstStyle>
            <a:lvl1pPr>
              <a:defRPr/>
            </a:lvl1pPr>
          </a:lstStyle>
          <a:p>
            <a:pPr>
              <a:defRPr/>
            </a:pPr>
            <a:fld id="{91928284-9249-467F-A7FC-5BDD7725F66B}" type="slidenum">
              <a:rPr lang="pl-PL"/>
              <a:pPr>
                <a:defRPr/>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pl-P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Rectangle 4"/>
          <p:cNvSpPr>
            <a:spLocks noGrp="1" noChangeArrowheads="1"/>
          </p:cNvSpPr>
          <p:nvPr>
            <p:ph type="dt" sz="half" idx="10"/>
          </p:nvPr>
        </p:nvSpPr>
        <p:spPr>
          <a:ln/>
        </p:spPr>
        <p:txBody>
          <a:bodyPr/>
          <a:lstStyle>
            <a:lvl1pPr>
              <a:defRPr/>
            </a:lvl1pPr>
          </a:lstStyle>
          <a:p>
            <a:pPr>
              <a:defRPr/>
            </a:pPr>
            <a:endParaRPr lang="pl-PL"/>
          </a:p>
        </p:txBody>
      </p:sp>
      <p:sp>
        <p:nvSpPr>
          <p:cNvPr id="5" name="Rectangle 5"/>
          <p:cNvSpPr>
            <a:spLocks noGrp="1" noChangeArrowheads="1"/>
          </p:cNvSpPr>
          <p:nvPr>
            <p:ph type="ftr" sz="quarter" idx="11"/>
          </p:nvPr>
        </p:nvSpPr>
        <p:spPr>
          <a:ln/>
        </p:spPr>
        <p:txBody>
          <a:bodyPr/>
          <a:lstStyle>
            <a:lvl1pPr>
              <a:defRPr/>
            </a:lvl1pPr>
          </a:lstStyle>
          <a:p>
            <a:pPr>
              <a:defRPr/>
            </a:pPr>
            <a:endParaRPr lang="pl-PL"/>
          </a:p>
        </p:txBody>
      </p:sp>
      <p:sp>
        <p:nvSpPr>
          <p:cNvPr id="6" name="Rectangle 6"/>
          <p:cNvSpPr>
            <a:spLocks noGrp="1" noChangeArrowheads="1"/>
          </p:cNvSpPr>
          <p:nvPr>
            <p:ph type="sldNum" sz="quarter" idx="12"/>
          </p:nvPr>
        </p:nvSpPr>
        <p:spPr>
          <a:ln/>
        </p:spPr>
        <p:txBody>
          <a:bodyPr/>
          <a:lstStyle>
            <a:lvl1pPr>
              <a:defRPr/>
            </a:lvl1pPr>
          </a:lstStyle>
          <a:p>
            <a:pPr>
              <a:defRPr/>
            </a:pPr>
            <a:fld id="{78A70F0C-D064-497F-A1C6-23876DA33B88}" type="slidenum">
              <a:rPr lang="pl-PL"/>
              <a:pPr>
                <a:defRPr/>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l-PL"/>
              <a:t>Kliknij, aby edytować styl wzorca tytułu</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pl-PL"/>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pl-PL"/>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6F1510F-A108-4C6B-AD38-89376F5C76CA}" type="slidenum">
              <a:rPr lang="pl-PL"/>
              <a:pPr>
                <a:defRPr/>
              </a:pPr>
              <a:t>‹#›</a:t>
            </a:fld>
            <a:endParaRPr lang="pl-PL"/>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txBox="1">
            <a:spLocks/>
          </p:cNvSpPr>
          <p:nvPr/>
        </p:nvSpPr>
        <p:spPr>
          <a:xfrm>
            <a:off x="323528" y="1340768"/>
            <a:ext cx="84582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kern="0" dirty="0"/>
          </a:p>
        </p:txBody>
      </p:sp>
      <p:sp>
        <p:nvSpPr>
          <p:cNvPr id="10" name="Subtitle 2"/>
          <p:cNvSpPr txBox="1">
            <a:spLocks/>
          </p:cNvSpPr>
          <p:nvPr/>
        </p:nvSpPr>
        <p:spPr>
          <a:xfrm>
            <a:off x="1267544" y="3284984"/>
            <a:ext cx="6400800" cy="175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GB" dirty="0">
              <a:effectLst>
                <a:outerShdw blurRad="38100" dist="38100" dir="2700000" algn="tl">
                  <a:srgbClr val="000000">
                    <a:alpha val="43137"/>
                  </a:srgbClr>
                </a:outerShdw>
              </a:effectLst>
            </a:endParaRPr>
          </a:p>
        </p:txBody>
      </p:sp>
      <p:pic>
        <p:nvPicPr>
          <p:cNvPr id="7" name="Picture 6"/>
          <p:cNvPicPr>
            <a:picLocks noChangeAspect="1"/>
          </p:cNvPicPr>
          <p:nvPr/>
        </p:nvPicPr>
        <p:blipFill>
          <a:blip r:embed="rId3" cstate="print"/>
          <a:stretch>
            <a:fillRect/>
          </a:stretch>
        </p:blipFill>
        <p:spPr>
          <a:xfrm>
            <a:off x="6789175" y="5157192"/>
            <a:ext cx="1815273" cy="1728192"/>
          </a:xfrm>
          <a:prstGeom prst="rect">
            <a:avLst/>
          </a:prstGeom>
        </p:spPr>
      </p:pic>
      <p:pic>
        <p:nvPicPr>
          <p:cNvPr id="11" name="Picture 3"/>
          <p:cNvPicPr>
            <a:picLocks noChangeAspect="1" noChangeArrowheads="1"/>
          </p:cNvPicPr>
          <p:nvPr/>
        </p:nvPicPr>
        <p:blipFill>
          <a:blip r:embed="rId4" cstate="print"/>
          <a:srcRect/>
          <a:stretch>
            <a:fillRect/>
          </a:stretch>
        </p:blipFill>
        <p:spPr bwMode="auto">
          <a:xfrm>
            <a:off x="467544" y="5157192"/>
            <a:ext cx="1813314" cy="1700808"/>
          </a:xfrm>
          <a:prstGeom prst="rect">
            <a:avLst/>
          </a:prstGeom>
          <a:noFill/>
          <a:ln w="9525">
            <a:noFill/>
            <a:miter lim="800000"/>
            <a:headEnd/>
            <a:tailEnd/>
          </a:ln>
        </p:spPr>
      </p:pic>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611" y="0"/>
            <a:ext cx="501155" cy="6851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04448" y="-1"/>
            <a:ext cx="539552" cy="6851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a:extLst>
              <a:ext uri="{FF2B5EF4-FFF2-40B4-BE49-F238E27FC236}">
                <a16:creationId xmlns:a16="http://schemas.microsoft.com/office/drawing/2014/main" id="{E15948CA-1109-4CD0-ACF2-BEAA51A663BB}"/>
              </a:ext>
            </a:extLst>
          </p:cNvPr>
          <p:cNvSpPr txBox="1">
            <a:spLocks/>
          </p:cNvSpPr>
          <p:nvPr/>
        </p:nvSpPr>
        <p:spPr>
          <a:xfrm>
            <a:off x="791072" y="1371600"/>
            <a:ext cx="7974024"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Case-Control Study Designs</a:t>
            </a:r>
          </a:p>
        </p:txBody>
      </p:sp>
      <p:sp>
        <p:nvSpPr>
          <p:cNvPr id="2" name="Rectangle 1">
            <a:extLst>
              <a:ext uri="{FF2B5EF4-FFF2-40B4-BE49-F238E27FC236}">
                <a16:creationId xmlns:a16="http://schemas.microsoft.com/office/drawing/2014/main" id="{DB0E14EB-0B25-4165-B814-AC55E1E90859}"/>
              </a:ext>
            </a:extLst>
          </p:cNvPr>
          <p:cNvSpPr/>
          <p:nvPr/>
        </p:nvSpPr>
        <p:spPr>
          <a:xfrm>
            <a:off x="2549150" y="3435839"/>
            <a:ext cx="5327306" cy="1200329"/>
          </a:xfrm>
          <a:prstGeom prst="rect">
            <a:avLst/>
          </a:prstGeom>
        </p:spPr>
        <p:txBody>
          <a:bodyPr wrap="square">
            <a:spAutoFit/>
          </a:bodyPr>
          <a:lstStyle/>
          <a:p>
            <a:pPr>
              <a:defRPr/>
            </a:pPr>
            <a:r>
              <a:rPr lang="en-US" b="1" kern="0" dirty="0"/>
              <a:t>Dr. Zahid Mehmood PT</a:t>
            </a:r>
          </a:p>
          <a:p>
            <a:pPr>
              <a:defRPr/>
            </a:pPr>
            <a:r>
              <a:rPr lang="en-US" b="1" kern="0" dirty="0"/>
              <a:t>Assistant Professor/ Researcher</a:t>
            </a:r>
          </a:p>
          <a:p>
            <a:pPr>
              <a:defRPr/>
            </a:pPr>
            <a:r>
              <a:rPr lang="en-US" b="1" kern="0" dirty="0"/>
              <a:t>MSPT-NMPT(RIU), DPT(IIRS), Certified Chiropractor</a:t>
            </a:r>
          </a:p>
        </p:txBody>
      </p:sp>
    </p:spTree>
    <p:extLst>
      <p:ext uri="{BB962C8B-B14F-4D97-AF65-F5344CB8AC3E}">
        <p14:creationId xmlns:p14="http://schemas.microsoft.com/office/powerpoint/2010/main" val="4097271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381250" y="188640"/>
            <a:ext cx="6079182" cy="1143000"/>
          </a:xfrm>
        </p:spPr>
        <p:txBody>
          <a:bodyPr>
            <a:normAutofit/>
          </a:bodyPr>
          <a:lstStyle/>
          <a:p>
            <a:pPr algn="r"/>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Case-Control Study</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1155" y="6455"/>
            <a:ext cx="657423" cy="6851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278780" y="1646237"/>
            <a:ext cx="8631044" cy="4526280"/>
          </a:xfrm>
        </p:spPr>
        <p:txBody>
          <a:bodyPr/>
          <a:lstStyle/>
          <a:p>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dirty="0">
                <a:latin typeface="Arial Unicode MS" panose="020B0604020202020204" pitchFamily="34" charset="-128"/>
                <a:ea typeface="Arial Unicode MS" panose="020B0604020202020204" pitchFamily="34" charset="-128"/>
                <a:cs typeface="Arial Unicode MS" panose="020B0604020202020204" pitchFamily="34" charset="-128"/>
              </a:rPr>
              <a:t>In this study design, the researcher starts from ‘‘OUTCOME’’ and goes back to ‘‘CAUSE’’ of a particular disease or injury</a:t>
            </a:r>
          </a:p>
          <a:p>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dirty="0">
                <a:latin typeface="Arial Unicode MS" panose="020B0604020202020204" pitchFamily="34" charset="-128"/>
                <a:ea typeface="Arial Unicode MS" panose="020B0604020202020204" pitchFamily="34" charset="-128"/>
                <a:cs typeface="Arial Unicode MS" panose="020B0604020202020204" pitchFamily="34" charset="-128"/>
              </a:rPr>
              <a:t>Direction is opposite to a Cohort Study</a:t>
            </a:r>
          </a:p>
        </p:txBody>
      </p:sp>
    </p:spTree>
    <p:extLst>
      <p:ext uri="{BB962C8B-B14F-4D97-AF65-F5344CB8AC3E}">
        <p14:creationId xmlns:p14="http://schemas.microsoft.com/office/powerpoint/2010/main" val="1920699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8481155"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3"/>
          <p:cNvSpPr txBox="1">
            <a:spLocks noChangeArrowheads="1"/>
          </p:cNvSpPr>
          <p:nvPr/>
        </p:nvSpPr>
        <p:spPr>
          <a:xfrm>
            <a:off x="152400" y="1600200"/>
            <a:ext cx="8328755" cy="49971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altLang="en-US" b="1" dirty="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US" alt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1155" y="6455"/>
            <a:ext cx="657423" cy="6851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a:spLocks noGrp="1"/>
          </p:cNvSpPr>
          <p:nvPr>
            <p:ph type="title"/>
          </p:nvPr>
        </p:nvSpPr>
        <p:spPr>
          <a:xfrm>
            <a:off x="2381250" y="188640"/>
            <a:ext cx="6079182" cy="1143000"/>
          </a:xfrm>
        </p:spPr>
        <p:txBody>
          <a:bodyPr>
            <a:normAutofit/>
          </a:bodyPr>
          <a:lstStyle/>
          <a:p>
            <a:pPr algn="r"/>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Case-Control Study</a:t>
            </a:r>
          </a:p>
        </p:txBody>
      </p:sp>
      <p:pic>
        <p:nvPicPr>
          <p:cNvPr id="11"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51520" y="1646237"/>
            <a:ext cx="3960440" cy="3841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55976" y="1646237"/>
            <a:ext cx="3960440" cy="3841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95537" y="5877272"/>
            <a:ext cx="7992887" cy="461665"/>
          </a:xfrm>
          <a:prstGeom prst="rect">
            <a:avLst/>
          </a:prstGeom>
        </p:spPr>
        <p:txBody>
          <a:bodyPr wrap="square">
            <a:spAutoFit/>
          </a:bodyPr>
          <a:lstStyle/>
          <a:p>
            <a:pPr marL="0" indent="0">
              <a:buNone/>
            </a:pPr>
            <a:r>
              <a:rPr lang="en-GB" sz="2400" dirty="0">
                <a:latin typeface="Arial Unicode MS" panose="020B0604020202020204" pitchFamily="34" charset="-128"/>
                <a:ea typeface="Arial Unicode MS" panose="020B0604020202020204" pitchFamily="34" charset="-128"/>
                <a:cs typeface="Arial Unicode MS" panose="020B0604020202020204" pitchFamily="34" charset="-128"/>
              </a:rPr>
              <a:t>      Case-control Study                      Cohort Study </a:t>
            </a:r>
          </a:p>
        </p:txBody>
      </p:sp>
    </p:spTree>
    <p:extLst>
      <p:ext uri="{BB962C8B-B14F-4D97-AF65-F5344CB8AC3E}">
        <p14:creationId xmlns:p14="http://schemas.microsoft.com/office/powerpoint/2010/main" val="536913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381250" y="188640"/>
            <a:ext cx="6079182" cy="1143000"/>
          </a:xfrm>
        </p:spPr>
        <p:txBody>
          <a:bodyPr>
            <a:normAutofit/>
          </a:bodyPr>
          <a:lstStyle/>
          <a:p>
            <a:pPr algn="r"/>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Case-Control Study</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1155" y="6455"/>
            <a:ext cx="657423" cy="6851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0" y="1646236"/>
            <a:ext cx="8481155" cy="5095131"/>
          </a:xfrm>
        </p:spPr>
        <p:txBody>
          <a:bodyPr/>
          <a:lstStyle/>
          <a:p>
            <a:endParaRPr lang="en-GB" sz="30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3000" dirty="0">
                <a:latin typeface="Arial Unicode MS" panose="020B0604020202020204" pitchFamily="34" charset="-128"/>
                <a:ea typeface="Arial Unicode MS" panose="020B0604020202020204" pitchFamily="34" charset="-128"/>
                <a:cs typeface="Arial Unicode MS" panose="020B0604020202020204" pitchFamily="34" charset="-128"/>
              </a:rPr>
              <a:t>In cohort study, we take healthy population at risk of a particular disease </a:t>
            </a:r>
          </a:p>
          <a:p>
            <a:r>
              <a:rPr lang="en-GB" sz="3000" dirty="0">
                <a:latin typeface="Arial Unicode MS" panose="020B0604020202020204" pitchFamily="34" charset="-128"/>
                <a:ea typeface="Arial Unicode MS" panose="020B0604020202020204" pitchFamily="34" charset="-128"/>
                <a:cs typeface="Arial Unicode MS" panose="020B0604020202020204" pitchFamily="34" charset="-128"/>
              </a:rPr>
              <a:t>Exclude the person as soon as he/she develops the disease of interest</a:t>
            </a:r>
          </a:p>
          <a:p>
            <a:r>
              <a:rPr lang="en-GB" sz="3000" dirty="0">
                <a:latin typeface="Arial Unicode MS" panose="020B0604020202020204" pitchFamily="34" charset="-128"/>
                <a:ea typeface="Arial Unicode MS" panose="020B0604020202020204" pitchFamily="34" charset="-128"/>
                <a:cs typeface="Arial Unicode MS" panose="020B0604020202020204" pitchFamily="34" charset="-128"/>
              </a:rPr>
              <a:t>Called those persons as ‘Cases’</a:t>
            </a:r>
          </a:p>
          <a:p>
            <a:r>
              <a:rPr lang="en-GB" sz="3000" dirty="0">
                <a:latin typeface="Arial Unicode MS" panose="020B0604020202020204" pitchFamily="34" charset="-128"/>
                <a:ea typeface="Arial Unicode MS" panose="020B0604020202020204" pitchFamily="34" charset="-128"/>
                <a:cs typeface="Arial Unicode MS" panose="020B0604020202020204" pitchFamily="34" charset="-128"/>
              </a:rPr>
              <a:t>Calculate Incidence Rate in cohort study</a:t>
            </a:r>
          </a:p>
          <a:p>
            <a:endParaRPr lang="en-GB" sz="30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58783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81000" y="228600"/>
            <a:ext cx="8382000" cy="914400"/>
          </a:xfrm>
        </p:spPr>
        <p:txBody>
          <a:bodyPr/>
          <a:lstStyle/>
          <a:p>
            <a:pPr eaLnBrk="1" hangingPunct="1">
              <a:defRPr/>
            </a:pPr>
            <a:r>
              <a:rPr lang="en-US" dirty="0">
                <a:solidFill>
                  <a:srgbClr val="FFC000"/>
                </a:solidFill>
              </a:rPr>
              <a:t>Case-Control Studies – Timing</a:t>
            </a:r>
          </a:p>
        </p:txBody>
      </p:sp>
      <p:sp>
        <p:nvSpPr>
          <p:cNvPr id="23555" name="Line 3"/>
          <p:cNvSpPr>
            <a:spLocks noChangeShapeType="1"/>
          </p:cNvSpPr>
          <p:nvPr/>
        </p:nvSpPr>
        <p:spPr bwMode="auto">
          <a:xfrm>
            <a:off x="2895600" y="3352800"/>
            <a:ext cx="2741613" cy="0"/>
          </a:xfrm>
          <a:prstGeom prst="line">
            <a:avLst/>
          </a:prstGeom>
          <a:noFill/>
          <a:ln w="63500">
            <a:solidFill>
              <a:schemeClr val="tx1"/>
            </a:solidFill>
            <a:round/>
            <a:headEnd type="triangle" w="med" len="med"/>
            <a:tailEnd/>
          </a:ln>
        </p:spPr>
        <p:txBody>
          <a:bodyPr/>
          <a:lstStyle/>
          <a:p>
            <a:endParaRPr lang="en-US"/>
          </a:p>
        </p:txBody>
      </p:sp>
      <p:sp>
        <p:nvSpPr>
          <p:cNvPr id="23556" name="Text Box 4"/>
          <p:cNvSpPr txBox="1">
            <a:spLocks noChangeArrowheads="1"/>
          </p:cNvSpPr>
          <p:nvPr/>
        </p:nvSpPr>
        <p:spPr bwMode="auto">
          <a:xfrm>
            <a:off x="457200" y="2514600"/>
            <a:ext cx="1981200" cy="519113"/>
          </a:xfrm>
          <a:prstGeom prst="rect">
            <a:avLst/>
          </a:prstGeom>
          <a:noFill/>
          <a:ln w="9525" algn="ctr">
            <a:noFill/>
            <a:miter lim="800000"/>
            <a:headEnd/>
            <a:tailEnd/>
          </a:ln>
        </p:spPr>
        <p:txBody>
          <a:bodyPr>
            <a:spAutoFit/>
          </a:bodyPr>
          <a:lstStyle/>
          <a:p>
            <a:pPr>
              <a:spcBef>
                <a:spcPct val="50000"/>
              </a:spcBef>
            </a:pPr>
            <a:r>
              <a:rPr lang="en-US" sz="2800" b="1">
                <a:latin typeface="Arial" charset="0"/>
                <a:cs typeface="Arial" charset="0"/>
              </a:rPr>
              <a:t>Exposure</a:t>
            </a:r>
          </a:p>
        </p:txBody>
      </p:sp>
      <p:sp>
        <p:nvSpPr>
          <p:cNvPr id="23557" name="AutoShape 5"/>
          <p:cNvSpPr>
            <a:spLocks noChangeArrowheads="1"/>
          </p:cNvSpPr>
          <p:nvPr/>
        </p:nvSpPr>
        <p:spPr bwMode="auto">
          <a:xfrm>
            <a:off x="5943600" y="3124200"/>
            <a:ext cx="304800" cy="304800"/>
          </a:xfrm>
          <a:prstGeom prst="flowChartConnector">
            <a:avLst/>
          </a:prstGeom>
          <a:solidFill>
            <a:schemeClr val="accent1"/>
          </a:solidFill>
          <a:ln w="9525" algn="ctr">
            <a:solidFill>
              <a:schemeClr val="tx1"/>
            </a:solidFill>
            <a:round/>
            <a:headEnd/>
            <a:tailEnd/>
          </a:ln>
        </p:spPr>
        <p:txBody>
          <a:bodyPr wrap="none" anchor="ctr"/>
          <a:lstStyle/>
          <a:p>
            <a:endParaRPr lang="en-US"/>
          </a:p>
        </p:txBody>
      </p:sp>
      <p:sp>
        <p:nvSpPr>
          <p:cNvPr id="23558" name="AutoShape 6"/>
          <p:cNvSpPr>
            <a:spLocks noChangeArrowheads="1"/>
          </p:cNvSpPr>
          <p:nvPr/>
        </p:nvSpPr>
        <p:spPr bwMode="auto">
          <a:xfrm>
            <a:off x="5943600" y="3657600"/>
            <a:ext cx="304800" cy="304800"/>
          </a:xfrm>
          <a:prstGeom prst="flowChartConnector">
            <a:avLst/>
          </a:prstGeom>
          <a:solidFill>
            <a:schemeClr val="bg1"/>
          </a:solidFill>
          <a:ln w="9525" algn="ctr">
            <a:solidFill>
              <a:schemeClr val="tx1"/>
            </a:solidFill>
            <a:round/>
            <a:headEnd/>
            <a:tailEnd/>
          </a:ln>
        </p:spPr>
        <p:txBody>
          <a:bodyPr wrap="none" anchor="ctr"/>
          <a:lstStyle/>
          <a:p>
            <a:endParaRPr lang="en-US"/>
          </a:p>
        </p:txBody>
      </p:sp>
      <p:sp>
        <p:nvSpPr>
          <p:cNvPr id="23559" name="Line 7"/>
          <p:cNvSpPr>
            <a:spLocks noChangeShapeType="1"/>
          </p:cNvSpPr>
          <p:nvPr/>
        </p:nvSpPr>
        <p:spPr bwMode="auto">
          <a:xfrm>
            <a:off x="2895600" y="3810000"/>
            <a:ext cx="2741613" cy="0"/>
          </a:xfrm>
          <a:prstGeom prst="line">
            <a:avLst/>
          </a:prstGeom>
          <a:noFill/>
          <a:ln w="63500">
            <a:solidFill>
              <a:schemeClr val="tx1"/>
            </a:solidFill>
            <a:round/>
            <a:headEnd type="triangle" w="med" len="med"/>
            <a:tailEnd/>
          </a:ln>
        </p:spPr>
        <p:txBody>
          <a:bodyPr/>
          <a:lstStyle/>
          <a:p>
            <a:endParaRPr lang="en-US"/>
          </a:p>
        </p:txBody>
      </p:sp>
      <p:sp>
        <p:nvSpPr>
          <p:cNvPr id="23560" name="Text Box 8"/>
          <p:cNvSpPr txBox="1">
            <a:spLocks noChangeArrowheads="1"/>
          </p:cNvSpPr>
          <p:nvPr/>
        </p:nvSpPr>
        <p:spPr bwMode="auto">
          <a:xfrm>
            <a:off x="2362200" y="3048000"/>
            <a:ext cx="609600" cy="989013"/>
          </a:xfrm>
          <a:prstGeom prst="rect">
            <a:avLst/>
          </a:prstGeom>
          <a:noFill/>
          <a:ln w="9525" algn="ctr">
            <a:noFill/>
            <a:miter lim="800000"/>
            <a:headEnd/>
            <a:tailEnd/>
          </a:ln>
        </p:spPr>
        <p:txBody>
          <a:bodyPr>
            <a:spAutoFit/>
          </a:bodyPr>
          <a:lstStyle/>
          <a:p>
            <a:pPr>
              <a:spcBef>
                <a:spcPct val="50000"/>
              </a:spcBef>
            </a:pPr>
            <a:r>
              <a:rPr lang="en-US" sz="2800" b="1">
                <a:latin typeface="Arial" charset="0"/>
                <a:cs typeface="Arial" charset="0"/>
              </a:rPr>
              <a:t>?</a:t>
            </a:r>
          </a:p>
          <a:p>
            <a:pPr>
              <a:spcBef>
                <a:spcPct val="10000"/>
              </a:spcBef>
            </a:pPr>
            <a:r>
              <a:rPr lang="en-US" sz="2800" b="1">
                <a:latin typeface="Arial" charset="0"/>
                <a:cs typeface="Arial" charset="0"/>
              </a:rPr>
              <a:t>?</a:t>
            </a:r>
          </a:p>
        </p:txBody>
      </p:sp>
      <p:sp>
        <p:nvSpPr>
          <p:cNvPr id="23561" name="Text Box 9"/>
          <p:cNvSpPr txBox="1">
            <a:spLocks noChangeArrowheads="1"/>
          </p:cNvSpPr>
          <p:nvPr/>
        </p:nvSpPr>
        <p:spPr bwMode="auto">
          <a:xfrm>
            <a:off x="533400" y="3124200"/>
            <a:ext cx="1676400" cy="854075"/>
          </a:xfrm>
          <a:prstGeom prst="rect">
            <a:avLst/>
          </a:prstGeom>
          <a:noFill/>
          <a:ln w="9525" algn="ctr">
            <a:noFill/>
            <a:miter lim="800000"/>
            <a:headEnd/>
            <a:tailEnd/>
          </a:ln>
        </p:spPr>
        <p:txBody>
          <a:bodyPr>
            <a:spAutoFit/>
          </a:bodyPr>
          <a:lstStyle/>
          <a:p>
            <a:pPr algn="r">
              <a:spcBef>
                <a:spcPct val="50000"/>
              </a:spcBef>
            </a:pPr>
            <a:r>
              <a:rPr lang="en-US" sz="2000" b="1">
                <a:latin typeface="Arial" charset="0"/>
                <a:cs typeface="Arial" charset="0"/>
              </a:rPr>
              <a:t>Exposed</a:t>
            </a:r>
          </a:p>
          <a:p>
            <a:pPr algn="r">
              <a:spcBef>
                <a:spcPct val="50000"/>
              </a:spcBef>
            </a:pPr>
            <a:r>
              <a:rPr lang="en-US" sz="2000" b="1">
                <a:latin typeface="Arial" charset="0"/>
                <a:cs typeface="Arial" charset="0"/>
              </a:rPr>
              <a:t>Unexposed</a:t>
            </a:r>
          </a:p>
        </p:txBody>
      </p:sp>
      <p:sp>
        <p:nvSpPr>
          <p:cNvPr id="23562" name="Text Box 10"/>
          <p:cNvSpPr txBox="1">
            <a:spLocks noChangeArrowheads="1"/>
          </p:cNvSpPr>
          <p:nvPr/>
        </p:nvSpPr>
        <p:spPr bwMode="auto">
          <a:xfrm>
            <a:off x="5486400" y="2438400"/>
            <a:ext cx="1905000" cy="519113"/>
          </a:xfrm>
          <a:prstGeom prst="rect">
            <a:avLst/>
          </a:prstGeom>
          <a:noFill/>
          <a:ln w="9525" algn="ctr">
            <a:noFill/>
            <a:miter lim="800000"/>
            <a:headEnd/>
            <a:tailEnd/>
          </a:ln>
        </p:spPr>
        <p:txBody>
          <a:bodyPr>
            <a:spAutoFit/>
          </a:bodyPr>
          <a:lstStyle/>
          <a:p>
            <a:pPr>
              <a:spcBef>
                <a:spcPct val="50000"/>
              </a:spcBef>
            </a:pPr>
            <a:r>
              <a:rPr lang="en-US" sz="2800" b="1">
                <a:latin typeface="Arial" charset="0"/>
                <a:cs typeface="Arial" charset="0"/>
              </a:rPr>
              <a:t>Disease</a:t>
            </a:r>
          </a:p>
        </p:txBody>
      </p:sp>
      <p:grpSp>
        <p:nvGrpSpPr>
          <p:cNvPr id="2" name="Group 33"/>
          <p:cNvGrpSpPr>
            <a:grpSpLocks/>
          </p:cNvGrpSpPr>
          <p:nvPr/>
        </p:nvGrpSpPr>
        <p:grpSpPr bwMode="auto">
          <a:xfrm>
            <a:off x="6705600" y="4114800"/>
            <a:ext cx="779463" cy="809625"/>
            <a:chOff x="4755" y="2600"/>
            <a:chExt cx="491" cy="510"/>
          </a:xfrm>
        </p:grpSpPr>
        <p:sp>
          <p:nvSpPr>
            <p:cNvPr id="23567" name="Freeform 14"/>
            <p:cNvSpPr>
              <a:spLocks/>
            </p:cNvSpPr>
            <p:nvPr/>
          </p:nvSpPr>
          <p:spPr bwMode="auto">
            <a:xfrm>
              <a:off x="4755" y="2600"/>
              <a:ext cx="491" cy="510"/>
            </a:xfrm>
            <a:custGeom>
              <a:avLst/>
              <a:gdLst>
                <a:gd name="T0" fmla="*/ 1 w 1964"/>
                <a:gd name="T1" fmla="*/ 0 h 2040"/>
                <a:gd name="T2" fmla="*/ 1 w 1964"/>
                <a:gd name="T3" fmla="*/ 0 h 2040"/>
                <a:gd name="T4" fmla="*/ 1 w 1964"/>
                <a:gd name="T5" fmla="*/ 0 h 2040"/>
                <a:gd name="T6" fmla="*/ 1 w 1964"/>
                <a:gd name="T7" fmla="*/ 0 h 2040"/>
                <a:gd name="T8" fmla="*/ 1 w 1964"/>
                <a:gd name="T9" fmla="*/ 0 h 2040"/>
                <a:gd name="T10" fmla="*/ 1 w 1964"/>
                <a:gd name="T11" fmla="*/ 0 h 2040"/>
                <a:gd name="T12" fmla="*/ 1 w 1964"/>
                <a:gd name="T13" fmla="*/ 0 h 2040"/>
                <a:gd name="T14" fmla="*/ 1 w 1964"/>
                <a:gd name="T15" fmla="*/ 0 h 2040"/>
                <a:gd name="T16" fmla="*/ 1 w 1964"/>
                <a:gd name="T17" fmla="*/ 0 h 2040"/>
                <a:gd name="T18" fmla="*/ 0 w 1964"/>
                <a:gd name="T19" fmla="*/ 0 h 2040"/>
                <a:gd name="T20" fmla="*/ 0 w 1964"/>
                <a:gd name="T21" fmla="*/ 0 h 2040"/>
                <a:gd name="T22" fmla="*/ 0 w 1964"/>
                <a:gd name="T23" fmla="*/ 0 h 2040"/>
                <a:gd name="T24" fmla="*/ 0 w 1964"/>
                <a:gd name="T25" fmla="*/ 0 h 2040"/>
                <a:gd name="T26" fmla="*/ 0 w 1964"/>
                <a:gd name="T27" fmla="*/ 0 h 2040"/>
                <a:gd name="T28" fmla="*/ 0 w 1964"/>
                <a:gd name="T29" fmla="*/ 0 h 2040"/>
                <a:gd name="T30" fmla="*/ 0 w 1964"/>
                <a:gd name="T31" fmla="*/ 0 h 2040"/>
                <a:gd name="T32" fmla="*/ 0 w 1964"/>
                <a:gd name="T33" fmla="*/ 0 h 2040"/>
                <a:gd name="T34" fmla="*/ 0 w 1964"/>
                <a:gd name="T35" fmla="*/ 0 h 2040"/>
                <a:gd name="T36" fmla="*/ 0 w 1964"/>
                <a:gd name="T37" fmla="*/ 0 h 2040"/>
                <a:gd name="T38" fmla="*/ 0 w 1964"/>
                <a:gd name="T39" fmla="*/ 0 h 2040"/>
                <a:gd name="T40" fmla="*/ 0 w 1964"/>
                <a:gd name="T41" fmla="*/ 0 h 2040"/>
                <a:gd name="T42" fmla="*/ 0 w 1964"/>
                <a:gd name="T43" fmla="*/ 0 h 2040"/>
                <a:gd name="T44" fmla="*/ 0 w 1964"/>
                <a:gd name="T45" fmla="*/ 0 h 2040"/>
                <a:gd name="T46" fmla="*/ 0 w 1964"/>
                <a:gd name="T47" fmla="*/ 0 h 2040"/>
                <a:gd name="T48" fmla="*/ 0 w 1964"/>
                <a:gd name="T49" fmla="*/ 0 h 2040"/>
                <a:gd name="T50" fmla="*/ 0 w 1964"/>
                <a:gd name="T51" fmla="*/ 0 h 2040"/>
                <a:gd name="T52" fmla="*/ 0 w 1964"/>
                <a:gd name="T53" fmla="*/ 0 h 2040"/>
                <a:gd name="T54" fmla="*/ 0 w 1964"/>
                <a:gd name="T55" fmla="*/ 0 h 2040"/>
                <a:gd name="T56" fmla="*/ 0 w 1964"/>
                <a:gd name="T57" fmla="*/ 0 h 2040"/>
                <a:gd name="T58" fmla="*/ 0 w 1964"/>
                <a:gd name="T59" fmla="*/ 0 h 2040"/>
                <a:gd name="T60" fmla="*/ 0 w 1964"/>
                <a:gd name="T61" fmla="*/ 0 h 2040"/>
                <a:gd name="T62" fmla="*/ 0 w 1964"/>
                <a:gd name="T63" fmla="*/ 0 h 2040"/>
                <a:gd name="T64" fmla="*/ 0 w 1964"/>
                <a:gd name="T65" fmla="*/ 1 h 2040"/>
                <a:gd name="T66" fmla="*/ 0 w 1964"/>
                <a:gd name="T67" fmla="*/ 1 h 2040"/>
                <a:gd name="T68" fmla="*/ 0 w 1964"/>
                <a:gd name="T69" fmla="*/ 1 h 2040"/>
                <a:gd name="T70" fmla="*/ 0 w 1964"/>
                <a:gd name="T71" fmla="*/ 1 h 2040"/>
                <a:gd name="T72" fmla="*/ 0 w 1964"/>
                <a:gd name="T73" fmla="*/ 1 h 2040"/>
                <a:gd name="T74" fmla="*/ 0 w 1964"/>
                <a:gd name="T75" fmla="*/ 1 h 2040"/>
                <a:gd name="T76" fmla="*/ 0 w 1964"/>
                <a:gd name="T77" fmla="*/ 1 h 2040"/>
                <a:gd name="T78" fmla="*/ 0 w 1964"/>
                <a:gd name="T79" fmla="*/ 1 h 2040"/>
                <a:gd name="T80" fmla="*/ 1 w 1964"/>
                <a:gd name="T81" fmla="*/ 1 h 2040"/>
                <a:gd name="T82" fmla="*/ 1 w 1964"/>
                <a:gd name="T83" fmla="*/ 1 h 2040"/>
                <a:gd name="T84" fmla="*/ 1 w 1964"/>
                <a:gd name="T85" fmla="*/ 1 h 2040"/>
                <a:gd name="T86" fmla="*/ 0 w 1964"/>
                <a:gd name="T87" fmla="*/ 1 h 2040"/>
                <a:gd name="T88" fmla="*/ 0 w 1964"/>
                <a:gd name="T89" fmla="*/ 0 h 2040"/>
                <a:gd name="T90" fmla="*/ 1 w 1964"/>
                <a:gd name="T91" fmla="*/ 1 h 2040"/>
                <a:gd name="T92" fmla="*/ 1 w 1964"/>
                <a:gd name="T93" fmla="*/ 0 h 2040"/>
                <a:gd name="T94" fmla="*/ 0 w 1964"/>
                <a:gd name="T95" fmla="*/ 0 h 2040"/>
                <a:gd name="T96" fmla="*/ 1 w 1964"/>
                <a:gd name="T97" fmla="*/ 0 h 2040"/>
                <a:gd name="T98" fmla="*/ 1 w 1964"/>
                <a:gd name="T99" fmla="*/ 0 h 2040"/>
                <a:gd name="T100" fmla="*/ 1 w 1964"/>
                <a:gd name="T101" fmla="*/ 0 h 2040"/>
                <a:gd name="T102" fmla="*/ 1 w 1964"/>
                <a:gd name="T103" fmla="*/ 0 h 2040"/>
                <a:gd name="T104" fmla="*/ 1 w 1964"/>
                <a:gd name="T105" fmla="*/ 0 h 2040"/>
                <a:gd name="T106" fmla="*/ 1 w 1964"/>
                <a:gd name="T107" fmla="*/ 0 h 2040"/>
                <a:gd name="T108" fmla="*/ 1 w 1964"/>
                <a:gd name="T109" fmla="*/ 0 h 2040"/>
                <a:gd name="T110" fmla="*/ 1 w 1964"/>
                <a:gd name="T111" fmla="*/ 0 h 2040"/>
                <a:gd name="T112" fmla="*/ 1 w 1964"/>
                <a:gd name="T113" fmla="*/ 0 h 2040"/>
                <a:gd name="T114" fmla="*/ 1 w 1964"/>
                <a:gd name="T115" fmla="*/ 0 h 2040"/>
                <a:gd name="T116" fmla="*/ 1 w 1964"/>
                <a:gd name="T117" fmla="*/ 0 h 2040"/>
                <a:gd name="T118" fmla="*/ 1 w 1964"/>
                <a:gd name="T119" fmla="*/ 0 h 2040"/>
                <a:gd name="T120" fmla="*/ 1 w 1964"/>
                <a:gd name="T121" fmla="*/ 0 h 204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64"/>
                <a:gd name="T184" fmla="*/ 0 h 2040"/>
                <a:gd name="T185" fmla="*/ 1964 w 1964"/>
                <a:gd name="T186" fmla="*/ 2040 h 204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64" h="2040">
                  <a:moveTo>
                    <a:pt x="1938" y="818"/>
                  </a:moveTo>
                  <a:lnTo>
                    <a:pt x="1939" y="800"/>
                  </a:lnTo>
                  <a:lnTo>
                    <a:pt x="1937" y="776"/>
                  </a:lnTo>
                  <a:lnTo>
                    <a:pt x="1931" y="749"/>
                  </a:lnTo>
                  <a:lnTo>
                    <a:pt x="1917" y="727"/>
                  </a:lnTo>
                  <a:lnTo>
                    <a:pt x="1913" y="723"/>
                  </a:lnTo>
                  <a:lnTo>
                    <a:pt x="1909" y="720"/>
                  </a:lnTo>
                  <a:lnTo>
                    <a:pt x="1904" y="717"/>
                  </a:lnTo>
                  <a:lnTo>
                    <a:pt x="1900" y="715"/>
                  </a:lnTo>
                  <a:lnTo>
                    <a:pt x="1894" y="712"/>
                  </a:lnTo>
                  <a:lnTo>
                    <a:pt x="1888" y="711"/>
                  </a:lnTo>
                  <a:lnTo>
                    <a:pt x="1883" y="711"/>
                  </a:lnTo>
                  <a:lnTo>
                    <a:pt x="1877" y="711"/>
                  </a:lnTo>
                  <a:lnTo>
                    <a:pt x="1865" y="712"/>
                  </a:lnTo>
                  <a:lnTo>
                    <a:pt x="1853" y="716"/>
                  </a:lnTo>
                  <a:lnTo>
                    <a:pt x="1841" y="720"/>
                  </a:lnTo>
                  <a:lnTo>
                    <a:pt x="1831" y="725"/>
                  </a:lnTo>
                  <a:lnTo>
                    <a:pt x="1821" y="731"/>
                  </a:lnTo>
                  <a:lnTo>
                    <a:pt x="1810" y="737"/>
                  </a:lnTo>
                  <a:lnTo>
                    <a:pt x="1801" y="745"/>
                  </a:lnTo>
                  <a:lnTo>
                    <a:pt x="1792" y="752"/>
                  </a:lnTo>
                  <a:lnTo>
                    <a:pt x="1692" y="640"/>
                  </a:lnTo>
                  <a:lnTo>
                    <a:pt x="1706" y="624"/>
                  </a:lnTo>
                  <a:lnTo>
                    <a:pt x="1718" y="609"/>
                  </a:lnTo>
                  <a:lnTo>
                    <a:pt x="1728" y="591"/>
                  </a:lnTo>
                  <a:lnTo>
                    <a:pt x="1738" y="574"/>
                  </a:lnTo>
                  <a:lnTo>
                    <a:pt x="1746" y="555"/>
                  </a:lnTo>
                  <a:lnTo>
                    <a:pt x="1752" y="535"/>
                  </a:lnTo>
                  <a:lnTo>
                    <a:pt x="1756" y="515"/>
                  </a:lnTo>
                  <a:lnTo>
                    <a:pt x="1759" y="495"/>
                  </a:lnTo>
                  <a:lnTo>
                    <a:pt x="1789" y="507"/>
                  </a:lnTo>
                  <a:lnTo>
                    <a:pt x="1802" y="484"/>
                  </a:lnTo>
                  <a:lnTo>
                    <a:pt x="1759" y="452"/>
                  </a:lnTo>
                  <a:lnTo>
                    <a:pt x="1755" y="431"/>
                  </a:lnTo>
                  <a:lnTo>
                    <a:pt x="1751" y="412"/>
                  </a:lnTo>
                  <a:lnTo>
                    <a:pt x="1745" y="392"/>
                  </a:lnTo>
                  <a:lnTo>
                    <a:pt x="1737" y="373"/>
                  </a:lnTo>
                  <a:lnTo>
                    <a:pt x="1727" y="356"/>
                  </a:lnTo>
                  <a:lnTo>
                    <a:pt x="1717" y="338"/>
                  </a:lnTo>
                  <a:lnTo>
                    <a:pt x="1705" y="323"/>
                  </a:lnTo>
                  <a:lnTo>
                    <a:pt x="1690" y="307"/>
                  </a:lnTo>
                  <a:lnTo>
                    <a:pt x="1689" y="306"/>
                  </a:lnTo>
                  <a:lnTo>
                    <a:pt x="1688" y="305"/>
                  </a:lnTo>
                  <a:lnTo>
                    <a:pt x="1686" y="304"/>
                  </a:lnTo>
                  <a:lnTo>
                    <a:pt x="1685" y="303"/>
                  </a:lnTo>
                  <a:lnTo>
                    <a:pt x="1687" y="293"/>
                  </a:lnTo>
                  <a:lnTo>
                    <a:pt x="1696" y="249"/>
                  </a:lnTo>
                  <a:lnTo>
                    <a:pt x="1703" y="207"/>
                  </a:lnTo>
                  <a:lnTo>
                    <a:pt x="1704" y="170"/>
                  </a:lnTo>
                  <a:lnTo>
                    <a:pt x="1695" y="142"/>
                  </a:lnTo>
                  <a:lnTo>
                    <a:pt x="1684" y="126"/>
                  </a:lnTo>
                  <a:lnTo>
                    <a:pt x="1674" y="113"/>
                  </a:lnTo>
                  <a:lnTo>
                    <a:pt x="1663" y="106"/>
                  </a:lnTo>
                  <a:lnTo>
                    <a:pt x="1653" y="101"/>
                  </a:lnTo>
                  <a:lnTo>
                    <a:pt x="1642" y="100"/>
                  </a:lnTo>
                  <a:lnTo>
                    <a:pt x="1632" y="100"/>
                  </a:lnTo>
                  <a:lnTo>
                    <a:pt x="1621" y="103"/>
                  </a:lnTo>
                  <a:lnTo>
                    <a:pt x="1609" y="106"/>
                  </a:lnTo>
                  <a:lnTo>
                    <a:pt x="1605" y="107"/>
                  </a:lnTo>
                  <a:lnTo>
                    <a:pt x="1601" y="108"/>
                  </a:lnTo>
                  <a:lnTo>
                    <a:pt x="1597" y="110"/>
                  </a:lnTo>
                  <a:lnTo>
                    <a:pt x="1593" y="111"/>
                  </a:lnTo>
                  <a:lnTo>
                    <a:pt x="1589" y="112"/>
                  </a:lnTo>
                  <a:lnTo>
                    <a:pt x="1584" y="112"/>
                  </a:lnTo>
                  <a:lnTo>
                    <a:pt x="1579" y="113"/>
                  </a:lnTo>
                  <a:lnTo>
                    <a:pt x="1575" y="113"/>
                  </a:lnTo>
                  <a:lnTo>
                    <a:pt x="1567" y="112"/>
                  </a:lnTo>
                  <a:lnTo>
                    <a:pt x="1562" y="108"/>
                  </a:lnTo>
                  <a:lnTo>
                    <a:pt x="1556" y="99"/>
                  </a:lnTo>
                  <a:lnTo>
                    <a:pt x="1550" y="85"/>
                  </a:lnTo>
                  <a:lnTo>
                    <a:pt x="1546" y="76"/>
                  </a:lnTo>
                  <a:lnTo>
                    <a:pt x="1541" y="65"/>
                  </a:lnTo>
                  <a:lnTo>
                    <a:pt x="1536" y="54"/>
                  </a:lnTo>
                  <a:lnTo>
                    <a:pt x="1528" y="44"/>
                  </a:lnTo>
                  <a:lnTo>
                    <a:pt x="1519" y="33"/>
                  </a:lnTo>
                  <a:lnTo>
                    <a:pt x="1509" y="23"/>
                  </a:lnTo>
                  <a:lnTo>
                    <a:pt x="1495" y="13"/>
                  </a:lnTo>
                  <a:lnTo>
                    <a:pt x="1479" y="4"/>
                  </a:lnTo>
                  <a:lnTo>
                    <a:pt x="1463" y="0"/>
                  </a:lnTo>
                  <a:lnTo>
                    <a:pt x="1448" y="0"/>
                  </a:lnTo>
                  <a:lnTo>
                    <a:pt x="1432" y="3"/>
                  </a:lnTo>
                  <a:lnTo>
                    <a:pt x="1416" y="10"/>
                  </a:lnTo>
                  <a:lnTo>
                    <a:pt x="1400" y="20"/>
                  </a:lnTo>
                  <a:lnTo>
                    <a:pt x="1384" y="32"/>
                  </a:lnTo>
                  <a:lnTo>
                    <a:pt x="1370" y="46"/>
                  </a:lnTo>
                  <a:lnTo>
                    <a:pt x="1355" y="61"/>
                  </a:lnTo>
                  <a:lnTo>
                    <a:pt x="1341" y="78"/>
                  </a:lnTo>
                  <a:lnTo>
                    <a:pt x="1328" y="94"/>
                  </a:lnTo>
                  <a:lnTo>
                    <a:pt x="1316" y="111"/>
                  </a:lnTo>
                  <a:lnTo>
                    <a:pt x="1305" y="127"/>
                  </a:lnTo>
                  <a:lnTo>
                    <a:pt x="1295" y="142"/>
                  </a:lnTo>
                  <a:lnTo>
                    <a:pt x="1286" y="156"/>
                  </a:lnTo>
                  <a:lnTo>
                    <a:pt x="1279" y="168"/>
                  </a:lnTo>
                  <a:lnTo>
                    <a:pt x="1273" y="177"/>
                  </a:lnTo>
                  <a:lnTo>
                    <a:pt x="1192" y="130"/>
                  </a:lnTo>
                  <a:lnTo>
                    <a:pt x="1140" y="229"/>
                  </a:lnTo>
                  <a:lnTo>
                    <a:pt x="1232" y="269"/>
                  </a:lnTo>
                  <a:lnTo>
                    <a:pt x="1210" y="293"/>
                  </a:lnTo>
                  <a:lnTo>
                    <a:pt x="1188" y="316"/>
                  </a:lnTo>
                  <a:lnTo>
                    <a:pt x="1167" y="342"/>
                  </a:lnTo>
                  <a:lnTo>
                    <a:pt x="1146" y="368"/>
                  </a:lnTo>
                  <a:lnTo>
                    <a:pt x="1126" y="395"/>
                  </a:lnTo>
                  <a:lnTo>
                    <a:pt x="1107" y="421"/>
                  </a:lnTo>
                  <a:lnTo>
                    <a:pt x="1088" y="447"/>
                  </a:lnTo>
                  <a:lnTo>
                    <a:pt x="1070" y="473"/>
                  </a:lnTo>
                  <a:lnTo>
                    <a:pt x="1054" y="499"/>
                  </a:lnTo>
                  <a:lnTo>
                    <a:pt x="1037" y="523"/>
                  </a:lnTo>
                  <a:lnTo>
                    <a:pt x="1023" y="546"/>
                  </a:lnTo>
                  <a:lnTo>
                    <a:pt x="1009" y="567"/>
                  </a:lnTo>
                  <a:lnTo>
                    <a:pt x="997" y="588"/>
                  </a:lnTo>
                  <a:lnTo>
                    <a:pt x="985" y="606"/>
                  </a:lnTo>
                  <a:lnTo>
                    <a:pt x="976" y="622"/>
                  </a:lnTo>
                  <a:lnTo>
                    <a:pt x="968" y="636"/>
                  </a:lnTo>
                  <a:lnTo>
                    <a:pt x="899" y="561"/>
                  </a:lnTo>
                  <a:lnTo>
                    <a:pt x="872" y="688"/>
                  </a:lnTo>
                  <a:lnTo>
                    <a:pt x="861" y="679"/>
                  </a:lnTo>
                  <a:lnTo>
                    <a:pt x="847" y="670"/>
                  </a:lnTo>
                  <a:lnTo>
                    <a:pt x="832" y="659"/>
                  </a:lnTo>
                  <a:lnTo>
                    <a:pt x="815" y="647"/>
                  </a:lnTo>
                  <a:lnTo>
                    <a:pt x="796" y="635"/>
                  </a:lnTo>
                  <a:lnTo>
                    <a:pt x="775" y="622"/>
                  </a:lnTo>
                  <a:lnTo>
                    <a:pt x="752" y="610"/>
                  </a:lnTo>
                  <a:lnTo>
                    <a:pt x="728" y="597"/>
                  </a:lnTo>
                  <a:lnTo>
                    <a:pt x="704" y="585"/>
                  </a:lnTo>
                  <a:lnTo>
                    <a:pt x="678" y="574"/>
                  </a:lnTo>
                  <a:lnTo>
                    <a:pt x="652" y="564"/>
                  </a:lnTo>
                  <a:lnTo>
                    <a:pt x="627" y="555"/>
                  </a:lnTo>
                  <a:lnTo>
                    <a:pt x="601" y="548"/>
                  </a:lnTo>
                  <a:lnTo>
                    <a:pt x="574" y="542"/>
                  </a:lnTo>
                  <a:lnTo>
                    <a:pt x="548" y="540"/>
                  </a:lnTo>
                  <a:lnTo>
                    <a:pt x="522" y="539"/>
                  </a:lnTo>
                  <a:lnTo>
                    <a:pt x="494" y="543"/>
                  </a:lnTo>
                  <a:lnTo>
                    <a:pt x="466" y="554"/>
                  </a:lnTo>
                  <a:lnTo>
                    <a:pt x="439" y="569"/>
                  </a:lnTo>
                  <a:lnTo>
                    <a:pt x="412" y="589"/>
                  </a:lnTo>
                  <a:lnTo>
                    <a:pt x="386" y="613"/>
                  </a:lnTo>
                  <a:lnTo>
                    <a:pt x="361" y="640"/>
                  </a:lnTo>
                  <a:lnTo>
                    <a:pt x="337" y="669"/>
                  </a:lnTo>
                  <a:lnTo>
                    <a:pt x="316" y="700"/>
                  </a:lnTo>
                  <a:lnTo>
                    <a:pt x="295" y="731"/>
                  </a:lnTo>
                  <a:lnTo>
                    <a:pt x="275" y="762"/>
                  </a:lnTo>
                  <a:lnTo>
                    <a:pt x="259" y="792"/>
                  </a:lnTo>
                  <a:lnTo>
                    <a:pt x="243" y="820"/>
                  </a:lnTo>
                  <a:lnTo>
                    <a:pt x="230" y="847"/>
                  </a:lnTo>
                  <a:lnTo>
                    <a:pt x="218" y="869"/>
                  </a:lnTo>
                  <a:lnTo>
                    <a:pt x="209" y="889"/>
                  </a:lnTo>
                  <a:lnTo>
                    <a:pt x="203" y="902"/>
                  </a:lnTo>
                  <a:lnTo>
                    <a:pt x="191" y="900"/>
                  </a:lnTo>
                  <a:lnTo>
                    <a:pt x="178" y="899"/>
                  </a:lnTo>
                  <a:lnTo>
                    <a:pt x="161" y="898"/>
                  </a:lnTo>
                  <a:lnTo>
                    <a:pt x="143" y="899"/>
                  </a:lnTo>
                  <a:lnTo>
                    <a:pt x="124" y="902"/>
                  </a:lnTo>
                  <a:lnTo>
                    <a:pt x="105" y="908"/>
                  </a:lnTo>
                  <a:lnTo>
                    <a:pt x="85" y="917"/>
                  </a:lnTo>
                  <a:lnTo>
                    <a:pt x="67" y="928"/>
                  </a:lnTo>
                  <a:lnTo>
                    <a:pt x="50" y="944"/>
                  </a:lnTo>
                  <a:lnTo>
                    <a:pt x="35" y="962"/>
                  </a:lnTo>
                  <a:lnTo>
                    <a:pt x="22" y="982"/>
                  </a:lnTo>
                  <a:lnTo>
                    <a:pt x="12" y="1004"/>
                  </a:lnTo>
                  <a:lnTo>
                    <a:pt x="5" y="1025"/>
                  </a:lnTo>
                  <a:lnTo>
                    <a:pt x="0" y="1044"/>
                  </a:lnTo>
                  <a:lnTo>
                    <a:pt x="0" y="1062"/>
                  </a:lnTo>
                  <a:lnTo>
                    <a:pt x="4" y="1075"/>
                  </a:lnTo>
                  <a:lnTo>
                    <a:pt x="9" y="1083"/>
                  </a:lnTo>
                  <a:lnTo>
                    <a:pt x="15" y="1087"/>
                  </a:lnTo>
                  <a:lnTo>
                    <a:pt x="22" y="1089"/>
                  </a:lnTo>
                  <a:lnTo>
                    <a:pt x="30" y="1089"/>
                  </a:lnTo>
                  <a:lnTo>
                    <a:pt x="39" y="1086"/>
                  </a:lnTo>
                  <a:lnTo>
                    <a:pt x="48" y="1082"/>
                  </a:lnTo>
                  <a:lnTo>
                    <a:pt x="55" y="1075"/>
                  </a:lnTo>
                  <a:lnTo>
                    <a:pt x="64" y="1067"/>
                  </a:lnTo>
                  <a:lnTo>
                    <a:pt x="71" y="1059"/>
                  </a:lnTo>
                  <a:lnTo>
                    <a:pt x="78" y="1048"/>
                  </a:lnTo>
                  <a:lnTo>
                    <a:pt x="85" y="1039"/>
                  </a:lnTo>
                  <a:lnTo>
                    <a:pt x="93" y="1029"/>
                  </a:lnTo>
                  <a:lnTo>
                    <a:pt x="100" y="1017"/>
                  </a:lnTo>
                  <a:lnTo>
                    <a:pt x="109" y="1005"/>
                  </a:lnTo>
                  <a:lnTo>
                    <a:pt x="117" y="996"/>
                  </a:lnTo>
                  <a:lnTo>
                    <a:pt x="123" y="991"/>
                  </a:lnTo>
                  <a:lnTo>
                    <a:pt x="125" y="990"/>
                  </a:lnTo>
                  <a:lnTo>
                    <a:pt x="128" y="990"/>
                  </a:lnTo>
                  <a:lnTo>
                    <a:pt x="130" y="990"/>
                  </a:lnTo>
                  <a:lnTo>
                    <a:pt x="132" y="989"/>
                  </a:lnTo>
                  <a:lnTo>
                    <a:pt x="129" y="998"/>
                  </a:lnTo>
                  <a:lnTo>
                    <a:pt x="125" y="1008"/>
                  </a:lnTo>
                  <a:lnTo>
                    <a:pt x="121" y="1018"/>
                  </a:lnTo>
                  <a:lnTo>
                    <a:pt x="115" y="1030"/>
                  </a:lnTo>
                  <a:lnTo>
                    <a:pt x="109" y="1044"/>
                  </a:lnTo>
                  <a:lnTo>
                    <a:pt x="103" y="1058"/>
                  </a:lnTo>
                  <a:lnTo>
                    <a:pt x="98" y="1070"/>
                  </a:lnTo>
                  <a:lnTo>
                    <a:pt x="94" y="1083"/>
                  </a:lnTo>
                  <a:lnTo>
                    <a:pt x="92" y="1094"/>
                  </a:lnTo>
                  <a:lnTo>
                    <a:pt x="92" y="1104"/>
                  </a:lnTo>
                  <a:lnTo>
                    <a:pt x="93" y="1114"/>
                  </a:lnTo>
                  <a:lnTo>
                    <a:pt x="97" y="1121"/>
                  </a:lnTo>
                  <a:lnTo>
                    <a:pt x="101" y="1126"/>
                  </a:lnTo>
                  <a:lnTo>
                    <a:pt x="106" y="1129"/>
                  </a:lnTo>
                  <a:lnTo>
                    <a:pt x="111" y="1133"/>
                  </a:lnTo>
                  <a:lnTo>
                    <a:pt x="117" y="1136"/>
                  </a:lnTo>
                  <a:lnTo>
                    <a:pt x="122" y="1138"/>
                  </a:lnTo>
                  <a:lnTo>
                    <a:pt x="128" y="1139"/>
                  </a:lnTo>
                  <a:lnTo>
                    <a:pt x="133" y="1139"/>
                  </a:lnTo>
                  <a:lnTo>
                    <a:pt x="139" y="1139"/>
                  </a:lnTo>
                  <a:lnTo>
                    <a:pt x="144" y="1138"/>
                  </a:lnTo>
                  <a:lnTo>
                    <a:pt x="150" y="1136"/>
                  </a:lnTo>
                  <a:lnTo>
                    <a:pt x="156" y="1132"/>
                  </a:lnTo>
                  <a:lnTo>
                    <a:pt x="162" y="1127"/>
                  </a:lnTo>
                  <a:lnTo>
                    <a:pt x="168" y="1121"/>
                  </a:lnTo>
                  <a:lnTo>
                    <a:pt x="174" y="1113"/>
                  </a:lnTo>
                  <a:lnTo>
                    <a:pt x="180" y="1103"/>
                  </a:lnTo>
                  <a:lnTo>
                    <a:pt x="185" y="1091"/>
                  </a:lnTo>
                  <a:lnTo>
                    <a:pt x="189" y="1081"/>
                  </a:lnTo>
                  <a:lnTo>
                    <a:pt x="193" y="1071"/>
                  </a:lnTo>
                  <a:lnTo>
                    <a:pt x="196" y="1062"/>
                  </a:lnTo>
                  <a:lnTo>
                    <a:pt x="199" y="1053"/>
                  </a:lnTo>
                  <a:lnTo>
                    <a:pt x="205" y="1040"/>
                  </a:lnTo>
                  <a:lnTo>
                    <a:pt x="209" y="1028"/>
                  </a:lnTo>
                  <a:lnTo>
                    <a:pt x="214" y="1016"/>
                  </a:lnTo>
                  <a:lnTo>
                    <a:pt x="218" y="1009"/>
                  </a:lnTo>
                  <a:lnTo>
                    <a:pt x="219" y="1010"/>
                  </a:lnTo>
                  <a:lnTo>
                    <a:pt x="219" y="1011"/>
                  </a:lnTo>
                  <a:lnTo>
                    <a:pt x="220" y="1012"/>
                  </a:lnTo>
                  <a:lnTo>
                    <a:pt x="222" y="1016"/>
                  </a:lnTo>
                  <a:lnTo>
                    <a:pt x="225" y="1019"/>
                  </a:lnTo>
                  <a:lnTo>
                    <a:pt x="228" y="1024"/>
                  </a:lnTo>
                  <a:lnTo>
                    <a:pt x="233" y="1028"/>
                  </a:lnTo>
                  <a:lnTo>
                    <a:pt x="238" y="1032"/>
                  </a:lnTo>
                  <a:lnTo>
                    <a:pt x="245" y="1037"/>
                  </a:lnTo>
                  <a:lnTo>
                    <a:pt x="253" y="1041"/>
                  </a:lnTo>
                  <a:lnTo>
                    <a:pt x="264" y="1045"/>
                  </a:lnTo>
                  <a:lnTo>
                    <a:pt x="280" y="1052"/>
                  </a:lnTo>
                  <a:lnTo>
                    <a:pt x="295" y="1057"/>
                  </a:lnTo>
                  <a:lnTo>
                    <a:pt x="307" y="1060"/>
                  </a:lnTo>
                  <a:lnTo>
                    <a:pt x="318" y="1061"/>
                  </a:lnTo>
                  <a:lnTo>
                    <a:pt x="327" y="1061"/>
                  </a:lnTo>
                  <a:lnTo>
                    <a:pt x="334" y="1060"/>
                  </a:lnTo>
                  <a:lnTo>
                    <a:pt x="340" y="1057"/>
                  </a:lnTo>
                  <a:lnTo>
                    <a:pt x="346" y="1053"/>
                  </a:lnTo>
                  <a:lnTo>
                    <a:pt x="351" y="1042"/>
                  </a:lnTo>
                  <a:lnTo>
                    <a:pt x="350" y="1031"/>
                  </a:lnTo>
                  <a:lnTo>
                    <a:pt x="347" y="1020"/>
                  </a:lnTo>
                  <a:lnTo>
                    <a:pt x="342" y="1014"/>
                  </a:lnTo>
                  <a:lnTo>
                    <a:pt x="335" y="1004"/>
                  </a:lnTo>
                  <a:lnTo>
                    <a:pt x="328" y="992"/>
                  </a:lnTo>
                  <a:lnTo>
                    <a:pt x="321" y="983"/>
                  </a:lnTo>
                  <a:lnTo>
                    <a:pt x="312" y="973"/>
                  </a:lnTo>
                  <a:lnTo>
                    <a:pt x="305" y="964"/>
                  </a:lnTo>
                  <a:lnTo>
                    <a:pt x="298" y="956"/>
                  </a:lnTo>
                  <a:lnTo>
                    <a:pt x="292" y="949"/>
                  </a:lnTo>
                  <a:lnTo>
                    <a:pt x="285" y="943"/>
                  </a:lnTo>
                  <a:lnTo>
                    <a:pt x="302" y="925"/>
                  </a:lnTo>
                  <a:lnTo>
                    <a:pt x="320" y="907"/>
                  </a:lnTo>
                  <a:lnTo>
                    <a:pt x="336" y="891"/>
                  </a:lnTo>
                  <a:lnTo>
                    <a:pt x="354" y="874"/>
                  </a:lnTo>
                  <a:lnTo>
                    <a:pt x="370" y="859"/>
                  </a:lnTo>
                  <a:lnTo>
                    <a:pt x="387" y="843"/>
                  </a:lnTo>
                  <a:lnTo>
                    <a:pt x="404" y="830"/>
                  </a:lnTo>
                  <a:lnTo>
                    <a:pt x="419" y="816"/>
                  </a:lnTo>
                  <a:lnTo>
                    <a:pt x="434" y="805"/>
                  </a:lnTo>
                  <a:lnTo>
                    <a:pt x="447" y="794"/>
                  </a:lnTo>
                  <a:lnTo>
                    <a:pt x="461" y="786"/>
                  </a:lnTo>
                  <a:lnTo>
                    <a:pt x="472" y="779"/>
                  </a:lnTo>
                  <a:lnTo>
                    <a:pt x="481" y="774"/>
                  </a:lnTo>
                  <a:lnTo>
                    <a:pt x="491" y="771"/>
                  </a:lnTo>
                  <a:lnTo>
                    <a:pt x="497" y="769"/>
                  </a:lnTo>
                  <a:lnTo>
                    <a:pt x="502" y="771"/>
                  </a:lnTo>
                  <a:lnTo>
                    <a:pt x="511" y="777"/>
                  </a:lnTo>
                  <a:lnTo>
                    <a:pt x="523" y="784"/>
                  </a:lnTo>
                  <a:lnTo>
                    <a:pt x="535" y="793"/>
                  </a:lnTo>
                  <a:lnTo>
                    <a:pt x="550" y="805"/>
                  </a:lnTo>
                  <a:lnTo>
                    <a:pt x="564" y="817"/>
                  </a:lnTo>
                  <a:lnTo>
                    <a:pt x="579" y="830"/>
                  </a:lnTo>
                  <a:lnTo>
                    <a:pt x="594" y="843"/>
                  </a:lnTo>
                  <a:lnTo>
                    <a:pt x="609" y="857"/>
                  </a:lnTo>
                  <a:lnTo>
                    <a:pt x="602" y="869"/>
                  </a:lnTo>
                  <a:lnTo>
                    <a:pt x="592" y="886"/>
                  </a:lnTo>
                  <a:lnTo>
                    <a:pt x="581" y="905"/>
                  </a:lnTo>
                  <a:lnTo>
                    <a:pt x="568" y="928"/>
                  </a:lnTo>
                  <a:lnTo>
                    <a:pt x="556" y="953"/>
                  </a:lnTo>
                  <a:lnTo>
                    <a:pt x="542" y="980"/>
                  </a:lnTo>
                  <a:lnTo>
                    <a:pt x="527" y="1009"/>
                  </a:lnTo>
                  <a:lnTo>
                    <a:pt x="514" y="1040"/>
                  </a:lnTo>
                  <a:lnTo>
                    <a:pt x="499" y="1072"/>
                  </a:lnTo>
                  <a:lnTo>
                    <a:pt x="486" y="1104"/>
                  </a:lnTo>
                  <a:lnTo>
                    <a:pt x="473" y="1137"/>
                  </a:lnTo>
                  <a:lnTo>
                    <a:pt x="463" y="1169"/>
                  </a:lnTo>
                  <a:lnTo>
                    <a:pt x="453" y="1201"/>
                  </a:lnTo>
                  <a:lnTo>
                    <a:pt x="446" y="1232"/>
                  </a:lnTo>
                  <a:lnTo>
                    <a:pt x="441" y="1261"/>
                  </a:lnTo>
                  <a:lnTo>
                    <a:pt x="439" y="1289"/>
                  </a:lnTo>
                  <a:lnTo>
                    <a:pt x="442" y="1355"/>
                  </a:lnTo>
                  <a:lnTo>
                    <a:pt x="451" y="1431"/>
                  </a:lnTo>
                  <a:lnTo>
                    <a:pt x="467" y="1511"/>
                  </a:lnTo>
                  <a:lnTo>
                    <a:pt x="485" y="1589"/>
                  </a:lnTo>
                  <a:lnTo>
                    <a:pt x="502" y="1661"/>
                  </a:lnTo>
                  <a:lnTo>
                    <a:pt x="519" y="1720"/>
                  </a:lnTo>
                  <a:lnTo>
                    <a:pt x="531" y="1762"/>
                  </a:lnTo>
                  <a:lnTo>
                    <a:pt x="536" y="1780"/>
                  </a:lnTo>
                  <a:lnTo>
                    <a:pt x="538" y="1790"/>
                  </a:lnTo>
                  <a:lnTo>
                    <a:pt x="575" y="1790"/>
                  </a:lnTo>
                  <a:lnTo>
                    <a:pt x="644" y="1970"/>
                  </a:lnTo>
                  <a:lnTo>
                    <a:pt x="638" y="1973"/>
                  </a:lnTo>
                  <a:lnTo>
                    <a:pt x="629" y="1976"/>
                  </a:lnTo>
                  <a:lnTo>
                    <a:pt x="618" y="1981"/>
                  </a:lnTo>
                  <a:lnTo>
                    <a:pt x="606" y="1984"/>
                  </a:lnTo>
                  <a:lnTo>
                    <a:pt x="591" y="1986"/>
                  </a:lnTo>
                  <a:lnTo>
                    <a:pt x="575" y="1987"/>
                  </a:lnTo>
                  <a:lnTo>
                    <a:pt x="557" y="1987"/>
                  </a:lnTo>
                  <a:lnTo>
                    <a:pt x="538" y="1984"/>
                  </a:lnTo>
                  <a:lnTo>
                    <a:pt x="515" y="1980"/>
                  </a:lnTo>
                  <a:lnTo>
                    <a:pt x="492" y="1976"/>
                  </a:lnTo>
                  <a:lnTo>
                    <a:pt x="471" y="1974"/>
                  </a:lnTo>
                  <a:lnTo>
                    <a:pt x="454" y="1975"/>
                  </a:lnTo>
                  <a:lnTo>
                    <a:pt x="442" y="1978"/>
                  </a:lnTo>
                  <a:lnTo>
                    <a:pt x="434" y="1984"/>
                  </a:lnTo>
                  <a:lnTo>
                    <a:pt x="433" y="1993"/>
                  </a:lnTo>
                  <a:lnTo>
                    <a:pt x="438" y="2004"/>
                  </a:lnTo>
                  <a:lnTo>
                    <a:pt x="448" y="2017"/>
                  </a:lnTo>
                  <a:lnTo>
                    <a:pt x="460" y="2026"/>
                  </a:lnTo>
                  <a:lnTo>
                    <a:pt x="473" y="2033"/>
                  </a:lnTo>
                  <a:lnTo>
                    <a:pt x="490" y="2038"/>
                  </a:lnTo>
                  <a:lnTo>
                    <a:pt x="507" y="2040"/>
                  </a:lnTo>
                  <a:lnTo>
                    <a:pt x="529" y="2040"/>
                  </a:lnTo>
                  <a:lnTo>
                    <a:pt x="553" y="2037"/>
                  </a:lnTo>
                  <a:lnTo>
                    <a:pt x="581" y="2031"/>
                  </a:lnTo>
                  <a:lnTo>
                    <a:pt x="608" y="2025"/>
                  </a:lnTo>
                  <a:lnTo>
                    <a:pt x="628" y="2021"/>
                  </a:lnTo>
                  <a:lnTo>
                    <a:pt x="642" y="2017"/>
                  </a:lnTo>
                  <a:lnTo>
                    <a:pt x="652" y="2015"/>
                  </a:lnTo>
                  <a:lnTo>
                    <a:pt x="659" y="2014"/>
                  </a:lnTo>
                  <a:lnTo>
                    <a:pt x="662" y="2013"/>
                  </a:lnTo>
                  <a:lnTo>
                    <a:pt x="664" y="2013"/>
                  </a:lnTo>
                  <a:lnTo>
                    <a:pt x="665" y="2029"/>
                  </a:lnTo>
                  <a:lnTo>
                    <a:pt x="713" y="2029"/>
                  </a:lnTo>
                  <a:lnTo>
                    <a:pt x="714" y="2026"/>
                  </a:lnTo>
                  <a:lnTo>
                    <a:pt x="717" y="2018"/>
                  </a:lnTo>
                  <a:lnTo>
                    <a:pt x="717" y="2006"/>
                  </a:lnTo>
                  <a:lnTo>
                    <a:pt x="713" y="1992"/>
                  </a:lnTo>
                  <a:lnTo>
                    <a:pt x="711" y="1987"/>
                  </a:lnTo>
                  <a:lnTo>
                    <a:pt x="708" y="1982"/>
                  </a:lnTo>
                  <a:lnTo>
                    <a:pt x="706" y="1977"/>
                  </a:lnTo>
                  <a:lnTo>
                    <a:pt x="704" y="1974"/>
                  </a:lnTo>
                  <a:lnTo>
                    <a:pt x="707" y="1974"/>
                  </a:lnTo>
                  <a:lnTo>
                    <a:pt x="712" y="1790"/>
                  </a:lnTo>
                  <a:lnTo>
                    <a:pt x="1177" y="1790"/>
                  </a:lnTo>
                  <a:lnTo>
                    <a:pt x="1298" y="1972"/>
                  </a:lnTo>
                  <a:lnTo>
                    <a:pt x="1296" y="1976"/>
                  </a:lnTo>
                  <a:lnTo>
                    <a:pt x="1293" y="1981"/>
                  </a:lnTo>
                  <a:lnTo>
                    <a:pt x="1291" y="1986"/>
                  </a:lnTo>
                  <a:lnTo>
                    <a:pt x="1288" y="1992"/>
                  </a:lnTo>
                  <a:lnTo>
                    <a:pt x="1284" y="2006"/>
                  </a:lnTo>
                  <a:lnTo>
                    <a:pt x="1285" y="2018"/>
                  </a:lnTo>
                  <a:lnTo>
                    <a:pt x="1287" y="2026"/>
                  </a:lnTo>
                  <a:lnTo>
                    <a:pt x="1288" y="2029"/>
                  </a:lnTo>
                  <a:lnTo>
                    <a:pt x="1336" y="2029"/>
                  </a:lnTo>
                  <a:lnTo>
                    <a:pt x="1338" y="2013"/>
                  </a:lnTo>
                  <a:lnTo>
                    <a:pt x="1340" y="2013"/>
                  </a:lnTo>
                  <a:lnTo>
                    <a:pt x="1343" y="2014"/>
                  </a:lnTo>
                  <a:lnTo>
                    <a:pt x="1349" y="2015"/>
                  </a:lnTo>
                  <a:lnTo>
                    <a:pt x="1359" y="2017"/>
                  </a:lnTo>
                  <a:lnTo>
                    <a:pt x="1374" y="2021"/>
                  </a:lnTo>
                  <a:lnTo>
                    <a:pt x="1394" y="2025"/>
                  </a:lnTo>
                  <a:lnTo>
                    <a:pt x="1420" y="2031"/>
                  </a:lnTo>
                  <a:lnTo>
                    <a:pt x="1448" y="2037"/>
                  </a:lnTo>
                  <a:lnTo>
                    <a:pt x="1472" y="2040"/>
                  </a:lnTo>
                  <a:lnTo>
                    <a:pt x="1493" y="2040"/>
                  </a:lnTo>
                  <a:lnTo>
                    <a:pt x="1512" y="2038"/>
                  </a:lnTo>
                  <a:lnTo>
                    <a:pt x="1528" y="2033"/>
                  </a:lnTo>
                  <a:lnTo>
                    <a:pt x="1542" y="2026"/>
                  </a:lnTo>
                  <a:lnTo>
                    <a:pt x="1553" y="2017"/>
                  </a:lnTo>
                  <a:lnTo>
                    <a:pt x="1564" y="2004"/>
                  </a:lnTo>
                  <a:lnTo>
                    <a:pt x="1569" y="1993"/>
                  </a:lnTo>
                  <a:lnTo>
                    <a:pt x="1567" y="1984"/>
                  </a:lnTo>
                  <a:lnTo>
                    <a:pt x="1560" y="1978"/>
                  </a:lnTo>
                  <a:lnTo>
                    <a:pt x="1547" y="1975"/>
                  </a:lnTo>
                  <a:lnTo>
                    <a:pt x="1529" y="1974"/>
                  </a:lnTo>
                  <a:lnTo>
                    <a:pt x="1510" y="1976"/>
                  </a:lnTo>
                  <a:lnTo>
                    <a:pt x="1487" y="1980"/>
                  </a:lnTo>
                  <a:lnTo>
                    <a:pt x="1463" y="1984"/>
                  </a:lnTo>
                  <a:lnTo>
                    <a:pt x="1447" y="1986"/>
                  </a:lnTo>
                  <a:lnTo>
                    <a:pt x="1431" y="1987"/>
                  </a:lnTo>
                  <a:lnTo>
                    <a:pt x="1416" y="1987"/>
                  </a:lnTo>
                  <a:lnTo>
                    <a:pt x="1403" y="1985"/>
                  </a:lnTo>
                  <a:lnTo>
                    <a:pt x="1391" y="1983"/>
                  </a:lnTo>
                  <a:lnTo>
                    <a:pt x="1380" y="1980"/>
                  </a:lnTo>
                  <a:lnTo>
                    <a:pt x="1371" y="1976"/>
                  </a:lnTo>
                  <a:lnTo>
                    <a:pt x="1364" y="1973"/>
                  </a:lnTo>
                  <a:lnTo>
                    <a:pt x="1314" y="1790"/>
                  </a:lnTo>
                  <a:lnTo>
                    <a:pt x="1360" y="1790"/>
                  </a:lnTo>
                  <a:lnTo>
                    <a:pt x="1354" y="1772"/>
                  </a:lnTo>
                  <a:lnTo>
                    <a:pt x="1350" y="1758"/>
                  </a:lnTo>
                  <a:lnTo>
                    <a:pt x="1338" y="1720"/>
                  </a:lnTo>
                  <a:lnTo>
                    <a:pt x="1321" y="1665"/>
                  </a:lnTo>
                  <a:lnTo>
                    <a:pt x="1301" y="1598"/>
                  </a:lnTo>
                  <a:lnTo>
                    <a:pt x="1280" y="1523"/>
                  </a:lnTo>
                  <a:lnTo>
                    <a:pt x="1260" y="1447"/>
                  </a:lnTo>
                  <a:lnTo>
                    <a:pt x="1242" y="1373"/>
                  </a:lnTo>
                  <a:lnTo>
                    <a:pt x="1229" y="1308"/>
                  </a:lnTo>
                  <a:lnTo>
                    <a:pt x="1238" y="1312"/>
                  </a:lnTo>
                  <a:lnTo>
                    <a:pt x="1250" y="1316"/>
                  </a:lnTo>
                  <a:lnTo>
                    <a:pt x="1263" y="1321"/>
                  </a:lnTo>
                  <a:lnTo>
                    <a:pt x="1279" y="1326"/>
                  </a:lnTo>
                  <a:lnTo>
                    <a:pt x="1294" y="1331"/>
                  </a:lnTo>
                  <a:lnTo>
                    <a:pt x="1312" y="1337"/>
                  </a:lnTo>
                  <a:lnTo>
                    <a:pt x="1331" y="1343"/>
                  </a:lnTo>
                  <a:lnTo>
                    <a:pt x="1351" y="1348"/>
                  </a:lnTo>
                  <a:lnTo>
                    <a:pt x="1372" y="1353"/>
                  </a:lnTo>
                  <a:lnTo>
                    <a:pt x="1393" y="1357"/>
                  </a:lnTo>
                  <a:lnTo>
                    <a:pt x="1414" y="1362"/>
                  </a:lnTo>
                  <a:lnTo>
                    <a:pt x="1437" y="1365"/>
                  </a:lnTo>
                  <a:lnTo>
                    <a:pt x="1459" y="1367"/>
                  </a:lnTo>
                  <a:lnTo>
                    <a:pt x="1482" y="1369"/>
                  </a:lnTo>
                  <a:lnTo>
                    <a:pt x="1505" y="1369"/>
                  </a:lnTo>
                  <a:lnTo>
                    <a:pt x="1526" y="1368"/>
                  </a:lnTo>
                  <a:lnTo>
                    <a:pt x="1526" y="1145"/>
                  </a:lnTo>
                  <a:lnTo>
                    <a:pt x="1515" y="1140"/>
                  </a:lnTo>
                  <a:lnTo>
                    <a:pt x="1503" y="1133"/>
                  </a:lnTo>
                  <a:lnTo>
                    <a:pt x="1488" y="1126"/>
                  </a:lnTo>
                  <a:lnTo>
                    <a:pt x="1473" y="1118"/>
                  </a:lnTo>
                  <a:lnTo>
                    <a:pt x="1458" y="1109"/>
                  </a:lnTo>
                  <a:lnTo>
                    <a:pt x="1442" y="1098"/>
                  </a:lnTo>
                  <a:lnTo>
                    <a:pt x="1426" y="1087"/>
                  </a:lnTo>
                  <a:lnTo>
                    <a:pt x="1409" y="1075"/>
                  </a:lnTo>
                  <a:lnTo>
                    <a:pt x="1392" y="1063"/>
                  </a:lnTo>
                  <a:lnTo>
                    <a:pt x="1374" y="1050"/>
                  </a:lnTo>
                  <a:lnTo>
                    <a:pt x="1356" y="1038"/>
                  </a:lnTo>
                  <a:lnTo>
                    <a:pt x="1339" y="1025"/>
                  </a:lnTo>
                  <a:lnTo>
                    <a:pt x="1322" y="1011"/>
                  </a:lnTo>
                  <a:lnTo>
                    <a:pt x="1305" y="998"/>
                  </a:lnTo>
                  <a:lnTo>
                    <a:pt x="1288" y="985"/>
                  </a:lnTo>
                  <a:lnTo>
                    <a:pt x="1272" y="972"/>
                  </a:lnTo>
                  <a:lnTo>
                    <a:pt x="1404" y="953"/>
                  </a:lnTo>
                  <a:lnTo>
                    <a:pt x="1300" y="871"/>
                  </a:lnTo>
                  <a:lnTo>
                    <a:pt x="1395" y="718"/>
                  </a:lnTo>
                  <a:lnTo>
                    <a:pt x="1399" y="724"/>
                  </a:lnTo>
                  <a:lnTo>
                    <a:pt x="1404" y="731"/>
                  </a:lnTo>
                  <a:lnTo>
                    <a:pt x="1409" y="738"/>
                  </a:lnTo>
                  <a:lnTo>
                    <a:pt x="1416" y="747"/>
                  </a:lnTo>
                  <a:lnTo>
                    <a:pt x="1424" y="754"/>
                  </a:lnTo>
                  <a:lnTo>
                    <a:pt x="1432" y="762"/>
                  </a:lnTo>
                  <a:lnTo>
                    <a:pt x="1440" y="771"/>
                  </a:lnTo>
                  <a:lnTo>
                    <a:pt x="1451" y="780"/>
                  </a:lnTo>
                  <a:lnTo>
                    <a:pt x="1461" y="788"/>
                  </a:lnTo>
                  <a:lnTo>
                    <a:pt x="1473" y="796"/>
                  </a:lnTo>
                  <a:lnTo>
                    <a:pt x="1486" y="804"/>
                  </a:lnTo>
                  <a:lnTo>
                    <a:pt x="1499" y="811"/>
                  </a:lnTo>
                  <a:lnTo>
                    <a:pt x="1514" y="818"/>
                  </a:lnTo>
                  <a:lnTo>
                    <a:pt x="1529" y="824"/>
                  </a:lnTo>
                  <a:lnTo>
                    <a:pt x="1547" y="831"/>
                  </a:lnTo>
                  <a:lnTo>
                    <a:pt x="1565" y="836"/>
                  </a:lnTo>
                  <a:lnTo>
                    <a:pt x="1578" y="839"/>
                  </a:lnTo>
                  <a:lnTo>
                    <a:pt x="1592" y="842"/>
                  </a:lnTo>
                  <a:lnTo>
                    <a:pt x="1605" y="844"/>
                  </a:lnTo>
                  <a:lnTo>
                    <a:pt x="1619" y="845"/>
                  </a:lnTo>
                  <a:lnTo>
                    <a:pt x="1631" y="844"/>
                  </a:lnTo>
                  <a:lnTo>
                    <a:pt x="1643" y="841"/>
                  </a:lnTo>
                  <a:lnTo>
                    <a:pt x="1655" y="837"/>
                  </a:lnTo>
                  <a:lnTo>
                    <a:pt x="1665" y="830"/>
                  </a:lnTo>
                  <a:lnTo>
                    <a:pt x="1677" y="818"/>
                  </a:lnTo>
                  <a:lnTo>
                    <a:pt x="1685" y="804"/>
                  </a:lnTo>
                  <a:lnTo>
                    <a:pt x="1691" y="786"/>
                  </a:lnTo>
                  <a:lnTo>
                    <a:pt x="1695" y="765"/>
                  </a:lnTo>
                  <a:lnTo>
                    <a:pt x="1722" y="796"/>
                  </a:lnTo>
                  <a:lnTo>
                    <a:pt x="1719" y="801"/>
                  </a:lnTo>
                  <a:lnTo>
                    <a:pt x="1718" y="805"/>
                  </a:lnTo>
                  <a:lnTo>
                    <a:pt x="1716" y="809"/>
                  </a:lnTo>
                  <a:lnTo>
                    <a:pt x="1716" y="814"/>
                  </a:lnTo>
                  <a:lnTo>
                    <a:pt x="1717" y="821"/>
                  </a:lnTo>
                  <a:lnTo>
                    <a:pt x="1720" y="829"/>
                  </a:lnTo>
                  <a:lnTo>
                    <a:pt x="1724" y="837"/>
                  </a:lnTo>
                  <a:lnTo>
                    <a:pt x="1730" y="844"/>
                  </a:lnTo>
                  <a:lnTo>
                    <a:pt x="1725" y="847"/>
                  </a:lnTo>
                  <a:lnTo>
                    <a:pt x="1721" y="849"/>
                  </a:lnTo>
                  <a:lnTo>
                    <a:pt x="1717" y="852"/>
                  </a:lnTo>
                  <a:lnTo>
                    <a:pt x="1713" y="856"/>
                  </a:lnTo>
                  <a:lnTo>
                    <a:pt x="1709" y="860"/>
                  </a:lnTo>
                  <a:lnTo>
                    <a:pt x="1705" y="863"/>
                  </a:lnTo>
                  <a:lnTo>
                    <a:pt x="1701" y="867"/>
                  </a:lnTo>
                  <a:lnTo>
                    <a:pt x="1696" y="871"/>
                  </a:lnTo>
                  <a:lnTo>
                    <a:pt x="1687" y="886"/>
                  </a:lnTo>
                  <a:lnTo>
                    <a:pt x="1683" y="900"/>
                  </a:lnTo>
                  <a:lnTo>
                    <a:pt x="1682" y="917"/>
                  </a:lnTo>
                  <a:lnTo>
                    <a:pt x="1685" y="931"/>
                  </a:lnTo>
                  <a:lnTo>
                    <a:pt x="1690" y="946"/>
                  </a:lnTo>
                  <a:lnTo>
                    <a:pt x="1695" y="959"/>
                  </a:lnTo>
                  <a:lnTo>
                    <a:pt x="1703" y="971"/>
                  </a:lnTo>
                  <a:lnTo>
                    <a:pt x="1708" y="979"/>
                  </a:lnTo>
                  <a:lnTo>
                    <a:pt x="1698" y="994"/>
                  </a:lnTo>
                  <a:lnTo>
                    <a:pt x="1685" y="1015"/>
                  </a:lnTo>
                  <a:lnTo>
                    <a:pt x="1668" y="1041"/>
                  </a:lnTo>
                  <a:lnTo>
                    <a:pt x="1649" y="1068"/>
                  </a:lnTo>
                  <a:lnTo>
                    <a:pt x="1627" y="1094"/>
                  </a:lnTo>
                  <a:lnTo>
                    <a:pt x="1604" y="1118"/>
                  </a:lnTo>
                  <a:lnTo>
                    <a:pt x="1580" y="1137"/>
                  </a:lnTo>
                  <a:lnTo>
                    <a:pt x="1557" y="1149"/>
                  </a:lnTo>
                  <a:lnTo>
                    <a:pt x="1555" y="1149"/>
                  </a:lnTo>
                  <a:lnTo>
                    <a:pt x="1552" y="1149"/>
                  </a:lnTo>
                  <a:lnTo>
                    <a:pt x="1548" y="1148"/>
                  </a:lnTo>
                  <a:lnTo>
                    <a:pt x="1543" y="1147"/>
                  </a:lnTo>
                  <a:lnTo>
                    <a:pt x="1538" y="1147"/>
                  </a:lnTo>
                  <a:lnTo>
                    <a:pt x="1533" y="1146"/>
                  </a:lnTo>
                  <a:lnTo>
                    <a:pt x="1529" y="1145"/>
                  </a:lnTo>
                  <a:lnTo>
                    <a:pt x="1526" y="1145"/>
                  </a:lnTo>
                  <a:lnTo>
                    <a:pt x="1526" y="1368"/>
                  </a:lnTo>
                  <a:lnTo>
                    <a:pt x="1534" y="1367"/>
                  </a:lnTo>
                  <a:lnTo>
                    <a:pt x="1543" y="1366"/>
                  </a:lnTo>
                  <a:lnTo>
                    <a:pt x="1552" y="1364"/>
                  </a:lnTo>
                  <a:lnTo>
                    <a:pt x="1563" y="1363"/>
                  </a:lnTo>
                  <a:lnTo>
                    <a:pt x="1572" y="1361"/>
                  </a:lnTo>
                  <a:lnTo>
                    <a:pt x="1581" y="1358"/>
                  </a:lnTo>
                  <a:lnTo>
                    <a:pt x="1590" y="1356"/>
                  </a:lnTo>
                  <a:lnTo>
                    <a:pt x="1597" y="1354"/>
                  </a:lnTo>
                  <a:lnTo>
                    <a:pt x="1618" y="1344"/>
                  </a:lnTo>
                  <a:lnTo>
                    <a:pt x="1638" y="1330"/>
                  </a:lnTo>
                  <a:lnTo>
                    <a:pt x="1657" y="1312"/>
                  </a:lnTo>
                  <a:lnTo>
                    <a:pt x="1674" y="1291"/>
                  </a:lnTo>
                  <a:lnTo>
                    <a:pt x="1690" y="1267"/>
                  </a:lnTo>
                  <a:lnTo>
                    <a:pt x="1705" y="1241"/>
                  </a:lnTo>
                  <a:lnTo>
                    <a:pt x="1719" y="1214"/>
                  </a:lnTo>
                  <a:lnTo>
                    <a:pt x="1732" y="1187"/>
                  </a:lnTo>
                  <a:lnTo>
                    <a:pt x="1743" y="1159"/>
                  </a:lnTo>
                  <a:lnTo>
                    <a:pt x="1752" y="1132"/>
                  </a:lnTo>
                  <a:lnTo>
                    <a:pt x="1762" y="1106"/>
                  </a:lnTo>
                  <a:lnTo>
                    <a:pt x="1769" y="1083"/>
                  </a:lnTo>
                  <a:lnTo>
                    <a:pt x="1775" y="1061"/>
                  </a:lnTo>
                  <a:lnTo>
                    <a:pt x="1780" y="1041"/>
                  </a:lnTo>
                  <a:lnTo>
                    <a:pt x="1784" y="1027"/>
                  </a:lnTo>
                  <a:lnTo>
                    <a:pt x="1787" y="1015"/>
                  </a:lnTo>
                  <a:lnTo>
                    <a:pt x="1795" y="1012"/>
                  </a:lnTo>
                  <a:lnTo>
                    <a:pt x="1806" y="1009"/>
                  </a:lnTo>
                  <a:lnTo>
                    <a:pt x="1818" y="1005"/>
                  </a:lnTo>
                  <a:lnTo>
                    <a:pt x="1831" y="1001"/>
                  </a:lnTo>
                  <a:lnTo>
                    <a:pt x="1845" y="994"/>
                  </a:lnTo>
                  <a:lnTo>
                    <a:pt x="1859" y="989"/>
                  </a:lnTo>
                  <a:lnTo>
                    <a:pt x="1874" y="982"/>
                  </a:lnTo>
                  <a:lnTo>
                    <a:pt x="1888" y="975"/>
                  </a:lnTo>
                  <a:lnTo>
                    <a:pt x="1902" y="968"/>
                  </a:lnTo>
                  <a:lnTo>
                    <a:pt x="1915" y="960"/>
                  </a:lnTo>
                  <a:lnTo>
                    <a:pt x="1928" y="951"/>
                  </a:lnTo>
                  <a:lnTo>
                    <a:pt x="1939" y="943"/>
                  </a:lnTo>
                  <a:lnTo>
                    <a:pt x="1948" y="933"/>
                  </a:lnTo>
                  <a:lnTo>
                    <a:pt x="1956" y="924"/>
                  </a:lnTo>
                  <a:lnTo>
                    <a:pt x="1961" y="915"/>
                  </a:lnTo>
                  <a:lnTo>
                    <a:pt x="1963" y="904"/>
                  </a:lnTo>
                  <a:lnTo>
                    <a:pt x="1964" y="888"/>
                  </a:lnTo>
                  <a:lnTo>
                    <a:pt x="1963" y="873"/>
                  </a:lnTo>
                  <a:lnTo>
                    <a:pt x="1961" y="860"/>
                  </a:lnTo>
                  <a:lnTo>
                    <a:pt x="1957" y="848"/>
                  </a:lnTo>
                  <a:lnTo>
                    <a:pt x="1952" y="838"/>
                  </a:lnTo>
                  <a:lnTo>
                    <a:pt x="1947" y="830"/>
                  </a:lnTo>
                  <a:lnTo>
                    <a:pt x="1942" y="823"/>
                  </a:lnTo>
                  <a:lnTo>
                    <a:pt x="1938" y="818"/>
                  </a:lnTo>
                  <a:close/>
                </a:path>
              </a:pathLst>
            </a:custGeom>
            <a:solidFill>
              <a:srgbClr val="000000"/>
            </a:solidFill>
            <a:ln w="9525">
              <a:noFill/>
              <a:round/>
              <a:headEnd/>
              <a:tailEnd/>
            </a:ln>
          </p:spPr>
          <p:txBody>
            <a:bodyPr/>
            <a:lstStyle/>
            <a:p>
              <a:endParaRPr lang="en-US"/>
            </a:p>
          </p:txBody>
        </p:sp>
        <p:sp>
          <p:nvSpPr>
            <p:cNvPr id="23568" name="Freeform 15"/>
            <p:cNvSpPr>
              <a:spLocks/>
            </p:cNvSpPr>
            <p:nvPr/>
          </p:nvSpPr>
          <p:spPr bwMode="auto">
            <a:xfrm>
              <a:off x="5068" y="2823"/>
              <a:ext cx="21" cy="14"/>
            </a:xfrm>
            <a:custGeom>
              <a:avLst/>
              <a:gdLst>
                <a:gd name="T0" fmla="*/ 0 w 86"/>
                <a:gd name="T1" fmla="*/ 0 h 54"/>
                <a:gd name="T2" fmla="*/ 0 w 86"/>
                <a:gd name="T3" fmla="*/ 0 h 54"/>
                <a:gd name="T4" fmla="*/ 0 w 86"/>
                <a:gd name="T5" fmla="*/ 0 h 54"/>
                <a:gd name="T6" fmla="*/ 0 w 86"/>
                <a:gd name="T7" fmla="*/ 0 h 54"/>
                <a:gd name="T8" fmla="*/ 0 60000 65536"/>
                <a:gd name="T9" fmla="*/ 0 60000 65536"/>
                <a:gd name="T10" fmla="*/ 0 60000 65536"/>
                <a:gd name="T11" fmla="*/ 0 60000 65536"/>
                <a:gd name="T12" fmla="*/ 0 w 86"/>
                <a:gd name="T13" fmla="*/ 0 h 54"/>
                <a:gd name="T14" fmla="*/ 86 w 86"/>
                <a:gd name="T15" fmla="*/ 54 h 54"/>
              </a:gdLst>
              <a:ahLst/>
              <a:cxnLst>
                <a:cxn ang="T8">
                  <a:pos x="T0" y="T1"/>
                </a:cxn>
                <a:cxn ang="T9">
                  <a:pos x="T2" y="T3"/>
                </a:cxn>
                <a:cxn ang="T10">
                  <a:pos x="T4" y="T5"/>
                </a:cxn>
                <a:cxn ang="T11">
                  <a:pos x="T6" y="T7"/>
                </a:cxn>
              </a:cxnLst>
              <a:rect l="T12" t="T13" r="T14" b="T15"/>
              <a:pathLst>
                <a:path w="86" h="54">
                  <a:moveTo>
                    <a:pt x="34" y="0"/>
                  </a:moveTo>
                  <a:lnTo>
                    <a:pt x="86" y="41"/>
                  </a:lnTo>
                  <a:lnTo>
                    <a:pt x="0" y="54"/>
                  </a:lnTo>
                  <a:lnTo>
                    <a:pt x="34" y="0"/>
                  </a:lnTo>
                  <a:close/>
                </a:path>
              </a:pathLst>
            </a:custGeom>
            <a:solidFill>
              <a:srgbClr val="93C65B"/>
            </a:solidFill>
            <a:ln w="9525">
              <a:noFill/>
              <a:round/>
              <a:headEnd/>
              <a:tailEnd/>
            </a:ln>
          </p:spPr>
          <p:txBody>
            <a:bodyPr/>
            <a:lstStyle/>
            <a:p>
              <a:endParaRPr lang="en-US"/>
            </a:p>
          </p:txBody>
        </p:sp>
        <p:sp>
          <p:nvSpPr>
            <p:cNvPr id="23569" name="Freeform 16"/>
            <p:cNvSpPr>
              <a:spLocks/>
            </p:cNvSpPr>
            <p:nvPr/>
          </p:nvSpPr>
          <p:spPr bwMode="auto">
            <a:xfrm>
              <a:off x="5106" y="2770"/>
              <a:ext cx="66" cy="34"/>
            </a:xfrm>
            <a:custGeom>
              <a:avLst/>
              <a:gdLst>
                <a:gd name="T0" fmla="*/ 0 w 266"/>
                <a:gd name="T1" fmla="*/ 0 h 139"/>
                <a:gd name="T2" fmla="*/ 0 w 266"/>
                <a:gd name="T3" fmla="*/ 0 h 139"/>
                <a:gd name="T4" fmla="*/ 0 w 266"/>
                <a:gd name="T5" fmla="*/ 0 h 139"/>
                <a:gd name="T6" fmla="*/ 0 w 266"/>
                <a:gd name="T7" fmla="*/ 0 h 139"/>
                <a:gd name="T8" fmla="*/ 0 w 266"/>
                <a:gd name="T9" fmla="*/ 0 h 139"/>
                <a:gd name="T10" fmla="*/ 0 w 266"/>
                <a:gd name="T11" fmla="*/ 0 h 139"/>
                <a:gd name="T12" fmla="*/ 0 w 266"/>
                <a:gd name="T13" fmla="*/ 0 h 139"/>
                <a:gd name="T14" fmla="*/ 0 w 266"/>
                <a:gd name="T15" fmla="*/ 0 h 139"/>
                <a:gd name="T16" fmla="*/ 0 w 266"/>
                <a:gd name="T17" fmla="*/ 0 h 139"/>
                <a:gd name="T18" fmla="*/ 0 w 266"/>
                <a:gd name="T19" fmla="*/ 0 h 139"/>
                <a:gd name="T20" fmla="*/ 0 w 266"/>
                <a:gd name="T21" fmla="*/ 0 h 139"/>
                <a:gd name="T22" fmla="*/ 0 w 266"/>
                <a:gd name="T23" fmla="*/ 0 h 139"/>
                <a:gd name="T24" fmla="*/ 0 w 266"/>
                <a:gd name="T25" fmla="*/ 0 h 139"/>
                <a:gd name="T26" fmla="*/ 0 w 266"/>
                <a:gd name="T27" fmla="*/ 0 h 139"/>
                <a:gd name="T28" fmla="*/ 0 w 266"/>
                <a:gd name="T29" fmla="*/ 0 h 139"/>
                <a:gd name="T30" fmla="*/ 0 w 266"/>
                <a:gd name="T31" fmla="*/ 0 h 139"/>
                <a:gd name="T32" fmla="*/ 0 w 266"/>
                <a:gd name="T33" fmla="*/ 0 h 139"/>
                <a:gd name="T34" fmla="*/ 0 w 266"/>
                <a:gd name="T35" fmla="*/ 0 h 139"/>
                <a:gd name="T36" fmla="*/ 0 w 266"/>
                <a:gd name="T37" fmla="*/ 0 h 139"/>
                <a:gd name="T38" fmla="*/ 0 w 266"/>
                <a:gd name="T39" fmla="*/ 0 h 139"/>
                <a:gd name="T40" fmla="*/ 0 w 266"/>
                <a:gd name="T41" fmla="*/ 0 h 139"/>
                <a:gd name="T42" fmla="*/ 0 w 266"/>
                <a:gd name="T43" fmla="*/ 0 h 139"/>
                <a:gd name="T44" fmla="*/ 0 w 266"/>
                <a:gd name="T45" fmla="*/ 0 h 139"/>
                <a:gd name="T46" fmla="*/ 0 w 266"/>
                <a:gd name="T47" fmla="*/ 0 h 139"/>
                <a:gd name="T48" fmla="*/ 0 w 266"/>
                <a:gd name="T49" fmla="*/ 0 h 139"/>
                <a:gd name="T50" fmla="*/ 0 w 266"/>
                <a:gd name="T51" fmla="*/ 0 h 139"/>
                <a:gd name="T52" fmla="*/ 0 w 266"/>
                <a:gd name="T53" fmla="*/ 0 h 139"/>
                <a:gd name="T54" fmla="*/ 0 w 266"/>
                <a:gd name="T55" fmla="*/ 0 h 139"/>
                <a:gd name="T56" fmla="*/ 0 w 266"/>
                <a:gd name="T57" fmla="*/ 0 h 139"/>
                <a:gd name="T58" fmla="*/ 0 w 266"/>
                <a:gd name="T59" fmla="*/ 0 h 139"/>
                <a:gd name="T60" fmla="*/ 0 w 266"/>
                <a:gd name="T61" fmla="*/ 0 h 139"/>
                <a:gd name="T62" fmla="*/ 0 w 266"/>
                <a:gd name="T63" fmla="*/ 0 h 139"/>
                <a:gd name="T64" fmla="*/ 0 w 266"/>
                <a:gd name="T65" fmla="*/ 0 h 139"/>
                <a:gd name="T66" fmla="*/ 0 w 266"/>
                <a:gd name="T67" fmla="*/ 0 h 139"/>
                <a:gd name="T68" fmla="*/ 0 w 266"/>
                <a:gd name="T69" fmla="*/ 0 h 139"/>
                <a:gd name="T70" fmla="*/ 0 w 266"/>
                <a:gd name="T71" fmla="*/ 0 h 139"/>
                <a:gd name="T72" fmla="*/ 0 w 266"/>
                <a:gd name="T73" fmla="*/ 0 h 139"/>
                <a:gd name="T74" fmla="*/ 0 w 266"/>
                <a:gd name="T75" fmla="*/ 0 h 139"/>
                <a:gd name="T76" fmla="*/ 0 w 266"/>
                <a:gd name="T77" fmla="*/ 0 h 13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66"/>
                <a:gd name="T118" fmla="*/ 0 h 139"/>
                <a:gd name="T119" fmla="*/ 266 w 266"/>
                <a:gd name="T120" fmla="*/ 139 h 13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66" h="139">
                  <a:moveTo>
                    <a:pt x="223" y="9"/>
                  </a:moveTo>
                  <a:lnTo>
                    <a:pt x="266" y="58"/>
                  </a:lnTo>
                  <a:lnTo>
                    <a:pt x="265" y="83"/>
                  </a:lnTo>
                  <a:lnTo>
                    <a:pt x="261" y="104"/>
                  </a:lnTo>
                  <a:lnTo>
                    <a:pt x="254" y="120"/>
                  </a:lnTo>
                  <a:lnTo>
                    <a:pt x="245" y="131"/>
                  </a:lnTo>
                  <a:lnTo>
                    <a:pt x="237" y="135"/>
                  </a:lnTo>
                  <a:lnTo>
                    <a:pt x="229" y="138"/>
                  </a:lnTo>
                  <a:lnTo>
                    <a:pt x="220" y="139"/>
                  </a:lnTo>
                  <a:lnTo>
                    <a:pt x="210" y="139"/>
                  </a:lnTo>
                  <a:lnTo>
                    <a:pt x="200" y="138"/>
                  </a:lnTo>
                  <a:lnTo>
                    <a:pt x="190" y="137"/>
                  </a:lnTo>
                  <a:lnTo>
                    <a:pt x="179" y="134"/>
                  </a:lnTo>
                  <a:lnTo>
                    <a:pt x="168" y="132"/>
                  </a:lnTo>
                  <a:lnTo>
                    <a:pt x="126" y="117"/>
                  </a:lnTo>
                  <a:lnTo>
                    <a:pt x="91" y="99"/>
                  </a:lnTo>
                  <a:lnTo>
                    <a:pt x="62" y="79"/>
                  </a:lnTo>
                  <a:lnTo>
                    <a:pt x="40" y="58"/>
                  </a:lnTo>
                  <a:lnTo>
                    <a:pt x="23" y="39"/>
                  </a:lnTo>
                  <a:lnTo>
                    <a:pt x="11" y="23"/>
                  </a:lnTo>
                  <a:lnTo>
                    <a:pt x="5" y="12"/>
                  </a:lnTo>
                  <a:lnTo>
                    <a:pt x="3" y="8"/>
                  </a:lnTo>
                  <a:lnTo>
                    <a:pt x="0" y="0"/>
                  </a:lnTo>
                  <a:lnTo>
                    <a:pt x="14" y="8"/>
                  </a:lnTo>
                  <a:lnTo>
                    <a:pt x="28" y="14"/>
                  </a:lnTo>
                  <a:lnTo>
                    <a:pt x="43" y="20"/>
                  </a:lnTo>
                  <a:lnTo>
                    <a:pt x="57" y="24"/>
                  </a:lnTo>
                  <a:lnTo>
                    <a:pt x="73" y="27"/>
                  </a:lnTo>
                  <a:lnTo>
                    <a:pt x="88" y="30"/>
                  </a:lnTo>
                  <a:lnTo>
                    <a:pt x="104" y="31"/>
                  </a:lnTo>
                  <a:lnTo>
                    <a:pt x="119" y="32"/>
                  </a:lnTo>
                  <a:lnTo>
                    <a:pt x="133" y="32"/>
                  </a:lnTo>
                  <a:lnTo>
                    <a:pt x="146" y="31"/>
                  </a:lnTo>
                  <a:lnTo>
                    <a:pt x="160" y="29"/>
                  </a:lnTo>
                  <a:lnTo>
                    <a:pt x="173" y="26"/>
                  </a:lnTo>
                  <a:lnTo>
                    <a:pt x="186" y="23"/>
                  </a:lnTo>
                  <a:lnTo>
                    <a:pt x="198" y="19"/>
                  </a:lnTo>
                  <a:lnTo>
                    <a:pt x="210" y="14"/>
                  </a:lnTo>
                  <a:lnTo>
                    <a:pt x="223" y="9"/>
                  </a:lnTo>
                  <a:close/>
                </a:path>
              </a:pathLst>
            </a:custGeom>
            <a:solidFill>
              <a:srgbClr val="FFFFFF"/>
            </a:solidFill>
            <a:ln w="9525">
              <a:noFill/>
              <a:round/>
              <a:headEnd/>
              <a:tailEnd/>
            </a:ln>
          </p:spPr>
          <p:txBody>
            <a:bodyPr/>
            <a:lstStyle/>
            <a:p>
              <a:endParaRPr lang="en-US"/>
            </a:p>
          </p:txBody>
        </p:sp>
        <p:sp>
          <p:nvSpPr>
            <p:cNvPr id="23570" name="Freeform 17"/>
            <p:cNvSpPr>
              <a:spLocks/>
            </p:cNvSpPr>
            <p:nvPr/>
          </p:nvSpPr>
          <p:spPr bwMode="auto">
            <a:xfrm>
              <a:off x="5167" y="2764"/>
              <a:ext cx="31" cy="32"/>
            </a:xfrm>
            <a:custGeom>
              <a:avLst/>
              <a:gdLst>
                <a:gd name="T0" fmla="*/ 0 w 122"/>
                <a:gd name="T1" fmla="*/ 0 h 129"/>
                <a:gd name="T2" fmla="*/ 0 w 122"/>
                <a:gd name="T3" fmla="*/ 0 h 129"/>
                <a:gd name="T4" fmla="*/ 0 w 122"/>
                <a:gd name="T5" fmla="*/ 0 h 129"/>
                <a:gd name="T6" fmla="*/ 0 w 122"/>
                <a:gd name="T7" fmla="*/ 0 h 129"/>
                <a:gd name="T8" fmla="*/ 0 w 122"/>
                <a:gd name="T9" fmla="*/ 0 h 129"/>
                <a:gd name="T10" fmla="*/ 0 w 122"/>
                <a:gd name="T11" fmla="*/ 0 h 129"/>
                <a:gd name="T12" fmla="*/ 0 w 122"/>
                <a:gd name="T13" fmla="*/ 0 h 129"/>
                <a:gd name="T14" fmla="*/ 0 w 122"/>
                <a:gd name="T15" fmla="*/ 0 h 129"/>
                <a:gd name="T16" fmla="*/ 0 w 122"/>
                <a:gd name="T17" fmla="*/ 0 h 129"/>
                <a:gd name="T18" fmla="*/ 0 w 122"/>
                <a:gd name="T19" fmla="*/ 0 h 129"/>
                <a:gd name="T20" fmla="*/ 0 w 122"/>
                <a:gd name="T21" fmla="*/ 0 h 1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2"/>
                <a:gd name="T34" fmla="*/ 0 h 129"/>
                <a:gd name="T35" fmla="*/ 122 w 122"/>
                <a:gd name="T36" fmla="*/ 129 h 1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2" h="129">
                  <a:moveTo>
                    <a:pt x="97" y="129"/>
                  </a:moveTo>
                  <a:lnTo>
                    <a:pt x="0" y="17"/>
                  </a:lnTo>
                  <a:lnTo>
                    <a:pt x="6" y="13"/>
                  </a:lnTo>
                  <a:lnTo>
                    <a:pt x="11" y="9"/>
                  </a:lnTo>
                  <a:lnTo>
                    <a:pt x="17" y="5"/>
                  </a:lnTo>
                  <a:lnTo>
                    <a:pt x="23" y="0"/>
                  </a:lnTo>
                  <a:lnTo>
                    <a:pt x="122" y="111"/>
                  </a:lnTo>
                  <a:lnTo>
                    <a:pt x="115" y="117"/>
                  </a:lnTo>
                  <a:lnTo>
                    <a:pt x="109" y="122"/>
                  </a:lnTo>
                  <a:lnTo>
                    <a:pt x="102" y="126"/>
                  </a:lnTo>
                  <a:lnTo>
                    <a:pt x="97" y="129"/>
                  </a:lnTo>
                  <a:close/>
                </a:path>
              </a:pathLst>
            </a:custGeom>
            <a:solidFill>
              <a:srgbClr val="FFFFFF"/>
            </a:solidFill>
            <a:ln w="9525">
              <a:noFill/>
              <a:round/>
              <a:headEnd/>
              <a:tailEnd/>
            </a:ln>
          </p:spPr>
          <p:txBody>
            <a:bodyPr/>
            <a:lstStyle/>
            <a:p>
              <a:endParaRPr lang="en-US"/>
            </a:p>
          </p:txBody>
        </p:sp>
        <p:sp>
          <p:nvSpPr>
            <p:cNvPr id="23571" name="Freeform 18"/>
            <p:cNvSpPr>
              <a:spLocks/>
            </p:cNvSpPr>
            <p:nvPr/>
          </p:nvSpPr>
          <p:spPr bwMode="auto">
            <a:xfrm>
              <a:off x="5083" y="2666"/>
              <a:ext cx="105" cy="105"/>
            </a:xfrm>
            <a:custGeom>
              <a:avLst/>
              <a:gdLst>
                <a:gd name="T0" fmla="*/ 0 w 421"/>
                <a:gd name="T1" fmla="*/ 0 h 419"/>
                <a:gd name="T2" fmla="*/ 0 w 421"/>
                <a:gd name="T3" fmla="*/ 0 h 419"/>
                <a:gd name="T4" fmla="*/ 0 w 421"/>
                <a:gd name="T5" fmla="*/ 0 h 419"/>
                <a:gd name="T6" fmla="*/ 0 w 421"/>
                <a:gd name="T7" fmla="*/ 0 h 419"/>
                <a:gd name="T8" fmla="*/ 0 w 421"/>
                <a:gd name="T9" fmla="*/ 0 h 419"/>
                <a:gd name="T10" fmla="*/ 0 w 421"/>
                <a:gd name="T11" fmla="*/ 0 h 419"/>
                <a:gd name="T12" fmla="*/ 0 w 421"/>
                <a:gd name="T13" fmla="*/ 0 h 419"/>
                <a:gd name="T14" fmla="*/ 0 w 421"/>
                <a:gd name="T15" fmla="*/ 0 h 419"/>
                <a:gd name="T16" fmla="*/ 0 w 421"/>
                <a:gd name="T17" fmla="*/ 0 h 419"/>
                <a:gd name="T18" fmla="*/ 0 w 421"/>
                <a:gd name="T19" fmla="*/ 0 h 419"/>
                <a:gd name="T20" fmla="*/ 0 w 421"/>
                <a:gd name="T21" fmla="*/ 0 h 419"/>
                <a:gd name="T22" fmla="*/ 0 w 421"/>
                <a:gd name="T23" fmla="*/ 0 h 419"/>
                <a:gd name="T24" fmla="*/ 0 w 421"/>
                <a:gd name="T25" fmla="*/ 0 h 419"/>
                <a:gd name="T26" fmla="*/ 0 w 421"/>
                <a:gd name="T27" fmla="*/ 0 h 419"/>
                <a:gd name="T28" fmla="*/ 0 w 421"/>
                <a:gd name="T29" fmla="*/ 0 h 419"/>
                <a:gd name="T30" fmla="*/ 0 w 421"/>
                <a:gd name="T31" fmla="*/ 0 h 419"/>
                <a:gd name="T32" fmla="*/ 0 w 421"/>
                <a:gd name="T33" fmla="*/ 0 h 419"/>
                <a:gd name="T34" fmla="*/ 0 w 421"/>
                <a:gd name="T35" fmla="*/ 0 h 419"/>
                <a:gd name="T36" fmla="*/ 0 w 421"/>
                <a:gd name="T37" fmla="*/ 0 h 419"/>
                <a:gd name="T38" fmla="*/ 0 w 421"/>
                <a:gd name="T39" fmla="*/ 0 h 419"/>
                <a:gd name="T40" fmla="*/ 0 w 421"/>
                <a:gd name="T41" fmla="*/ 0 h 419"/>
                <a:gd name="T42" fmla="*/ 0 w 421"/>
                <a:gd name="T43" fmla="*/ 0 h 419"/>
                <a:gd name="T44" fmla="*/ 0 w 421"/>
                <a:gd name="T45" fmla="*/ 0 h 419"/>
                <a:gd name="T46" fmla="*/ 0 w 421"/>
                <a:gd name="T47" fmla="*/ 0 h 419"/>
                <a:gd name="T48" fmla="*/ 0 w 421"/>
                <a:gd name="T49" fmla="*/ 0 h 419"/>
                <a:gd name="T50" fmla="*/ 0 w 421"/>
                <a:gd name="T51" fmla="*/ 0 h 419"/>
                <a:gd name="T52" fmla="*/ 0 w 421"/>
                <a:gd name="T53" fmla="*/ 0 h 419"/>
                <a:gd name="T54" fmla="*/ 0 w 421"/>
                <a:gd name="T55" fmla="*/ 0 h 419"/>
                <a:gd name="T56" fmla="*/ 0 w 421"/>
                <a:gd name="T57" fmla="*/ 0 h 419"/>
                <a:gd name="T58" fmla="*/ 0 w 421"/>
                <a:gd name="T59" fmla="*/ 0 h 419"/>
                <a:gd name="T60" fmla="*/ 0 w 421"/>
                <a:gd name="T61" fmla="*/ 0 h 419"/>
                <a:gd name="T62" fmla="*/ 0 w 421"/>
                <a:gd name="T63" fmla="*/ 0 h 4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21"/>
                <a:gd name="T97" fmla="*/ 0 h 419"/>
                <a:gd name="T98" fmla="*/ 421 w 421"/>
                <a:gd name="T99" fmla="*/ 419 h 41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21" h="419">
                  <a:moveTo>
                    <a:pt x="421" y="209"/>
                  </a:moveTo>
                  <a:lnTo>
                    <a:pt x="420" y="231"/>
                  </a:lnTo>
                  <a:lnTo>
                    <a:pt x="417" y="251"/>
                  </a:lnTo>
                  <a:lnTo>
                    <a:pt x="411" y="271"/>
                  </a:lnTo>
                  <a:lnTo>
                    <a:pt x="404" y="291"/>
                  </a:lnTo>
                  <a:lnTo>
                    <a:pt x="395" y="310"/>
                  </a:lnTo>
                  <a:lnTo>
                    <a:pt x="384" y="326"/>
                  </a:lnTo>
                  <a:lnTo>
                    <a:pt x="373" y="343"/>
                  </a:lnTo>
                  <a:lnTo>
                    <a:pt x="360" y="357"/>
                  </a:lnTo>
                  <a:lnTo>
                    <a:pt x="344" y="372"/>
                  </a:lnTo>
                  <a:lnTo>
                    <a:pt x="327" y="383"/>
                  </a:lnTo>
                  <a:lnTo>
                    <a:pt x="311" y="394"/>
                  </a:lnTo>
                  <a:lnTo>
                    <a:pt x="292" y="403"/>
                  </a:lnTo>
                  <a:lnTo>
                    <a:pt x="272" y="410"/>
                  </a:lnTo>
                  <a:lnTo>
                    <a:pt x="253" y="415"/>
                  </a:lnTo>
                  <a:lnTo>
                    <a:pt x="232" y="418"/>
                  </a:lnTo>
                  <a:lnTo>
                    <a:pt x="210" y="419"/>
                  </a:lnTo>
                  <a:lnTo>
                    <a:pt x="190" y="418"/>
                  </a:lnTo>
                  <a:lnTo>
                    <a:pt x="169" y="415"/>
                  </a:lnTo>
                  <a:lnTo>
                    <a:pt x="148" y="410"/>
                  </a:lnTo>
                  <a:lnTo>
                    <a:pt x="129" y="404"/>
                  </a:lnTo>
                  <a:lnTo>
                    <a:pt x="111" y="395"/>
                  </a:lnTo>
                  <a:lnTo>
                    <a:pt x="93" y="384"/>
                  </a:lnTo>
                  <a:lnTo>
                    <a:pt x="77" y="372"/>
                  </a:lnTo>
                  <a:lnTo>
                    <a:pt x="61" y="358"/>
                  </a:lnTo>
                  <a:lnTo>
                    <a:pt x="47" y="343"/>
                  </a:lnTo>
                  <a:lnTo>
                    <a:pt x="35" y="326"/>
                  </a:lnTo>
                  <a:lnTo>
                    <a:pt x="25" y="309"/>
                  </a:lnTo>
                  <a:lnTo>
                    <a:pt x="15" y="290"/>
                  </a:lnTo>
                  <a:lnTo>
                    <a:pt x="9" y="271"/>
                  </a:lnTo>
                  <a:lnTo>
                    <a:pt x="4" y="250"/>
                  </a:lnTo>
                  <a:lnTo>
                    <a:pt x="1" y="230"/>
                  </a:lnTo>
                  <a:lnTo>
                    <a:pt x="0" y="209"/>
                  </a:lnTo>
                  <a:lnTo>
                    <a:pt x="1" y="188"/>
                  </a:lnTo>
                  <a:lnTo>
                    <a:pt x="4" y="167"/>
                  </a:lnTo>
                  <a:lnTo>
                    <a:pt x="9" y="148"/>
                  </a:lnTo>
                  <a:lnTo>
                    <a:pt x="15" y="128"/>
                  </a:lnTo>
                  <a:lnTo>
                    <a:pt x="25" y="110"/>
                  </a:lnTo>
                  <a:lnTo>
                    <a:pt x="35" y="93"/>
                  </a:lnTo>
                  <a:lnTo>
                    <a:pt x="47" y="76"/>
                  </a:lnTo>
                  <a:lnTo>
                    <a:pt x="61" y="61"/>
                  </a:lnTo>
                  <a:lnTo>
                    <a:pt x="77" y="47"/>
                  </a:lnTo>
                  <a:lnTo>
                    <a:pt x="93" y="35"/>
                  </a:lnTo>
                  <a:lnTo>
                    <a:pt x="111" y="24"/>
                  </a:lnTo>
                  <a:lnTo>
                    <a:pt x="129" y="15"/>
                  </a:lnTo>
                  <a:lnTo>
                    <a:pt x="148" y="9"/>
                  </a:lnTo>
                  <a:lnTo>
                    <a:pt x="169" y="4"/>
                  </a:lnTo>
                  <a:lnTo>
                    <a:pt x="190" y="1"/>
                  </a:lnTo>
                  <a:lnTo>
                    <a:pt x="210" y="0"/>
                  </a:lnTo>
                  <a:lnTo>
                    <a:pt x="231" y="1"/>
                  </a:lnTo>
                  <a:lnTo>
                    <a:pt x="252" y="4"/>
                  </a:lnTo>
                  <a:lnTo>
                    <a:pt x="271" y="9"/>
                  </a:lnTo>
                  <a:lnTo>
                    <a:pt x="291" y="15"/>
                  </a:lnTo>
                  <a:lnTo>
                    <a:pt x="309" y="24"/>
                  </a:lnTo>
                  <a:lnTo>
                    <a:pt x="326" y="35"/>
                  </a:lnTo>
                  <a:lnTo>
                    <a:pt x="343" y="47"/>
                  </a:lnTo>
                  <a:lnTo>
                    <a:pt x="358" y="61"/>
                  </a:lnTo>
                  <a:lnTo>
                    <a:pt x="372" y="76"/>
                  </a:lnTo>
                  <a:lnTo>
                    <a:pt x="384" y="93"/>
                  </a:lnTo>
                  <a:lnTo>
                    <a:pt x="396" y="110"/>
                  </a:lnTo>
                  <a:lnTo>
                    <a:pt x="404" y="128"/>
                  </a:lnTo>
                  <a:lnTo>
                    <a:pt x="411" y="148"/>
                  </a:lnTo>
                  <a:lnTo>
                    <a:pt x="417" y="167"/>
                  </a:lnTo>
                  <a:lnTo>
                    <a:pt x="420" y="188"/>
                  </a:lnTo>
                  <a:lnTo>
                    <a:pt x="421" y="209"/>
                  </a:lnTo>
                  <a:close/>
                </a:path>
              </a:pathLst>
            </a:custGeom>
            <a:solidFill>
              <a:srgbClr val="FFFFFF"/>
            </a:solidFill>
            <a:ln w="9525">
              <a:noFill/>
              <a:round/>
              <a:headEnd/>
              <a:tailEnd/>
            </a:ln>
          </p:spPr>
          <p:txBody>
            <a:bodyPr/>
            <a:lstStyle/>
            <a:p>
              <a:endParaRPr lang="en-US"/>
            </a:p>
          </p:txBody>
        </p:sp>
        <p:sp>
          <p:nvSpPr>
            <p:cNvPr id="23572" name="Freeform 19"/>
            <p:cNvSpPr>
              <a:spLocks/>
            </p:cNvSpPr>
            <p:nvPr/>
          </p:nvSpPr>
          <p:spPr bwMode="auto">
            <a:xfrm>
              <a:off x="5079" y="2606"/>
              <a:ext cx="95" cy="65"/>
            </a:xfrm>
            <a:custGeom>
              <a:avLst/>
              <a:gdLst>
                <a:gd name="T0" fmla="*/ 0 w 383"/>
                <a:gd name="T1" fmla="*/ 0 h 257"/>
                <a:gd name="T2" fmla="*/ 0 w 383"/>
                <a:gd name="T3" fmla="*/ 0 h 257"/>
                <a:gd name="T4" fmla="*/ 0 w 383"/>
                <a:gd name="T5" fmla="*/ 0 h 257"/>
                <a:gd name="T6" fmla="*/ 0 w 383"/>
                <a:gd name="T7" fmla="*/ 0 h 257"/>
                <a:gd name="T8" fmla="*/ 0 w 383"/>
                <a:gd name="T9" fmla="*/ 0 h 257"/>
                <a:gd name="T10" fmla="*/ 0 w 383"/>
                <a:gd name="T11" fmla="*/ 0 h 257"/>
                <a:gd name="T12" fmla="*/ 0 w 383"/>
                <a:gd name="T13" fmla="*/ 0 h 257"/>
                <a:gd name="T14" fmla="*/ 0 w 383"/>
                <a:gd name="T15" fmla="*/ 0 h 257"/>
                <a:gd name="T16" fmla="*/ 0 w 383"/>
                <a:gd name="T17" fmla="*/ 0 h 257"/>
                <a:gd name="T18" fmla="*/ 0 w 383"/>
                <a:gd name="T19" fmla="*/ 0 h 257"/>
                <a:gd name="T20" fmla="*/ 0 w 383"/>
                <a:gd name="T21" fmla="*/ 0 h 257"/>
                <a:gd name="T22" fmla="*/ 0 w 383"/>
                <a:gd name="T23" fmla="*/ 0 h 257"/>
                <a:gd name="T24" fmla="*/ 0 w 383"/>
                <a:gd name="T25" fmla="*/ 0 h 257"/>
                <a:gd name="T26" fmla="*/ 0 w 383"/>
                <a:gd name="T27" fmla="*/ 0 h 257"/>
                <a:gd name="T28" fmla="*/ 0 w 383"/>
                <a:gd name="T29" fmla="*/ 0 h 257"/>
                <a:gd name="T30" fmla="*/ 0 w 383"/>
                <a:gd name="T31" fmla="*/ 0 h 257"/>
                <a:gd name="T32" fmla="*/ 0 w 383"/>
                <a:gd name="T33" fmla="*/ 0 h 257"/>
                <a:gd name="T34" fmla="*/ 0 w 383"/>
                <a:gd name="T35" fmla="*/ 0 h 257"/>
                <a:gd name="T36" fmla="*/ 0 w 383"/>
                <a:gd name="T37" fmla="*/ 0 h 257"/>
                <a:gd name="T38" fmla="*/ 0 w 383"/>
                <a:gd name="T39" fmla="*/ 0 h 257"/>
                <a:gd name="T40" fmla="*/ 0 w 383"/>
                <a:gd name="T41" fmla="*/ 0 h 257"/>
                <a:gd name="T42" fmla="*/ 0 w 383"/>
                <a:gd name="T43" fmla="*/ 0 h 257"/>
                <a:gd name="T44" fmla="*/ 0 w 383"/>
                <a:gd name="T45" fmla="*/ 0 h 257"/>
                <a:gd name="T46" fmla="*/ 0 w 383"/>
                <a:gd name="T47" fmla="*/ 0 h 257"/>
                <a:gd name="T48" fmla="*/ 0 w 383"/>
                <a:gd name="T49" fmla="*/ 0 h 257"/>
                <a:gd name="T50" fmla="*/ 0 w 383"/>
                <a:gd name="T51" fmla="*/ 0 h 257"/>
                <a:gd name="T52" fmla="*/ 0 w 383"/>
                <a:gd name="T53" fmla="*/ 0 h 257"/>
                <a:gd name="T54" fmla="*/ 0 w 383"/>
                <a:gd name="T55" fmla="*/ 0 h 257"/>
                <a:gd name="T56" fmla="*/ 0 w 383"/>
                <a:gd name="T57" fmla="*/ 0 h 257"/>
                <a:gd name="T58" fmla="*/ 0 w 383"/>
                <a:gd name="T59" fmla="*/ 0 h 257"/>
                <a:gd name="T60" fmla="*/ 0 w 383"/>
                <a:gd name="T61" fmla="*/ 0 h 257"/>
                <a:gd name="T62" fmla="*/ 0 w 383"/>
                <a:gd name="T63" fmla="*/ 0 h 257"/>
                <a:gd name="T64" fmla="*/ 0 w 383"/>
                <a:gd name="T65" fmla="*/ 0 h 257"/>
                <a:gd name="T66" fmla="*/ 0 w 383"/>
                <a:gd name="T67" fmla="*/ 0 h 257"/>
                <a:gd name="T68" fmla="*/ 0 w 383"/>
                <a:gd name="T69" fmla="*/ 0 h 25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83"/>
                <a:gd name="T106" fmla="*/ 0 h 257"/>
                <a:gd name="T107" fmla="*/ 383 w 383"/>
                <a:gd name="T108" fmla="*/ 257 h 25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83" h="257">
                  <a:moveTo>
                    <a:pt x="172" y="3"/>
                  </a:moveTo>
                  <a:lnTo>
                    <a:pt x="185" y="9"/>
                  </a:lnTo>
                  <a:lnTo>
                    <a:pt x="196" y="17"/>
                  </a:lnTo>
                  <a:lnTo>
                    <a:pt x="204" y="25"/>
                  </a:lnTo>
                  <a:lnTo>
                    <a:pt x="212" y="33"/>
                  </a:lnTo>
                  <a:lnTo>
                    <a:pt x="217" y="43"/>
                  </a:lnTo>
                  <a:lnTo>
                    <a:pt x="222" y="51"/>
                  </a:lnTo>
                  <a:lnTo>
                    <a:pt x="226" y="60"/>
                  </a:lnTo>
                  <a:lnTo>
                    <a:pt x="229" y="68"/>
                  </a:lnTo>
                  <a:lnTo>
                    <a:pt x="232" y="77"/>
                  </a:lnTo>
                  <a:lnTo>
                    <a:pt x="237" y="85"/>
                  </a:lnTo>
                  <a:lnTo>
                    <a:pt x="241" y="92"/>
                  </a:lnTo>
                  <a:lnTo>
                    <a:pt x="245" y="100"/>
                  </a:lnTo>
                  <a:lnTo>
                    <a:pt x="251" y="106"/>
                  </a:lnTo>
                  <a:lnTo>
                    <a:pt x="259" y="110"/>
                  </a:lnTo>
                  <a:lnTo>
                    <a:pt x="268" y="113"/>
                  </a:lnTo>
                  <a:lnTo>
                    <a:pt x="279" y="114"/>
                  </a:lnTo>
                  <a:lnTo>
                    <a:pt x="285" y="114"/>
                  </a:lnTo>
                  <a:lnTo>
                    <a:pt x="292" y="113"/>
                  </a:lnTo>
                  <a:lnTo>
                    <a:pt x="297" y="112"/>
                  </a:lnTo>
                  <a:lnTo>
                    <a:pt x="302" y="111"/>
                  </a:lnTo>
                  <a:lnTo>
                    <a:pt x="307" y="110"/>
                  </a:lnTo>
                  <a:lnTo>
                    <a:pt x="312" y="108"/>
                  </a:lnTo>
                  <a:lnTo>
                    <a:pt x="317" y="107"/>
                  </a:lnTo>
                  <a:lnTo>
                    <a:pt x="322" y="105"/>
                  </a:lnTo>
                  <a:lnTo>
                    <a:pt x="330" y="102"/>
                  </a:lnTo>
                  <a:lnTo>
                    <a:pt x="337" y="100"/>
                  </a:lnTo>
                  <a:lnTo>
                    <a:pt x="344" y="100"/>
                  </a:lnTo>
                  <a:lnTo>
                    <a:pt x="351" y="101"/>
                  </a:lnTo>
                  <a:lnTo>
                    <a:pt x="357" y="104"/>
                  </a:lnTo>
                  <a:lnTo>
                    <a:pt x="363" y="109"/>
                  </a:lnTo>
                  <a:lnTo>
                    <a:pt x="370" y="118"/>
                  </a:lnTo>
                  <a:lnTo>
                    <a:pt x="378" y="130"/>
                  </a:lnTo>
                  <a:lnTo>
                    <a:pt x="383" y="152"/>
                  </a:lnTo>
                  <a:lnTo>
                    <a:pt x="381" y="185"/>
                  </a:lnTo>
                  <a:lnTo>
                    <a:pt x="374" y="222"/>
                  </a:lnTo>
                  <a:lnTo>
                    <a:pt x="366" y="257"/>
                  </a:lnTo>
                  <a:lnTo>
                    <a:pt x="351" y="247"/>
                  </a:lnTo>
                  <a:lnTo>
                    <a:pt x="335" y="237"/>
                  </a:lnTo>
                  <a:lnTo>
                    <a:pt x="317" y="230"/>
                  </a:lnTo>
                  <a:lnTo>
                    <a:pt x="301" y="223"/>
                  </a:lnTo>
                  <a:lnTo>
                    <a:pt x="283" y="219"/>
                  </a:lnTo>
                  <a:lnTo>
                    <a:pt x="265" y="215"/>
                  </a:lnTo>
                  <a:lnTo>
                    <a:pt x="246" y="213"/>
                  </a:lnTo>
                  <a:lnTo>
                    <a:pt x="227" y="212"/>
                  </a:lnTo>
                  <a:lnTo>
                    <a:pt x="214" y="212"/>
                  </a:lnTo>
                  <a:lnTo>
                    <a:pt x="199" y="214"/>
                  </a:lnTo>
                  <a:lnTo>
                    <a:pt x="186" y="216"/>
                  </a:lnTo>
                  <a:lnTo>
                    <a:pt x="173" y="218"/>
                  </a:lnTo>
                  <a:lnTo>
                    <a:pt x="160" y="222"/>
                  </a:lnTo>
                  <a:lnTo>
                    <a:pt x="147" y="226"/>
                  </a:lnTo>
                  <a:lnTo>
                    <a:pt x="135" y="231"/>
                  </a:lnTo>
                  <a:lnTo>
                    <a:pt x="123" y="236"/>
                  </a:lnTo>
                  <a:lnTo>
                    <a:pt x="0" y="165"/>
                  </a:lnTo>
                  <a:lnTo>
                    <a:pt x="6" y="153"/>
                  </a:lnTo>
                  <a:lnTo>
                    <a:pt x="15" y="141"/>
                  </a:lnTo>
                  <a:lnTo>
                    <a:pt x="23" y="127"/>
                  </a:lnTo>
                  <a:lnTo>
                    <a:pt x="33" y="112"/>
                  </a:lnTo>
                  <a:lnTo>
                    <a:pt x="44" y="97"/>
                  </a:lnTo>
                  <a:lnTo>
                    <a:pt x="55" y="82"/>
                  </a:lnTo>
                  <a:lnTo>
                    <a:pt x="67" y="67"/>
                  </a:lnTo>
                  <a:lnTo>
                    <a:pt x="79" y="54"/>
                  </a:lnTo>
                  <a:lnTo>
                    <a:pt x="90" y="40"/>
                  </a:lnTo>
                  <a:lnTo>
                    <a:pt x="103" y="29"/>
                  </a:lnTo>
                  <a:lnTo>
                    <a:pt x="115" y="19"/>
                  </a:lnTo>
                  <a:lnTo>
                    <a:pt x="128" y="10"/>
                  </a:lnTo>
                  <a:lnTo>
                    <a:pt x="139" y="4"/>
                  </a:lnTo>
                  <a:lnTo>
                    <a:pt x="151" y="1"/>
                  </a:lnTo>
                  <a:lnTo>
                    <a:pt x="162" y="0"/>
                  </a:lnTo>
                  <a:lnTo>
                    <a:pt x="172" y="3"/>
                  </a:lnTo>
                  <a:close/>
                </a:path>
              </a:pathLst>
            </a:custGeom>
            <a:solidFill>
              <a:srgbClr val="93C65B"/>
            </a:solidFill>
            <a:ln w="9525">
              <a:noFill/>
              <a:round/>
              <a:headEnd/>
              <a:tailEnd/>
            </a:ln>
          </p:spPr>
          <p:txBody>
            <a:bodyPr/>
            <a:lstStyle/>
            <a:p>
              <a:endParaRPr lang="en-US"/>
            </a:p>
          </p:txBody>
        </p:sp>
        <p:sp>
          <p:nvSpPr>
            <p:cNvPr id="23573" name="Freeform 20"/>
            <p:cNvSpPr>
              <a:spLocks/>
            </p:cNvSpPr>
            <p:nvPr/>
          </p:nvSpPr>
          <p:spPr bwMode="auto">
            <a:xfrm>
              <a:off x="5049" y="2642"/>
              <a:ext cx="54" cy="32"/>
            </a:xfrm>
            <a:custGeom>
              <a:avLst/>
              <a:gdLst>
                <a:gd name="T0" fmla="*/ 0 w 217"/>
                <a:gd name="T1" fmla="*/ 0 h 131"/>
                <a:gd name="T2" fmla="*/ 0 w 217"/>
                <a:gd name="T3" fmla="*/ 0 h 131"/>
                <a:gd name="T4" fmla="*/ 0 w 217"/>
                <a:gd name="T5" fmla="*/ 0 h 131"/>
                <a:gd name="T6" fmla="*/ 0 w 217"/>
                <a:gd name="T7" fmla="*/ 0 h 131"/>
                <a:gd name="T8" fmla="*/ 0 w 217"/>
                <a:gd name="T9" fmla="*/ 0 h 131"/>
                <a:gd name="T10" fmla="*/ 0 w 217"/>
                <a:gd name="T11" fmla="*/ 0 h 131"/>
                <a:gd name="T12" fmla="*/ 0 w 217"/>
                <a:gd name="T13" fmla="*/ 0 h 131"/>
                <a:gd name="T14" fmla="*/ 0 w 217"/>
                <a:gd name="T15" fmla="*/ 0 h 131"/>
                <a:gd name="T16" fmla="*/ 0 60000 65536"/>
                <a:gd name="T17" fmla="*/ 0 60000 65536"/>
                <a:gd name="T18" fmla="*/ 0 60000 65536"/>
                <a:gd name="T19" fmla="*/ 0 60000 65536"/>
                <a:gd name="T20" fmla="*/ 0 60000 65536"/>
                <a:gd name="T21" fmla="*/ 0 60000 65536"/>
                <a:gd name="T22" fmla="*/ 0 60000 65536"/>
                <a:gd name="T23" fmla="*/ 0 60000 65536"/>
                <a:gd name="T24" fmla="*/ 0 w 217"/>
                <a:gd name="T25" fmla="*/ 0 h 131"/>
                <a:gd name="T26" fmla="*/ 217 w 217"/>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7" h="131">
                  <a:moveTo>
                    <a:pt x="26" y="0"/>
                  </a:moveTo>
                  <a:lnTo>
                    <a:pt x="217" y="110"/>
                  </a:lnTo>
                  <a:lnTo>
                    <a:pt x="209" y="115"/>
                  </a:lnTo>
                  <a:lnTo>
                    <a:pt x="203" y="120"/>
                  </a:lnTo>
                  <a:lnTo>
                    <a:pt x="196" y="126"/>
                  </a:lnTo>
                  <a:lnTo>
                    <a:pt x="190" y="131"/>
                  </a:lnTo>
                  <a:lnTo>
                    <a:pt x="0" y="50"/>
                  </a:lnTo>
                  <a:lnTo>
                    <a:pt x="26" y="0"/>
                  </a:lnTo>
                  <a:close/>
                </a:path>
              </a:pathLst>
            </a:custGeom>
            <a:solidFill>
              <a:srgbClr val="93C65B"/>
            </a:solidFill>
            <a:ln w="9525">
              <a:noFill/>
              <a:round/>
              <a:headEnd/>
              <a:tailEnd/>
            </a:ln>
          </p:spPr>
          <p:txBody>
            <a:bodyPr/>
            <a:lstStyle/>
            <a:p>
              <a:endParaRPr lang="en-US"/>
            </a:p>
          </p:txBody>
        </p:sp>
        <p:sp>
          <p:nvSpPr>
            <p:cNvPr id="23574" name="Freeform 21"/>
            <p:cNvSpPr>
              <a:spLocks/>
            </p:cNvSpPr>
            <p:nvPr/>
          </p:nvSpPr>
          <p:spPr bwMode="auto">
            <a:xfrm>
              <a:off x="5001" y="2670"/>
              <a:ext cx="102" cy="172"/>
            </a:xfrm>
            <a:custGeom>
              <a:avLst/>
              <a:gdLst>
                <a:gd name="T0" fmla="*/ 0 w 406"/>
                <a:gd name="T1" fmla="*/ 0 h 688"/>
                <a:gd name="T2" fmla="*/ 0 w 406"/>
                <a:gd name="T3" fmla="*/ 0 h 688"/>
                <a:gd name="T4" fmla="*/ 0 w 406"/>
                <a:gd name="T5" fmla="*/ 0 h 688"/>
                <a:gd name="T6" fmla="*/ 0 w 406"/>
                <a:gd name="T7" fmla="*/ 0 h 688"/>
                <a:gd name="T8" fmla="*/ 0 w 406"/>
                <a:gd name="T9" fmla="*/ 0 h 688"/>
                <a:gd name="T10" fmla="*/ 0 w 406"/>
                <a:gd name="T11" fmla="*/ 0 h 688"/>
                <a:gd name="T12" fmla="*/ 0 w 406"/>
                <a:gd name="T13" fmla="*/ 0 h 688"/>
                <a:gd name="T14" fmla="*/ 0 w 406"/>
                <a:gd name="T15" fmla="*/ 0 h 688"/>
                <a:gd name="T16" fmla="*/ 0 w 406"/>
                <a:gd name="T17" fmla="*/ 0 h 688"/>
                <a:gd name="T18" fmla="*/ 0 w 406"/>
                <a:gd name="T19" fmla="*/ 0 h 688"/>
                <a:gd name="T20" fmla="*/ 0 w 406"/>
                <a:gd name="T21" fmla="*/ 0 h 688"/>
                <a:gd name="T22" fmla="*/ 0 w 406"/>
                <a:gd name="T23" fmla="*/ 0 h 688"/>
                <a:gd name="T24" fmla="*/ 0 w 406"/>
                <a:gd name="T25" fmla="*/ 0 h 688"/>
                <a:gd name="T26" fmla="*/ 0 w 406"/>
                <a:gd name="T27" fmla="*/ 0 h 688"/>
                <a:gd name="T28" fmla="*/ 0 w 406"/>
                <a:gd name="T29" fmla="*/ 0 h 688"/>
                <a:gd name="T30" fmla="*/ 0 w 406"/>
                <a:gd name="T31" fmla="*/ 0 h 688"/>
                <a:gd name="T32" fmla="*/ 0 w 406"/>
                <a:gd name="T33" fmla="*/ 0 h 688"/>
                <a:gd name="T34" fmla="*/ 0 w 406"/>
                <a:gd name="T35" fmla="*/ 0 h 688"/>
                <a:gd name="T36" fmla="*/ 0 w 406"/>
                <a:gd name="T37" fmla="*/ 0 h 688"/>
                <a:gd name="T38" fmla="*/ 0 w 406"/>
                <a:gd name="T39" fmla="*/ 0 h 688"/>
                <a:gd name="T40" fmla="*/ 0 w 406"/>
                <a:gd name="T41" fmla="*/ 0 h 688"/>
                <a:gd name="T42" fmla="*/ 0 w 406"/>
                <a:gd name="T43" fmla="*/ 0 h 688"/>
                <a:gd name="T44" fmla="*/ 0 w 406"/>
                <a:gd name="T45" fmla="*/ 0 h 688"/>
                <a:gd name="T46" fmla="*/ 0 w 406"/>
                <a:gd name="T47" fmla="*/ 0 h 688"/>
                <a:gd name="T48" fmla="*/ 0 w 406"/>
                <a:gd name="T49" fmla="*/ 0 h 688"/>
                <a:gd name="T50" fmla="*/ 0 w 406"/>
                <a:gd name="T51" fmla="*/ 0 h 688"/>
                <a:gd name="T52" fmla="*/ 0 w 406"/>
                <a:gd name="T53" fmla="*/ 0 h 688"/>
                <a:gd name="T54" fmla="*/ 0 w 406"/>
                <a:gd name="T55" fmla="*/ 0 h 688"/>
                <a:gd name="T56" fmla="*/ 0 w 406"/>
                <a:gd name="T57" fmla="*/ 0 h 688"/>
                <a:gd name="T58" fmla="*/ 0 w 406"/>
                <a:gd name="T59" fmla="*/ 0 h 688"/>
                <a:gd name="T60" fmla="*/ 0 w 406"/>
                <a:gd name="T61" fmla="*/ 0 h 688"/>
                <a:gd name="T62" fmla="*/ 0 w 406"/>
                <a:gd name="T63" fmla="*/ 0 h 688"/>
                <a:gd name="T64" fmla="*/ 0 w 406"/>
                <a:gd name="T65" fmla="*/ 0 h 688"/>
                <a:gd name="T66" fmla="*/ 0 w 406"/>
                <a:gd name="T67" fmla="*/ 0 h 688"/>
                <a:gd name="T68" fmla="*/ 0 w 406"/>
                <a:gd name="T69" fmla="*/ 0 h 688"/>
                <a:gd name="T70" fmla="*/ 0 w 406"/>
                <a:gd name="T71" fmla="*/ 0 h 688"/>
                <a:gd name="T72" fmla="*/ 0 w 406"/>
                <a:gd name="T73" fmla="*/ 0 h 688"/>
                <a:gd name="T74" fmla="*/ 0 w 406"/>
                <a:gd name="T75" fmla="*/ 0 h 688"/>
                <a:gd name="T76" fmla="*/ 0 w 406"/>
                <a:gd name="T77" fmla="*/ 0 h 688"/>
                <a:gd name="T78" fmla="*/ 0 w 406"/>
                <a:gd name="T79" fmla="*/ 0 h 688"/>
                <a:gd name="T80" fmla="*/ 0 w 406"/>
                <a:gd name="T81" fmla="*/ 0 h 688"/>
                <a:gd name="T82" fmla="*/ 0 w 406"/>
                <a:gd name="T83" fmla="*/ 0 h 688"/>
                <a:gd name="T84" fmla="*/ 0 w 406"/>
                <a:gd name="T85" fmla="*/ 0 h 688"/>
                <a:gd name="T86" fmla="*/ 0 w 406"/>
                <a:gd name="T87" fmla="*/ 0 h 688"/>
                <a:gd name="T88" fmla="*/ 0 w 406"/>
                <a:gd name="T89" fmla="*/ 0 h 688"/>
                <a:gd name="T90" fmla="*/ 0 w 406"/>
                <a:gd name="T91" fmla="*/ 0 h 6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06"/>
                <a:gd name="T139" fmla="*/ 0 h 688"/>
                <a:gd name="T140" fmla="*/ 406 w 406"/>
                <a:gd name="T141" fmla="*/ 688 h 6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06" h="688">
                  <a:moveTo>
                    <a:pt x="272" y="0"/>
                  </a:moveTo>
                  <a:lnTo>
                    <a:pt x="360" y="37"/>
                  </a:lnTo>
                  <a:lnTo>
                    <a:pt x="346" y="54"/>
                  </a:lnTo>
                  <a:lnTo>
                    <a:pt x="335" y="72"/>
                  </a:lnTo>
                  <a:lnTo>
                    <a:pt x="325" y="90"/>
                  </a:lnTo>
                  <a:lnTo>
                    <a:pt x="316" y="109"/>
                  </a:lnTo>
                  <a:lnTo>
                    <a:pt x="309" y="130"/>
                  </a:lnTo>
                  <a:lnTo>
                    <a:pt x="304" y="150"/>
                  </a:lnTo>
                  <a:lnTo>
                    <a:pt x="301" y="172"/>
                  </a:lnTo>
                  <a:lnTo>
                    <a:pt x="300" y="194"/>
                  </a:lnTo>
                  <a:lnTo>
                    <a:pt x="301" y="218"/>
                  </a:lnTo>
                  <a:lnTo>
                    <a:pt x="304" y="241"/>
                  </a:lnTo>
                  <a:lnTo>
                    <a:pt x="310" y="263"/>
                  </a:lnTo>
                  <a:lnTo>
                    <a:pt x="317" y="285"/>
                  </a:lnTo>
                  <a:lnTo>
                    <a:pt x="328" y="306"/>
                  </a:lnTo>
                  <a:lnTo>
                    <a:pt x="339" y="326"/>
                  </a:lnTo>
                  <a:lnTo>
                    <a:pt x="354" y="344"/>
                  </a:lnTo>
                  <a:lnTo>
                    <a:pt x="369" y="362"/>
                  </a:lnTo>
                  <a:lnTo>
                    <a:pt x="373" y="366"/>
                  </a:lnTo>
                  <a:lnTo>
                    <a:pt x="378" y="370"/>
                  </a:lnTo>
                  <a:lnTo>
                    <a:pt x="383" y="374"/>
                  </a:lnTo>
                  <a:lnTo>
                    <a:pt x="387" y="377"/>
                  </a:lnTo>
                  <a:lnTo>
                    <a:pt x="392" y="382"/>
                  </a:lnTo>
                  <a:lnTo>
                    <a:pt x="396" y="385"/>
                  </a:lnTo>
                  <a:lnTo>
                    <a:pt x="401" y="389"/>
                  </a:lnTo>
                  <a:lnTo>
                    <a:pt x="406" y="392"/>
                  </a:lnTo>
                  <a:lnTo>
                    <a:pt x="234" y="673"/>
                  </a:lnTo>
                  <a:lnTo>
                    <a:pt x="131" y="688"/>
                  </a:lnTo>
                  <a:lnTo>
                    <a:pt x="172" y="564"/>
                  </a:lnTo>
                  <a:lnTo>
                    <a:pt x="0" y="375"/>
                  </a:lnTo>
                  <a:lnTo>
                    <a:pt x="8" y="363"/>
                  </a:lnTo>
                  <a:lnTo>
                    <a:pt x="17" y="347"/>
                  </a:lnTo>
                  <a:lnTo>
                    <a:pt x="27" y="330"/>
                  </a:lnTo>
                  <a:lnTo>
                    <a:pt x="40" y="309"/>
                  </a:lnTo>
                  <a:lnTo>
                    <a:pt x="53" y="287"/>
                  </a:lnTo>
                  <a:lnTo>
                    <a:pt x="69" y="263"/>
                  </a:lnTo>
                  <a:lnTo>
                    <a:pt x="85" y="239"/>
                  </a:lnTo>
                  <a:lnTo>
                    <a:pt x="103" y="213"/>
                  </a:lnTo>
                  <a:lnTo>
                    <a:pt x="122" y="186"/>
                  </a:lnTo>
                  <a:lnTo>
                    <a:pt x="141" y="159"/>
                  </a:lnTo>
                  <a:lnTo>
                    <a:pt x="161" y="131"/>
                  </a:lnTo>
                  <a:lnTo>
                    <a:pt x="183" y="104"/>
                  </a:lnTo>
                  <a:lnTo>
                    <a:pt x="203" y="76"/>
                  </a:lnTo>
                  <a:lnTo>
                    <a:pt x="226" y="50"/>
                  </a:lnTo>
                  <a:lnTo>
                    <a:pt x="249" y="24"/>
                  </a:lnTo>
                  <a:lnTo>
                    <a:pt x="272" y="0"/>
                  </a:lnTo>
                  <a:close/>
                </a:path>
              </a:pathLst>
            </a:custGeom>
            <a:solidFill>
              <a:srgbClr val="FFFFFF"/>
            </a:solidFill>
            <a:ln w="9525">
              <a:noFill/>
              <a:round/>
              <a:headEnd/>
              <a:tailEnd/>
            </a:ln>
          </p:spPr>
          <p:txBody>
            <a:bodyPr/>
            <a:lstStyle/>
            <a:p>
              <a:endParaRPr lang="en-US"/>
            </a:p>
          </p:txBody>
        </p:sp>
        <p:sp>
          <p:nvSpPr>
            <p:cNvPr id="23575" name="Freeform 22"/>
            <p:cNvSpPr>
              <a:spLocks/>
            </p:cNvSpPr>
            <p:nvPr/>
          </p:nvSpPr>
          <p:spPr bwMode="auto">
            <a:xfrm>
              <a:off x="4979" y="2754"/>
              <a:ext cx="58" cy="81"/>
            </a:xfrm>
            <a:custGeom>
              <a:avLst/>
              <a:gdLst>
                <a:gd name="T0" fmla="*/ 0 w 233"/>
                <a:gd name="T1" fmla="*/ 0 h 325"/>
                <a:gd name="T2" fmla="*/ 0 w 233"/>
                <a:gd name="T3" fmla="*/ 0 h 325"/>
                <a:gd name="T4" fmla="*/ 0 w 233"/>
                <a:gd name="T5" fmla="*/ 0 h 325"/>
                <a:gd name="T6" fmla="*/ 0 w 233"/>
                <a:gd name="T7" fmla="*/ 0 h 325"/>
                <a:gd name="T8" fmla="*/ 0 w 233"/>
                <a:gd name="T9" fmla="*/ 0 h 325"/>
                <a:gd name="T10" fmla="*/ 0 w 233"/>
                <a:gd name="T11" fmla="*/ 0 h 325"/>
                <a:gd name="T12" fmla="*/ 0 w 233"/>
                <a:gd name="T13" fmla="*/ 0 h 325"/>
                <a:gd name="T14" fmla="*/ 0 w 233"/>
                <a:gd name="T15" fmla="*/ 0 h 325"/>
                <a:gd name="T16" fmla="*/ 0 w 233"/>
                <a:gd name="T17" fmla="*/ 0 h 325"/>
                <a:gd name="T18" fmla="*/ 0 w 233"/>
                <a:gd name="T19" fmla="*/ 0 h 325"/>
                <a:gd name="T20" fmla="*/ 0 w 233"/>
                <a:gd name="T21" fmla="*/ 0 h 3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3"/>
                <a:gd name="T34" fmla="*/ 0 h 325"/>
                <a:gd name="T35" fmla="*/ 233 w 233"/>
                <a:gd name="T36" fmla="*/ 325 h 3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3" h="325">
                  <a:moveTo>
                    <a:pt x="64" y="49"/>
                  </a:moveTo>
                  <a:lnTo>
                    <a:pt x="233" y="234"/>
                  </a:lnTo>
                  <a:lnTo>
                    <a:pt x="203" y="325"/>
                  </a:lnTo>
                  <a:lnTo>
                    <a:pt x="0" y="91"/>
                  </a:lnTo>
                  <a:lnTo>
                    <a:pt x="20" y="0"/>
                  </a:lnTo>
                  <a:lnTo>
                    <a:pt x="59" y="44"/>
                  </a:lnTo>
                  <a:lnTo>
                    <a:pt x="58" y="45"/>
                  </a:lnTo>
                  <a:lnTo>
                    <a:pt x="58" y="46"/>
                  </a:lnTo>
                  <a:lnTo>
                    <a:pt x="64" y="49"/>
                  </a:lnTo>
                  <a:close/>
                </a:path>
              </a:pathLst>
            </a:custGeom>
            <a:solidFill>
              <a:srgbClr val="93C65B"/>
            </a:solidFill>
            <a:ln w="9525">
              <a:noFill/>
              <a:round/>
              <a:headEnd/>
              <a:tailEnd/>
            </a:ln>
          </p:spPr>
          <p:txBody>
            <a:bodyPr/>
            <a:lstStyle/>
            <a:p>
              <a:endParaRPr lang="en-US"/>
            </a:p>
          </p:txBody>
        </p:sp>
        <p:sp>
          <p:nvSpPr>
            <p:cNvPr id="23576" name="Freeform 23"/>
            <p:cNvSpPr>
              <a:spLocks/>
            </p:cNvSpPr>
            <p:nvPr/>
          </p:nvSpPr>
          <p:spPr bwMode="auto">
            <a:xfrm>
              <a:off x="4761" y="2831"/>
              <a:ext cx="75" cy="47"/>
            </a:xfrm>
            <a:custGeom>
              <a:avLst/>
              <a:gdLst>
                <a:gd name="T0" fmla="*/ 0 w 298"/>
                <a:gd name="T1" fmla="*/ 0 h 188"/>
                <a:gd name="T2" fmla="*/ 0 w 298"/>
                <a:gd name="T3" fmla="*/ 0 h 188"/>
                <a:gd name="T4" fmla="*/ 0 w 298"/>
                <a:gd name="T5" fmla="*/ 0 h 188"/>
                <a:gd name="T6" fmla="*/ 0 w 298"/>
                <a:gd name="T7" fmla="*/ 0 h 188"/>
                <a:gd name="T8" fmla="*/ 0 w 298"/>
                <a:gd name="T9" fmla="*/ 0 h 188"/>
                <a:gd name="T10" fmla="*/ 0 w 298"/>
                <a:gd name="T11" fmla="*/ 0 h 188"/>
                <a:gd name="T12" fmla="*/ 0 w 298"/>
                <a:gd name="T13" fmla="*/ 0 h 188"/>
                <a:gd name="T14" fmla="*/ 0 w 298"/>
                <a:gd name="T15" fmla="*/ 0 h 188"/>
                <a:gd name="T16" fmla="*/ 0 w 298"/>
                <a:gd name="T17" fmla="*/ 0 h 188"/>
                <a:gd name="T18" fmla="*/ 0 w 298"/>
                <a:gd name="T19" fmla="*/ 0 h 188"/>
                <a:gd name="T20" fmla="*/ 0 w 298"/>
                <a:gd name="T21" fmla="*/ 0 h 188"/>
                <a:gd name="T22" fmla="*/ 0 w 298"/>
                <a:gd name="T23" fmla="*/ 0 h 188"/>
                <a:gd name="T24" fmla="*/ 0 w 298"/>
                <a:gd name="T25" fmla="*/ 0 h 188"/>
                <a:gd name="T26" fmla="*/ 0 w 298"/>
                <a:gd name="T27" fmla="*/ 0 h 188"/>
                <a:gd name="T28" fmla="*/ 0 w 298"/>
                <a:gd name="T29" fmla="*/ 0 h 188"/>
                <a:gd name="T30" fmla="*/ 0 w 298"/>
                <a:gd name="T31" fmla="*/ 0 h 188"/>
                <a:gd name="T32" fmla="*/ 0 w 298"/>
                <a:gd name="T33" fmla="*/ 0 h 188"/>
                <a:gd name="T34" fmla="*/ 0 w 298"/>
                <a:gd name="T35" fmla="*/ 0 h 188"/>
                <a:gd name="T36" fmla="*/ 0 w 298"/>
                <a:gd name="T37" fmla="*/ 0 h 188"/>
                <a:gd name="T38" fmla="*/ 0 w 298"/>
                <a:gd name="T39" fmla="*/ 0 h 188"/>
                <a:gd name="T40" fmla="*/ 0 w 298"/>
                <a:gd name="T41" fmla="*/ 0 h 188"/>
                <a:gd name="T42" fmla="*/ 0 w 298"/>
                <a:gd name="T43" fmla="*/ 0 h 188"/>
                <a:gd name="T44" fmla="*/ 0 w 298"/>
                <a:gd name="T45" fmla="*/ 0 h 188"/>
                <a:gd name="T46" fmla="*/ 0 w 298"/>
                <a:gd name="T47" fmla="*/ 0 h 188"/>
                <a:gd name="T48" fmla="*/ 0 w 298"/>
                <a:gd name="T49" fmla="*/ 0 h 188"/>
                <a:gd name="T50" fmla="*/ 0 w 298"/>
                <a:gd name="T51" fmla="*/ 0 h 188"/>
                <a:gd name="T52" fmla="*/ 0 w 298"/>
                <a:gd name="T53" fmla="*/ 0 h 188"/>
                <a:gd name="T54" fmla="*/ 0 w 298"/>
                <a:gd name="T55" fmla="*/ 0 h 188"/>
                <a:gd name="T56" fmla="*/ 0 w 298"/>
                <a:gd name="T57" fmla="*/ 0 h 188"/>
                <a:gd name="T58" fmla="*/ 0 w 298"/>
                <a:gd name="T59" fmla="*/ 0 h 188"/>
                <a:gd name="T60" fmla="*/ 0 w 298"/>
                <a:gd name="T61" fmla="*/ 0 h 188"/>
                <a:gd name="T62" fmla="*/ 0 w 298"/>
                <a:gd name="T63" fmla="*/ 0 h 188"/>
                <a:gd name="T64" fmla="*/ 0 w 298"/>
                <a:gd name="T65" fmla="*/ 0 h 188"/>
                <a:gd name="T66" fmla="*/ 0 w 298"/>
                <a:gd name="T67" fmla="*/ 0 h 188"/>
                <a:gd name="T68" fmla="*/ 0 w 298"/>
                <a:gd name="T69" fmla="*/ 0 h 188"/>
                <a:gd name="T70" fmla="*/ 0 w 298"/>
                <a:gd name="T71" fmla="*/ 0 h 188"/>
                <a:gd name="T72" fmla="*/ 0 w 298"/>
                <a:gd name="T73" fmla="*/ 0 h 188"/>
                <a:gd name="T74" fmla="*/ 0 w 298"/>
                <a:gd name="T75" fmla="*/ 0 h 188"/>
                <a:gd name="T76" fmla="*/ 0 w 298"/>
                <a:gd name="T77" fmla="*/ 0 h 188"/>
                <a:gd name="T78" fmla="*/ 0 w 298"/>
                <a:gd name="T79" fmla="*/ 0 h 188"/>
                <a:gd name="T80" fmla="*/ 0 w 298"/>
                <a:gd name="T81" fmla="*/ 0 h 188"/>
                <a:gd name="T82" fmla="*/ 0 w 298"/>
                <a:gd name="T83" fmla="*/ 0 h 188"/>
                <a:gd name="T84" fmla="*/ 0 w 298"/>
                <a:gd name="T85" fmla="*/ 0 h 188"/>
                <a:gd name="T86" fmla="*/ 0 w 298"/>
                <a:gd name="T87" fmla="*/ 0 h 188"/>
                <a:gd name="T88" fmla="*/ 0 w 298"/>
                <a:gd name="T89" fmla="*/ 0 h 188"/>
                <a:gd name="T90" fmla="*/ 0 w 298"/>
                <a:gd name="T91" fmla="*/ 0 h 188"/>
                <a:gd name="T92" fmla="*/ 0 w 298"/>
                <a:gd name="T93" fmla="*/ 0 h 188"/>
                <a:gd name="T94" fmla="*/ 0 w 298"/>
                <a:gd name="T95" fmla="*/ 0 h 188"/>
                <a:gd name="T96" fmla="*/ 0 w 298"/>
                <a:gd name="T97" fmla="*/ 0 h 188"/>
                <a:gd name="T98" fmla="*/ 0 w 298"/>
                <a:gd name="T99" fmla="*/ 0 h 188"/>
                <a:gd name="T100" fmla="*/ 0 w 298"/>
                <a:gd name="T101" fmla="*/ 0 h 18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98"/>
                <a:gd name="T154" fmla="*/ 0 h 188"/>
                <a:gd name="T155" fmla="*/ 298 w 298"/>
                <a:gd name="T156" fmla="*/ 188 h 18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98" h="188">
                  <a:moveTo>
                    <a:pt x="298" y="110"/>
                  </a:moveTo>
                  <a:lnTo>
                    <a:pt x="295" y="110"/>
                  </a:lnTo>
                  <a:lnTo>
                    <a:pt x="292" y="110"/>
                  </a:lnTo>
                  <a:lnTo>
                    <a:pt x="287" y="109"/>
                  </a:lnTo>
                  <a:lnTo>
                    <a:pt x="282" y="108"/>
                  </a:lnTo>
                  <a:lnTo>
                    <a:pt x="275" y="106"/>
                  </a:lnTo>
                  <a:lnTo>
                    <a:pt x="267" y="104"/>
                  </a:lnTo>
                  <a:lnTo>
                    <a:pt x="257" y="101"/>
                  </a:lnTo>
                  <a:lnTo>
                    <a:pt x="247" y="97"/>
                  </a:lnTo>
                  <a:lnTo>
                    <a:pt x="235" y="91"/>
                  </a:lnTo>
                  <a:lnTo>
                    <a:pt x="226" y="85"/>
                  </a:lnTo>
                  <a:lnTo>
                    <a:pt x="220" y="79"/>
                  </a:lnTo>
                  <a:lnTo>
                    <a:pt x="217" y="74"/>
                  </a:lnTo>
                  <a:lnTo>
                    <a:pt x="214" y="68"/>
                  </a:lnTo>
                  <a:lnTo>
                    <a:pt x="210" y="63"/>
                  </a:lnTo>
                  <a:lnTo>
                    <a:pt x="204" y="59"/>
                  </a:lnTo>
                  <a:lnTo>
                    <a:pt x="196" y="57"/>
                  </a:lnTo>
                  <a:lnTo>
                    <a:pt x="188" y="57"/>
                  </a:lnTo>
                  <a:lnTo>
                    <a:pt x="181" y="59"/>
                  </a:lnTo>
                  <a:lnTo>
                    <a:pt x="174" y="64"/>
                  </a:lnTo>
                  <a:lnTo>
                    <a:pt x="168" y="72"/>
                  </a:lnTo>
                  <a:lnTo>
                    <a:pt x="163" y="81"/>
                  </a:lnTo>
                  <a:lnTo>
                    <a:pt x="158" y="92"/>
                  </a:lnTo>
                  <a:lnTo>
                    <a:pt x="154" y="105"/>
                  </a:lnTo>
                  <a:lnTo>
                    <a:pt x="149" y="118"/>
                  </a:lnTo>
                  <a:lnTo>
                    <a:pt x="145" y="128"/>
                  </a:lnTo>
                  <a:lnTo>
                    <a:pt x="142" y="137"/>
                  </a:lnTo>
                  <a:lnTo>
                    <a:pt x="139" y="146"/>
                  </a:lnTo>
                  <a:lnTo>
                    <a:pt x="135" y="157"/>
                  </a:lnTo>
                  <a:lnTo>
                    <a:pt x="129" y="169"/>
                  </a:lnTo>
                  <a:lnTo>
                    <a:pt x="123" y="178"/>
                  </a:lnTo>
                  <a:lnTo>
                    <a:pt x="115" y="185"/>
                  </a:lnTo>
                  <a:lnTo>
                    <a:pt x="109" y="188"/>
                  </a:lnTo>
                  <a:lnTo>
                    <a:pt x="103" y="188"/>
                  </a:lnTo>
                  <a:lnTo>
                    <a:pt x="99" y="185"/>
                  </a:lnTo>
                  <a:lnTo>
                    <a:pt x="95" y="183"/>
                  </a:lnTo>
                  <a:lnTo>
                    <a:pt x="92" y="179"/>
                  </a:lnTo>
                  <a:lnTo>
                    <a:pt x="93" y="168"/>
                  </a:lnTo>
                  <a:lnTo>
                    <a:pt x="98" y="150"/>
                  </a:lnTo>
                  <a:lnTo>
                    <a:pt x="106" y="132"/>
                  </a:lnTo>
                  <a:lnTo>
                    <a:pt x="113" y="114"/>
                  </a:lnTo>
                  <a:lnTo>
                    <a:pt x="122" y="95"/>
                  </a:lnTo>
                  <a:lnTo>
                    <a:pt x="129" y="80"/>
                  </a:lnTo>
                  <a:lnTo>
                    <a:pt x="133" y="67"/>
                  </a:lnTo>
                  <a:lnTo>
                    <a:pt x="134" y="57"/>
                  </a:lnTo>
                  <a:lnTo>
                    <a:pt x="134" y="50"/>
                  </a:lnTo>
                  <a:lnTo>
                    <a:pt x="133" y="43"/>
                  </a:lnTo>
                  <a:lnTo>
                    <a:pt x="131" y="36"/>
                  </a:lnTo>
                  <a:lnTo>
                    <a:pt x="126" y="32"/>
                  </a:lnTo>
                  <a:lnTo>
                    <a:pt x="120" y="30"/>
                  </a:lnTo>
                  <a:lnTo>
                    <a:pt x="114" y="30"/>
                  </a:lnTo>
                  <a:lnTo>
                    <a:pt x="110" y="32"/>
                  </a:lnTo>
                  <a:lnTo>
                    <a:pt x="106" y="34"/>
                  </a:lnTo>
                  <a:lnTo>
                    <a:pt x="104" y="36"/>
                  </a:lnTo>
                  <a:lnTo>
                    <a:pt x="101" y="37"/>
                  </a:lnTo>
                  <a:lnTo>
                    <a:pt x="97" y="39"/>
                  </a:lnTo>
                  <a:lnTo>
                    <a:pt x="93" y="40"/>
                  </a:lnTo>
                  <a:lnTo>
                    <a:pt x="86" y="43"/>
                  </a:lnTo>
                  <a:lnTo>
                    <a:pt x="80" y="46"/>
                  </a:lnTo>
                  <a:lnTo>
                    <a:pt x="75" y="50"/>
                  </a:lnTo>
                  <a:lnTo>
                    <a:pt x="69" y="56"/>
                  </a:lnTo>
                  <a:lnTo>
                    <a:pt x="64" y="62"/>
                  </a:lnTo>
                  <a:lnTo>
                    <a:pt x="57" y="71"/>
                  </a:lnTo>
                  <a:lnTo>
                    <a:pt x="51" y="79"/>
                  </a:lnTo>
                  <a:lnTo>
                    <a:pt x="45" y="88"/>
                  </a:lnTo>
                  <a:lnTo>
                    <a:pt x="40" y="95"/>
                  </a:lnTo>
                  <a:lnTo>
                    <a:pt x="35" y="104"/>
                  </a:lnTo>
                  <a:lnTo>
                    <a:pt x="28" y="111"/>
                  </a:lnTo>
                  <a:lnTo>
                    <a:pt x="23" y="118"/>
                  </a:lnTo>
                  <a:lnTo>
                    <a:pt x="17" y="125"/>
                  </a:lnTo>
                  <a:lnTo>
                    <a:pt x="12" y="131"/>
                  </a:lnTo>
                  <a:lnTo>
                    <a:pt x="7" y="136"/>
                  </a:lnTo>
                  <a:lnTo>
                    <a:pt x="1" y="138"/>
                  </a:lnTo>
                  <a:lnTo>
                    <a:pt x="0" y="130"/>
                  </a:lnTo>
                  <a:lnTo>
                    <a:pt x="1" y="118"/>
                  </a:lnTo>
                  <a:lnTo>
                    <a:pt x="6" y="104"/>
                  </a:lnTo>
                  <a:lnTo>
                    <a:pt x="11" y="87"/>
                  </a:lnTo>
                  <a:lnTo>
                    <a:pt x="19" y="71"/>
                  </a:lnTo>
                  <a:lnTo>
                    <a:pt x="29" y="54"/>
                  </a:lnTo>
                  <a:lnTo>
                    <a:pt x="42" y="37"/>
                  </a:lnTo>
                  <a:lnTo>
                    <a:pt x="56" y="24"/>
                  </a:lnTo>
                  <a:lnTo>
                    <a:pt x="75" y="12"/>
                  </a:lnTo>
                  <a:lnTo>
                    <a:pt x="94" y="5"/>
                  </a:lnTo>
                  <a:lnTo>
                    <a:pt x="113" y="2"/>
                  </a:lnTo>
                  <a:lnTo>
                    <a:pt x="132" y="0"/>
                  </a:lnTo>
                  <a:lnTo>
                    <a:pt x="150" y="0"/>
                  </a:lnTo>
                  <a:lnTo>
                    <a:pt x="163" y="1"/>
                  </a:lnTo>
                  <a:lnTo>
                    <a:pt x="173" y="3"/>
                  </a:lnTo>
                  <a:lnTo>
                    <a:pt x="180" y="4"/>
                  </a:lnTo>
                  <a:lnTo>
                    <a:pt x="234" y="29"/>
                  </a:lnTo>
                  <a:lnTo>
                    <a:pt x="238" y="33"/>
                  </a:lnTo>
                  <a:lnTo>
                    <a:pt x="243" y="39"/>
                  </a:lnTo>
                  <a:lnTo>
                    <a:pt x="250" y="47"/>
                  </a:lnTo>
                  <a:lnTo>
                    <a:pt x="259" y="56"/>
                  </a:lnTo>
                  <a:lnTo>
                    <a:pt x="268" y="66"/>
                  </a:lnTo>
                  <a:lnTo>
                    <a:pt x="277" y="78"/>
                  </a:lnTo>
                  <a:lnTo>
                    <a:pt x="285" y="90"/>
                  </a:lnTo>
                  <a:lnTo>
                    <a:pt x="294" y="103"/>
                  </a:lnTo>
                  <a:lnTo>
                    <a:pt x="295" y="105"/>
                  </a:lnTo>
                  <a:lnTo>
                    <a:pt x="296" y="107"/>
                  </a:lnTo>
                  <a:lnTo>
                    <a:pt x="297" y="108"/>
                  </a:lnTo>
                  <a:lnTo>
                    <a:pt x="298" y="110"/>
                  </a:lnTo>
                  <a:close/>
                </a:path>
              </a:pathLst>
            </a:custGeom>
            <a:solidFill>
              <a:srgbClr val="FFFFFF"/>
            </a:solidFill>
            <a:ln w="9525">
              <a:noFill/>
              <a:round/>
              <a:headEnd/>
              <a:tailEnd/>
            </a:ln>
          </p:spPr>
          <p:txBody>
            <a:bodyPr/>
            <a:lstStyle/>
            <a:p>
              <a:endParaRPr lang="en-US"/>
            </a:p>
          </p:txBody>
        </p:sp>
        <p:sp>
          <p:nvSpPr>
            <p:cNvPr id="23577" name="Freeform 24"/>
            <p:cNvSpPr>
              <a:spLocks/>
            </p:cNvSpPr>
            <p:nvPr/>
          </p:nvSpPr>
          <p:spPr bwMode="auto">
            <a:xfrm>
              <a:off x="4871" y="2925"/>
              <a:ext cx="92" cy="82"/>
            </a:xfrm>
            <a:custGeom>
              <a:avLst/>
              <a:gdLst>
                <a:gd name="T0" fmla="*/ 0 w 370"/>
                <a:gd name="T1" fmla="*/ 0 h 327"/>
                <a:gd name="T2" fmla="*/ 0 w 370"/>
                <a:gd name="T3" fmla="*/ 0 h 327"/>
                <a:gd name="T4" fmla="*/ 0 w 370"/>
                <a:gd name="T5" fmla="*/ 0 h 327"/>
                <a:gd name="T6" fmla="*/ 0 w 370"/>
                <a:gd name="T7" fmla="*/ 0 h 327"/>
                <a:gd name="T8" fmla="*/ 0 w 370"/>
                <a:gd name="T9" fmla="*/ 0 h 327"/>
                <a:gd name="T10" fmla="*/ 0 w 370"/>
                <a:gd name="T11" fmla="*/ 0 h 327"/>
                <a:gd name="T12" fmla="*/ 0 w 370"/>
                <a:gd name="T13" fmla="*/ 0 h 327"/>
                <a:gd name="T14" fmla="*/ 0 w 370"/>
                <a:gd name="T15" fmla="*/ 0 h 327"/>
                <a:gd name="T16" fmla="*/ 0 w 370"/>
                <a:gd name="T17" fmla="*/ 0 h 327"/>
                <a:gd name="T18" fmla="*/ 0 w 370"/>
                <a:gd name="T19" fmla="*/ 0 h 3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0"/>
                <a:gd name="T31" fmla="*/ 0 h 327"/>
                <a:gd name="T32" fmla="*/ 370 w 370"/>
                <a:gd name="T33" fmla="*/ 327 h 3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0" h="327">
                  <a:moveTo>
                    <a:pt x="370" y="327"/>
                  </a:moveTo>
                  <a:lnTo>
                    <a:pt x="334" y="327"/>
                  </a:lnTo>
                  <a:lnTo>
                    <a:pt x="334" y="31"/>
                  </a:lnTo>
                  <a:lnTo>
                    <a:pt x="1" y="31"/>
                  </a:lnTo>
                  <a:lnTo>
                    <a:pt x="1" y="23"/>
                  </a:lnTo>
                  <a:lnTo>
                    <a:pt x="1" y="15"/>
                  </a:lnTo>
                  <a:lnTo>
                    <a:pt x="0" y="8"/>
                  </a:lnTo>
                  <a:lnTo>
                    <a:pt x="0" y="0"/>
                  </a:lnTo>
                  <a:lnTo>
                    <a:pt x="370" y="0"/>
                  </a:lnTo>
                  <a:lnTo>
                    <a:pt x="370" y="327"/>
                  </a:lnTo>
                  <a:close/>
                </a:path>
              </a:pathLst>
            </a:custGeom>
            <a:solidFill>
              <a:srgbClr val="93C65B"/>
            </a:solidFill>
            <a:ln w="9525">
              <a:noFill/>
              <a:round/>
              <a:headEnd/>
              <a:tailEnd/>
            </a:ln>
          </p:spPr>
          <p:txBody>
            <a:bodyPr/>
            <a:lstStyle/>
            <a:p>
              <a:endParaRPr lang="en-US"/>
            </a:p>
          </p:txBody>
        </p:sp>
        <p:sp>
          <p:nvSpPr>
            <p:cNvPr id="23578" name="Freeform 25"/>
            <p:cNvSpPr>
              <a:spLocks/>
            </p:cNvSpPr>
            <p:nvPr/>
          </p:nvSpPr>
          <p:spPr bwMode="auto">
            <a:xfrm>
              <a:off x="4812" y="2741"/>
              <a:ext cx="217" cy="299"/>
            </a:xfrm>
            <a:custGeom>
              <a:avLst/>
              <a:gdLst>
                <a:gd name="T0" fmla="*/ 0 w 871"/>
                <a:gd name="T1" fmla="*/ 0 h 1198"/>
                <a:gd name="T2" fmla="*/ 0 w 871"/>
                <a:gd name="T3" fmla="*/ 0 h 1198"/>
                <a:gd name="T4" fmla="*/ 0 w 871"/>
                <a:gd name="T5" fmla="*/ 0 h 1198"/>
                <a:gd name="T6" fmla="*/ 0 w 871"/>
                <a:gd name="T7" fmla="*/ 0 h 1198"/>
                <a:gd name="T8" fmla="*/ 0 w 871"/>
                <a:gd name="T9" fmla="*/ 0 h 1198"/>
                <a:gd name="T10" fmla="*/ 0 w 871"/>
                <a:gd name="T11" fmla="*/ 0 h 1198"/>
                <a:gd name="T12" fmla="*/ 0 w 871"/>
                <a:gd name="T13" fmla="*/ 0 h 1198"/>
                <a:gd name="T14" fmla="*/ 0 w 871"/>
                <a:gd name="T15" fmla="*/ 0 h 1198"/>
                <a:gd name="T16" fmla="*/ 0 w 871"/>
                <a:gd name="T17" fmla="*/ 0 h 1198"/>
                <a:gd name="T18" fmla="*/ 0 w 871"/>
                <a:gd name="T19" fmla="*/ 0 h 1198"/>
                <a:gd name="T20" fmla="*/ 0 w 871"/>
                <a:gd name="T21" fmla="*/ 0 h 1198"/>
                <a:gd name="T22" fmla="*/ 0 w 871"/>
                <a:gd name="T23" fmla="*/ 0 h 1198"/>
                <a:gd name="T24" fmla="*/ 0 w 871"/>
                <a:gd name="T25" fmla="*/ 0 h 1198"/>
                <a:gd name="T26" fmla="*/ 0 w 871"/>
                <a:gd name="T27" fmla="*/ 0 h 1198"/>
                <a:gd name="T28" fmla="*/ 0 w 871"/>
                <a:gd name="T29" fmla="*/ 0 h 1198"/>
                <a:gd name="T30" fmla="*/ 0 w 871"/>
                <a:gd name="T31" fmla="*/ 0 h 1198"/>
                <a:gd name="T32" fmla="*/ 0 w 871"/>
                <a:gd name="T33" fmla="*/ 0 h 1198"/>
                <a:gd name="T34" fmla="*/ 0 w 871"/>
                <a:gd name="T35" fmla="*/ 0 h 1198"/>
                <a:gd name="T36" fmla="*/ 0 w 871"/>
                <a:gd name="T37" fmla="*/ 0 h 1198"/>
                <a:gd name="T38" fmla="*/ 0 w 871"/>
                <a:gd name="T39" fmla="*/ 0 h 1198"/>
                <a:gd name="T40" fmla="*/ 0 w 871"/>
                <a:gd name="T41" fmla="*/ 0 h 1198"/>
                <a:gd name="T42" fmla="*/ 0 w 871"/>
                <a:gd name="T43" fmla="*/ 0 h 1198"/>
                <a:gd name="T44" fmla="*/ 0 w 871"/>
                <a:gd name="T45" fmla="*/ 0 h 1198"/>
                <a:gd name="T46" fmla="*/ 0 w 871"/>
                <a:gd name="T47" fmla="*/ 0 h 1198"/>
                <a:gd name="T48" fmla="*/ 0 w 871"/>
                <a:gd name="T49" fmla="*/ 0 h 1198"/>
                <a:gd name="T50" fmla="*/ 0 w 871"/>
                <a:gd name="T51" fmla="*/ 0 h 1198"/>
                <a:gd name="T52" fmla="*/ 0 w 871"/>
                <a:gd name="T53" fmla="*/ 0 h 1198"/>
                <a:gd name="T54" fmla="*/ 0 w 871"/>
                <a:gd name="T55" fmla="*/ 0 h 1198"/>
                <a:gd name="T56" fmla="*/ 0 w 871"/>
                <a:gd name="T57" fmla="*/ 0 h 1198"/>
                <a:gd name="T58" fmla="*/ 0 w 871"/>
                <a:gd name="T59" fmla="*/ 0 h 1198"/>
                <a:gd name="T60" fmla="*/ 0 w 871"/>
                <a:gd name="T61" fmla="*/ 0 h 1198"/>
                <a:gd name="T62" fmla="*/ 0 w 871"/>
                <a:gd name="T63" fmla="*/ 0 h 1198"/>
                <a:gd name="T64" fmla="*/ 0 w 871"/>
                <a:gd name="T65" fmla="*/ 0 h 1198"/>
                <a:gd name="T66" fmla="*/ 0 w 871"/>
                <a:gd name="T67" fmla="*/ 0 h 1198"/>
                <a:gd name="T68" fmla="*/ 0 w 871"/>
                <a:gd name="T69" fmla="*/ 0 h 1198"/>
                <a:gd name="T70" fmla="*/ 0 w 871"/>
                <a:gd name="T71" fmla="*/ 0 h 1198"/>
                <a:gd name="T72" fmla="*/ 0 w 871"/>
                <a:gd name="T73" fmla="*/ 0 h 1198"/>
                <a:gd name="T74" fmla="*/ 0 w 871"/>
                <a:gd name="T75" fmla="*/ 0 h 1198"/>
                <a:gd name="T76" fmla="*/ 0 w 871"/>
                <a:gd name="T77" fmla="*/ 0 h 1198"/>
                <a:gd name="T78" fmla="*/ 0 w 871"/>
                <a:gd name="T79" fmla="*/ 0 h 1198"/>
                <a:gd name="T80" fmla="*/ 0 w 871"/>
                <a:gd name="T81" fmla="*/ 0 h 1198"/>
                <a:gd name="T82" fmla="*/ 0 w 871"/>
                <a:gd name="T83" fmla="*/ 0 h 1198"/>
                <a:gd name="T84" fmla="*/ 0 w 871"/>
                <a:gd name="T85" fmla="*/ 0 h 1198"/>
                <a:gd name="T86" fmla="*/ 0 w 871"/>
                <a:gd name="T87" fmla="*/ 0 h 1198"/>
                <a:gd name="T88" fmla="*/ 0 w 871"/>
                <a:gd name="T89" fmla="*/ 0 h 1198"/>
                <a:gd name="T90" fmla="*/ 0 w 871"/>
                <a:gd name="T91" fmla="*/ 0 h 1198"/>
                <a:gd name="T92" fmla="*/ 0 w 871"/>
                <a:gd name="T93" fmla="*/ 0 h 1198"/>
                <a:gd name="T94" fmla="*/ 0 w 871"/>
                <a:gd name="T95" fmla="*/ 0 h 1198"/>
                <a:gd name="T96" fmla="*/ 0 w 871"/>
                <a:gd name="T97" fmla="*/ 0 h 1198"/>
                <a:gd name="T98" fmla="*/ 0 w 871"/>
                <a:gd name="T99" fmla="*/ 0 h 1198"/>
                <a:gd name="T100" fmla="*/ 0 w 871"/>
                <a:gd name="T101" fmla="*/ 0 h 1198"/>
                <a:gd name="T102" fmla="*/ 0 w 871"/>
                <a:gd name="T103" fmla="*/ 0 h 1198"/>
                <a:gd name="T104" fmla="*/ 0 w 871"/>
                <a:gd name="T105" fmla="*/ 0 h 1198"/>
                <a:gd name="T106" fmla="*/ 0 w 871"/>
                <a:gd name="T107" fmla="*/ 0 h 1198"/>
                <a:gd name="T108" fmla="*/ 0 w 871"/>
                <a:gd name="T109" fmla="*/ 0 h 1198"/>
                <a:gd name="T110" fmla="*/ 0 w 871"/>
                <a:gd name="T111" fmla="*/ 0 h 1198"/>
                <a:gd name="T112" fmla="*/ 0 w 871"/>
                <a:gd name="T113" fmla="*/ 0 h 1198"/>
                <a:gd name="T114" fmla="*/ 0 w 871"/>
                <a:gd name="T115" fmla="*/ 0 h 119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71"/>
                <a:gd name="T175" fmla="*/ 0 h 1198"/>
                <a:gd name="T176" fmla="*/ 871 w 871"/>
                <a:gd name="T177" fmla="*/ 1198 h 119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71" h="1198">
                  <a:moveTo>
                    <a:pt x="241" y="794"/>
                  </a:moveTo>
                  <a:lnTo>
                    <a:pt x="546" y="794"/>
                  </a:lnTo>
                  <a:lnTo>
                    <a:pt x="546" y="1091"/>
                  </a:lnTo>
                  <a:lnTo>
                    <a:pt x="634" y="1091"/>
                  </a:lnTo>
                  <a:lnTo>
                    <a:pt x="634" y="710"/>
                  </a:lnTo>
                  <a:lnTo>
                    <a:pt x="239" y="710"/>
                  </a:lnTo>
                  <a:lnTo>
                    <a:pt x="248" y="658"/>
                  </a:lnTo>
                  <a:lnTo>
                    <a:pt x="265" y="601"/>
                  </a:lnTo>
                  <a:lnTo>
                    <a:pt x="287" y="541"/>
                  </a:lnTo>
                  <a:lnTo>
                    <a:pt x="311" y="483"/>
                  </a:lnTo>
                  <a:lnTo>
                    <a:pt x="338" y="427"/>
                  </a:lnTo>
                  <a:lnTo>
                    <a:pt x="363" y="379"/>
                  </a:lnTo>
                  <a:lnTo>
                    <a:pt x="385" y="338"/>
                  </a:lnTo>
                  <a:lnTo>
                    <a:pt x="402" y="309"/>
                  </a:lnTo>
                  <a:lnTo>
                    <a:pt x="414" y="321"/>
                  </a:lnTo>
                  <a:lnTo>
                    <a:pt x="424" y="331"/>
                  </a:lnTo>
                  <a:lnTo>
                    <a:pt x="435" y="340"/>
                  </a:lnTo>
                  <a:lnTo>
                    <a:pt x="444" y="349"/>
                  </a:lnTo>
                  <a:lnTo>
                    <a:pt x="451" y="356"/>
                  </a:lnTo>
                  <a:lnTo>
                    <a:pt x="457" y="361"/>
                  </a:lnTo>
                  <a:lnTo>
                    <a:pt x="461" y="365"/>
                  </a:lnTo>
                  <a:lnTo>
                    <a:pt x="462" y="366"/>
                  </a:lnTo>
                  <a:lnTo>
                    <a:pt x="480" y="347"/>
                  </a:lnTo>
                  <a:lnTo>
                    <a:pt x="477" y="344"/>
                  </a:lnTo>
                  <a:lnTo>
                    <a:pt x="472" y="339"/>
                  </a:lnTo>
                  <a:lnTo>
                    <a:pt x="465" y="332"/>
                  </a:lnTo>
                  <a:lnTo>
                    <a:pt x="454" y="323"/>
                  </a:lnTo>
                  <a:lnTo>
                    <a:pt x="443" y="311"/>
                  </a:lnTo>
                  <a:lnTo>
                    <a:pt x="430" y="299"/>
                  </a:lnTo>
                  <a:lnTo>
                    <a:pt x="415" y="286"/>
                  </a:lnTo>
                  <a:lnTo>
                    <a:pt x="401" y="272"/>
                  </a:lnTo>
                  <a:lnTo>
                    <a:pt x="385" y="258"/>
                  </a:lnTo>
                  <a:lnTo>
                    <a:pt x="369" y="245"/>
                  </a:lnTo>
                  <a:lnTo>
                    <a:pt x="354" y="231"/>
                  </a:lnTo>
                  <a:lnTo>
                    <a:pt x="338" y="219"/>
                  </a:lnTo>
                  <a:lnTo>
                    <a:pt x="324" y="207"/>
                  </a:lnTo>
                  <a:lnTo>
                    <a:pt x="310" y="197"/>
                  </a:lnTo>
                  <a:lnTo>
                    <a:pt x="299" y="189"/>
                  </a:lnTo>
                  <a:lnTo>
                    <a:pt x="289" y="183"/>
                  </a:lnTo>
                  <a:lnTo>
                    <a:pt x="278" y="180"/>
                  </a:lnTo>
                  <a:lnTo>
                    <a:pt x="265" y="180"/>
                  </a:lnTo>
                  <a:lnTo>
                    <a:pt x="250" y="184"/>
                  </a:lnTo>
                  <a:lnTo>
                    <a:pt x="235" y="191"/>
                  </a:lnTo>
                  <a:lnTo>
                    <a:pt x="218" y="200"/>
                  </a:lnTo>
                  <a:lnTo>
                    <a:pt x="201" y="212"/>
                  </a:lnTo>
                  <a:lnTo>
                    <a:pt x="182" y="225"/>
                  </a:lnTo>
                  <a:lnTo>
                    <a:pt x="163" y="241"/>
                  </a:lnTo>
                  <a:lnTo>
                    <a:pt x="145" y="256"/>
                  </a:lnTo>
                  <a:lnTo>
                    <a:pt x="127" y="273"/>
                  </a:lnTo>
                  <a:lnTo>
                    <a:pt x="109" y="290"/>
                  </a:lnTo>
                  <a:lnTo>
                    <a:pt x="92" y="306"/>
                  </a:lnTo>
                  <a:lnTo>
                    <a:pt x="76" y="322"/>
                  </a:lnTo>
                  <a:lnTo>
                    <a:pt x="62" y="337"/>
                  </a:lnTo>
                  <a:lnTo>
                    <a:pt x="49" y="351"/>
                  </a:lnTo>
                  <a:lnTo>
                    <a:pt x="38" y="362"/>
                  </a:lnTo>
                  <a:lnTo>
                    <a:pt x="0" y="345"/>
                  </a:lnTo>
                  <a:lnTo>
                    <a:pt x="7" y="332"/>
                  </a:lnTo>
                  <a:lnTo>
                    <a:pt x="16" y="313"/>
                  </a:lnTo>
                  <a:lnTo>
                    <a:pt x="26" y="292"/>
                  </a:lnTo>
                  <a:lnTo>
                    <a:pt x="40" y="267"/>
                  </a:lnTo>
                  <a:lnTo>
                    <a:pt x="54" y="239"/>
                  </a:lnTo>
                  <a:lnTo>
                    <a:pt x="71" y="211"/>
                  </a:lnTo>
                  <a:lnTo>
                    <a:pt x="90" y="181"/>
                  </a:lnTo>
                  <a:lnTo>
                    <a:pt x="109" y="152"/>
                  </a:lnTo>
                  <a:lnTo>
                    <a:pt x="130" y="123"/>
                  </a:lnTo>
                  <a:lnTo>
                    <a:pt x="152" y="96"/>
                  </a:lnTo>
                  <a:lnTo>
                    <a:pt x="175" y="70"/>
                  </a:lnTo>
                  <a:lnTo>
                    <a:pt x="197" y="47"/>
                  </a:lnTo>
                  <a:lnTo>
                    <a:pt x="221" y="28"/>
                  </a:lnTo>
                  <a:lnTo>
                    <a:pt x="246" y="14"/>
                  </a:lnTo>
                  <a:lnTo>
                    <a:pt x="271" y="4"/>
                  </a:lnTo>
                  <a:lnTo>
                    <a:pt x="296" y="0"/>
                  </a:lnTo>
                  <a:lnTo>
                    <a:pt x="324" y="1"/>
                  </a:lnTo>
                  <a:lnTo>
                    <a:pt x="352" y="5"/>
                  </a:lnTo>
                  <a:lnTo>
                    <a:pt x="381" y="12"/>
                  </a:lnTo>
                  <a:lnTo>
                    <a:pt x="410" y="21"/>
                  </a:lnTo>
                  <a:lnTo>
                    <a:pt x="439" y="32"/>
                  </a:lnTo>
                  <a:lnTo>
                    <a:pt x="467" y="45"/>
                  </a:lnTo>
                  <a:lnTo>
                    <a:pt x="494" y="58"/>
                  </a:lnTo>
                  <a:lnTo>
                    <a:pt x="520" y="72"/>
                  </a:lnTo>
                  <a:lnTo>
                    <a:pt x="544" y="86"/>
                  </a:lnTo>
                  <a:lnTo>
                    <a:pt x="566" y="101"/>
                  </a:lnTo>
                  <a:lnTo>
                    <a:pt x="587" y="114"/>
                  </a:lnTo>
                  <a:lnTo>
                    <a:pt x="605" y="126"/>
                  </a:lnTo>
                  <a:lnTo>
                    <a:pt x="619" y="137"/>
                  </a:lnTo>
                  <a:lnTo>
                    <a:pt x="632" y="145"/>
                  </a:lnTo>
                  <a:lnTo>
                    <a:pt x="640" y="152"/>
                  </a:lnTo>
                  <a:lnTo>
                    <a:pt x="644" y="156"/>
                  </a:lnTo>
                  <a:lnTo>
                    <a:pt x="864" y="407"/>
                  </a:lnTo>
                  <a:lnTo>
                    <a:pt x="861" y="407"/>
                  </a:lnTo>
                  <a:lnTo>
                    <a:pt x="860" y="416"/>
                  </a:lnTo>
                  <a:lnTo>
                    <a:pt x="858" y="426"/>
                  </a:lnTo>
                  <a:lnTo>
                    <a:pt x="853" y="455"/>
                  </a:lnTo>
                  <a:lnTo>
                    <a:pt x="845" y="501"/>
                  </a:lnTo>
                  <a:lnTo>
                    <a:pt x="838" y="560"/>
                  </a:lnTo>
                  <a:lnTo>
                    <a:pt x="832" y="631"/>
                  </a:lnTo>
                  <a:lnTo>
                    <a:pt x="828" y="712"/>
                  </a:lnTo>
                  <a:lnTo>
                    <a:pt x="829" y="800"/>
                  </a:lnTo>
                  <a:lnTo>
                    <a:pt x="834" y="894"/>
                  </a:lnTo>
                  <a:lnTo>
                    <a:pt x="840" y="963"/>
                  </a:lnTo>
                  <a:lnTo>
                    <a:pt x="846" y="1022"/>
                  </a:lnTo>
                  <a:lnTo>
                    <a:pt x="853" y="1070"/>
                  </a:lnTo>
                  <a:lnTo>
                    <a:pt x="858" y="1111"/>
                  </a:lnTo>
                  <a:lnTo>
                    <a:pt x="862" y="1143"/>
                  </a:lnTo>
                  <a:lnTo>
                    <a:pt x="866" y="1168"/>
                  </a:lnTo>
                  <a:lnTo>
                    <a:pt x="869" y="1185"/>
                  </a:lnTo>
                  <a:lnTo>
                    <a:pt x="871" y="1198"/>
                  </a:lnTo>
                  <a:lnTo>
                    <a:pt x="331" y="1198"/>
                  </a:lnTo>
                  <a:lnTo>
                    <a:pt x="324" y="1173"/>
                  </a:lnTo>
                  <a:lnTo>
                    <a:pt x="313" y="1137"/>
                  </a:lnTo>
                  <a:lnTo>
                    <a:pt x="301" y="1089"/>
                  </a:lnTo>
                  <a:lnTo>
                    <a:pt x="287" y="1034"/>
                  </a:lnTo>
                  <a:lnTo>
                    <a:pt x="273" y="975"/>
                  </a:lnTo>
                  <a:lnTo>
                    <a:pt x="260" y="913"/>
                  </a:lnTo>
                  <a:lnTo>
                    <a:pt x="249" y="853"/>
                  </a:lnTo>
                  <a:lnTo>
                    <a:pt x="241" y="794"/>
                  </a:lnTo>
                  <a:close/>
                </a:path>
              </a:pathLst>
            </a:custGeom>
            <a:solidFill>
              <a:srgbClr val="93C65B"/>
            </a:solidFill>
            <a:ln w="9525">
              <a:noFill/>
              <a:round/>
              <a:headEnd/>
              <a:tailEnd/>
            </a:ln>
          </p:spPr>
          <p:txBody>
            <a:bodyPr/>
            <a:lstStyle/>
            <a:p>
              <a:endParaRPr lang="en-US"/>
            </a:p>
          </p:txBody>
        </p:sp>
        <p:sp>
          <p:nvSpPr>
            <p:cNvPr id="23579" name="Freeform 26"/>
            <p:cNvSpPr>
              <a:spLocks/>
            </p:cNvSpPr>
            <p:nvPr/>
          </p:nvSpPr>
          <p:spPr bwMode="auto">
            <a:xfrm>
              <a:off x="5025" y="2844"/>
              <a:ext cx="170" cy="196"/>
            </a:xfrm>
            <a:custGeom>
              <a:avLst/>
              <a:gdLst>
                <a:gd name="T0" fmla="*/ 0 w 679"/>
                <a:gd name="T1" fmla="*/ 0 h 787"/>
                <a:gd name="T2" fmla="*/ 0 w 679"/>
                <a:gd name="T3" fmla="*/ 0 h 787"/>
                <a:gd name="T4" fmla="*/ 0 w 679"/>
                <a:gd name="T5" fmla="*/ 0 h 787"/>
                <a:gd name="T6" fmla="*/ 0 w 679"/>
                <a:gd name="T7" fmla="*/ 0 h 787"/>
                <a:gd name="T8" fmla="*/ 0 w 679"/>
                <a:gd name="T9" fmla="*/ 0 h 787"/>
                <a:gd name="T10" fmla="*/ 0 w 679"/>
                <a:gd name="T11" fmla="*/ 0 h 787"/>
                <a:gd name="T12" fmla="*/ 0 w 679"/>
                <a:gd name="T13" fmla="*/ 0 h 787"/>
                <a:gd name="T14" fmla="*/ 0 w 679"/>
                <a:gd name="T15" fmla="*/ 0 h 787"/>
                <a:gd name="T16" fmla="*/ 0 w 679"/>
                <a:gd name="T17" fmla="*/ 0 h 787"/>
                <a:gd name="T18" fmla="*/ 0 w 679"/>
                <a:gd name="T19" fmla="*/ 0 h 787"/>
                <a:gd name="T20" fmla="*/ 0 w 679"/>
                <a:gd name="T21" fmla="*/ 0 h 787"/>
                <a:gd name="T22" fmla="*/ 0 w 679"/>
                <a:gd name="T23" fmla="*/ 0 h 787"/>
                <a:gd name="T24" fmla="*/ 0 w 679"/>
                <a:gd name="T25" fmla="*/ 0 h 787"/>
                <a:gd name="T26" fmla="*/ 0 w 679"/>
                <a:gd name="T27" fmla="*/ 0 h 787"/>
                <a:gd name="T28" fmla="*/ 0 w 679"/>
                <a:gd name="T29" fmla="*/ 0 h 787"/>
                <a:gd name="T30" fmla="*/ 0 w 679"/>
                <a:gd name="T31" fmla="*/ 0 h 787"/>
                <a:gd name="T32" fmla="*/ 0 w 679"/>
                <a:gd name="T33" fmla="*/ 0 h 787"/>
                <a:gd name="T34" fmla="*/ 0 w 679"/>
                <a:gd name="T35" fmla="*/ 0 h 787"/>
                <a:gd name="T36" fmla="*/ 0 w 679"/>
                <a:gd name="T37" fmla="*/ 0 h 787"/>
                <a:gd name="T38" fmla="*/ 0 w 679"/>
                <a:gd name="T39" fmla="*/ 0 h 787"/>
                <a:gd name="T40" fmla="*/ 0 w 679"/>
                <a:gd name="T41" fmla="*/ 0 h 787"/>
                <a:gd name="T42" fmla="*/ 0 w 679"/>
                <a:gd name="T43" fmla="*/ 0 h 787"/>
                <a:gd name="T44" fmla="*/ 0 w 679"/>
                <a:gd name="T45" fmla="*/ 0 h 787"/>
                <a:gd name="T46" fmla="*/ 0 w 679"/>
                <a:gd name="T47" fmla="*/ 0 h 787"/>
                <a:gd name="T48" fmla="*/ 0 w 679"/>
                <a:gd name="T49" fmla="*/ 0 h 787"/>
                <a:gd name="T50" fmla="*/ 0 w 679"/>
                <a:gd name="T51" fmla="*/ 0 h 787"/>
                <a:gd name="T52" fmla="*/ 0 w 679"/>
                <a:gd name="T53" fmla="*/ 0 h 787"/>
                <a:gd name="T54" fmla="*/ 0 w 679"/>
                <a:gd name="T55" fmla="*/ 0 h 787"/>
                <a:gd name="T56" fmla="*/ 0 w 679"/>
                <a:gd name="T57" fmla="*/ 0 h 787"/>
                <a:gd name="T58" fmla="*/ 0 w 679"/>
                <a:gd name="T59" fmla="*/ 0 h 787"/>
                <a:gd name="T60" fmla="*/ 0 w 679"/>
                <a:gd name="T61" fmla="*/ 0 h 787"/>
                <a:gd name="T62" fmla="*/ 0 w 679"/>
                <a:gd name="T63" fmla="*/ 0 h 787"/>
                <a:gd name="T64" fmla="*/ 0 w 679"/>
                <a:gd name="T65" fmla="*/ 0 h 787"/>
                <a:gd name="T66" fmla="*/ 0 w 679"/>
                <a:gd name="T67" fmla="*/ 0 h 787"/>
                <a:gd name="T68" fmla="*/ 0 w 679"/>
                <a:gd name="T69" fmla="*/ 0 h 787"/>
                <a:gd name="T70" fmla="*/ 0 w 679"/>
                <a:gd name="T71" fmla="*/ 0 h 787"/>
                <a:gd name="T72" fmla="*/ 0 w 679"/>
                <a:gd name="T73" fmla="*/ 0 h 787"/>
                <a:gd name="T74" fmla="*/ 0 w 679"/>
                <a:gd name="T75" fmla="*/ 0 h 787"/>
                <a:gd name="T76" fmla="*/ 0 w 679"/>
                <a:gd name="T77" fmla="*/ 0 h 787"/>
                <a:gd name="T78" fmla="*/ 0 w 679"/>
                <a:gd name="T79" fmla="*/ 0 h 787"/>
                <a:gd name="T80" fmla="*/ 0 w 679"/>
                <a:gd name="T81" fmla="*/ 0 h 787"/>
                <a:gd name="T82" fmla="*/ 0 w 679"/>
                <a:gd name="T83" fmla="*/ 0 h 787"/>
                <a:gd name="T84" fmla="*/ 0 w 679"/>
                <a:gd name="T85" fmla="*/ 0 h 787"/>
                <a:gd name="T86" fmla="*/ 0 w 679"/>
                <a:gd name="T87" fmla="*/ 0 h 787"/>
                <a:gd name="T88" fmla="*/ 0 w 679"/>
                <a:gd name="T89" fmla="*/ 0 h 787"/>
                <a:gd name="T90" fmla="*/ 0 w 679"/>
                <a:gd name="T91" fmla="*/ 0 h 787"/>
                <a:gd name="T92" fmla="*/ 0 w 679"/>
                <a:gd name="T93" fmla="*/ 0 h 787"/>
                <a:gd name="T94" fmla="*/ 0 w 679"/>
                <a:gd name="T95" fmla="*/ 0 h 787"/>
                <a:gd name="T96" fmla="*/ 0 w 679"/>
                <a:gd name="T97" fmla="*/ 0 h 78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79"/>
                <a:gd name="T148" fmla="*/ 0 h 787"/>
                <a:gd name="T149" fmla="*/ 679 w 679"/>
                <a:gd name="T150" fmla="*/ 787 h 78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79" h="787">
                  <a:moveTo>
                    <a:pt x="506" y="353"/>
                  </a:moveTo>
                  <a:lnTo>
                    <a:pt x="480" y="361"/>
                  </a:lnTo>
                  <a:lnTo>
                    <a:pt x="452" y="365"/>
                  </a:lnTo>
                  <a:lnTo>
                    <a:pt x="423" y="366"/>
                  </a:lnTo>
                  <a:lnTo>
                    <a:pt x="393" y="365"/>
                  </a:lnTo>
                  <a:lnTo>
                    <a:pt x="362" y="363"/>
                  </a:lnTo>
                  <a:lnTo>
                    <a:pt x="333" y="358"/>
                  </a:lnTo>
                  <a:lnTo>
                    <a:pt x="304" y="352"/>
                  </a:lnTo>
                  <a:lnTo>
                    <a:pt x="276" y="346"/>
                  </a:lnTo>
                  <a:lnTo>
                    <a:pt x="249" y="339"/>
                  </a:lnTo>
                  <a:lnTo>
                    <a:pt x="225" y="332"/>
                  </a:lnTo>
                  <a:lnTo>
                    <a:pt x="203" y="324"/>
                  </a:lnTo>
                  <a:lnTo>
                    <a:pt x="183" y="317"/>
                  </a:lnTo>
                  <a:lnTo>
                    <a:pt x="167" y="311"/>
                  </a:lnTo>
                  <a:lnTo>
                    <a:pt x="154" y="307"/>
                  </a:lnTo>
                  <a:lnTo>
                    <a:pt x="146" y="303"/>
                  </a:lnTo>
                  <a:lnTo>
                    <a:pt x="143" y="302"/>
                  </a:lnTo>
                  <a:lnTo>
                    <a:pt x="143" y="298"/>
                  </a:lnTo>
                  <a:lnTo>
                    <a:pt x="143" y="295"/>
                  </a:lnTo>
                  <a:lnTo>
                    <a:pt x="142" y="292"/>
                  </a:lnTo>
                  <a:lnTo>
                    <a:pt x="142" y="290"/>
                  </a:lnTo>
                  <a:lnTo>
                    <a:pt x="136" y="212"/>
                  </a:lnTo>
                  <a:lnTo>
                    <a:pt x="138" y="166"/>
                  </a:lnTo>
                  <a:lnTo>
                    <a:pt x="142" y="142"/>
                  </a:lnTo>
                  <a:lnTo>
                    <a:pt x="144" y="136"/>
                  </a:lnTo>
                  <a:lnTo>
                    <a:pt x="122" y="120"/>
                  </a:lnTo>
                  <a:lnTo>
                    <a:pt x="118" y="130"/>
                  </a:lnTo>
                  <a:lnTo>
                    <a:pt x="113" y="157"/>
                  </a:lnTo>
                  <a:lnTo>
                    <a:pt x="111" y="209"/>
                  </a:lnTo>
                  <a:lnTo>
                    <a:pt x="116" y="292"/>
                  </a:lnTo>
                  <a:lnTo>
                    <a:pt x="123" y="346"/>
                  </a:lnTo>
                  <a:lnTo>
                    <a:pt x="136" y="411"/>
                  </a:lnTo>
                  <a:lnTo>
                    <a:pt x="154" y="484"/>
                  </a:lnTo>
                  <a:lnTo>
                    <a:pt x="175" y="558"/>
                  </a:lnTo>
                  <a:lnTo>
                    <a:pt x="195" y="630"/>
                  </a:lnTo>
                  <a:lnTo>
                    <a:pt x="214" y="696"/>
                  </a:lnTo>
                  <a:lnTo>
                    <a:pt x="231" y="749"/>
                  </a:lnTo>
                  <a:lnTo>
                    <a:pt x="242" y="787"/>
                  </a:lnTo>
                  <a:lnTo>
                    <a:pt x="43" y="787"/>
                  </a:lnTo>
                  <a:lnTo>
                    <a:pt x="41" y="777"/>
                  </a:lnTo>
                  <a:lnTo>
                    <a:pt x="39" y="762"/>
                  </a:lnTo>
                  <a:lnTo>
                    <a:pt x="35" y="739"/>
                  </a:lnTo>
                  <a:lnTo>
                    <a:pt x="31" y="708"/>
                  </a:lnTo>
                  <a:lnTo>
                    <a:pt x="26" y="669"/>
                  </a:lnTo>
                  <a:lnTo>
                    <a:pt x="19" y="618"/>
                  </a:lnTo>
                  <a:lnTo>
                    <a:pt x="13" y="556"/>
                  </a:lnTo>
                  <a:lnTo>
                    <a:pt x="6" y="481"/>
                  </a:lnTo>
                  <a:lnTo>
                    <a:pt x="1" y="399"/>
                  </a:lnTo>
                  <a:lnTo>
                    <a:pt x="0" y="320"/>
                  </a:lnTo>
                  <a:lnTo>
                    <a:pt x="2" y="248"/>
                  </a:lnTo>
                  <a:lnTo>
                    <a:pt x="7" y="182"/>
                  </a:lnTo>
                  <a:lnTo>
                    <a:pt x="12" y="125"/>
                  </a:lnTo>
                  <a:lnTo>
                    <a:pt x="18" y="78"/>
                  </a:lnTo>
                  <a:lnTo>
                    <a:pt x="25" y="42"/>
                  </a:lnTo>
                  <a:lnTo>
                    <a:pt x="29" y="20"/>
                  </a:lnTo>
                  <a:lnTo>
                    <a:pt x="162" y="0"/>
                  </a:lnTo>
                  <a:lnTo>
                    <a:pt x="159" y="4"/>
                  </a:lnTo>
                  <a:lnTo>
                    <a:pt x="170" y="12"/>
                  </a:lnTo>
                  <a:lnTo>
                    <a:pt x="183" y="24"/>
                  </a:lnTo>
                  <a:lnTo>
                    <a:pt x="200" y="37"/>
                  </a:lnTo>
                  <a:lnTo>
                    <a:pt x="219" y="53"/>
                  </a:lnTo>
                  <a:lnTo>
                    <a:pt x="241" y="69"/>
                  </a:lnTo>
                  <a:lnTo>
                    <a:pt x="264" y="87"/>
                  </a:lnTo>
                  <a:lnTo>
                    <a:pt x="289" y="106"/>
                  </a:lnTo>
                  <a:lnTo>
                    <a:pt x="314" y="123"/>
                  </a:lnTo>
                  <a:lnTo>
                    <a:pt x="340" y="140"/>
                  </a:lnTo>
                  <a:lnTo>
                    <a:pt x="365" y="156"/>
                  </a:lnTo>
                  <a:lnTo>
                    <a:pt x="389" y="170"/>
                  </a:lnTo>
                  <a:lnTo>
                    <a:pt x="412" y="182"/>
                  </a:lnTo>
                  <a:lnTo>
                    <a:pt x="434" y="192"/>
                  </a:lnTo>
                  <a:lnTo>
                    <a:pt x="454" y="198"/>
                  </a:lnTo>
                  <a:lnTo>
                    <a:pt x="470" y="200"/>
                  </a:lnTo>
                  <a:lnTo>
                    <a:pt x="484" y="198"/>
                  </a:lnTo>
                  <a:lnTo>
                    <a:pt x="510" y="184"/>
                  </a:lnTo>
                  <a:lnTo>
                    <a:pt x="535" y="165"/>
                  </a:lnTo>
                  <a:lnTo>
                    <a:pt x="559" y="141"/>
                  </a:lnTo>
                  <a:lnTo>
                    <a:pt x="582" y="113"/>
                  </a:lnTo>
                  <a:lnTo>
                    <a:pt x="603" y="86"/>
                  </a:lnTo>
                  <a:lnTo>
                    <a:pt x="622" y="59"/>
                  </a:lnTo>
                  <a:lnTo>
                    <a:pt x="636" y="36"/>
                  </a:lnTo>
                  <a:lnTo>
                    <a:pt x="646" y="20"/>
                  </a:lnTo>
                  <a:lnTo>
                    <a:pt x="679" y="36"/>
                  </a:lnTo>
                  <a:lnTo>
                    <a:pt x="676" y="48"/>
                  </a:lnTo>
                  <a:lnTo>
                    <a:pt x="671" y="63"/>
                  </a:lnTo>
                  <a:lnTo>
                    <a:pt x="666" y="81"/>
                  </a:lnTo>
                  <a:lnTo>
                    <a:pt x="660" y="101"/>
                  </a:lnTo>
                  <a:lnTo>
                    <a:pt x="653" y="124"/>
                  </a:lnTo>
                  <a:lnTo>
                    <a:pt x="644" y="149"/>
                  </a:lnTo>
                  <a:lnTo>
                    <a:pt x="635" y="174"/>
                  </a:lnTo>
                  <a:lnTo>
                    <a:pt x="625" y="200"/>
                  </a:lnTo>
                  <a:lnTo>
                    <a:pt x="613" y="226"/>
                  </a:lnTo>
                  <a:lnTo>
                    <a:pt x="601" y="251"/>
                  </a:lnTo>
                  <a:lnTo>
                    <a:pt x="587" y="275"/>
                  </a:lnTo>
                  <a:lnTo>
                    <a:pt x="573" y="296"/>
                  </a:lnTo>
                  <a:lnTo>
                    <a:pt x="557" y="315"/>
                  </a:lnTo>
                  <a:lnTo>
                    <a:pt x="542" y="332"/>
                  </a:lnTo>
                  <a:lnTo>
                    <a:pt x="524" y="344"/>
                  </a:lnTo>
                  <a:lnTo>
                    <a:pt x="506" y="353"/>
                  </a:lnTo>
                  <a:close/>
                </a:path>
              </a:pathLst>
            </a:custGeom>
            <a:solidFill>
              <a:srgbClr val="93C65B"/>
            </a:solidFill>
            <a:ln w="9525">
              <a:noFill/>
              <a:round/>
              <a:headEnd/>
              <a:tailEnd/>
            </a:ln>
          </p:spPr>
          <p:txBody>
            <a:bodyPr/>
            <a:lstStyle/>
            <a:p>
              <a:endParaRPr lang="en-US"/>
            </a:p>
          </p:txBody>
        </p:sp>
        <p:sp>
          <p:nvSpPr>
            <p:cNvPr id="23580" name="Freeform 27"/>
            <p:cNvSpPr>
              <a:spLocks/>
            </p:cNvSpPr>
            <p:nvPr/>
          </p:nvSpPr>
          <p:spPr bwMode="auto">
            <a:xfrm>
              <a:off x="5182" y="2784"/>
              <a:ext cx="57" cy="63"/>
            </a:xfrm>
            <a:custGeom>
              <a:avLst/>
              <a:gdLst>
                <a:gd name="T0" fmla="*/ 0 w 228"/>
                <a:gd name="T1" fmla="*/ 0 h 252"/>
                <a:gd name="T2" fmla="*/ 0 w 228"/>
                <a:gd name="T3" fmla="*/ 0 h 252"/>
                <a:gd name="T4" fmla="*/ 0 w 228"/>
                <a:gd name="T5" fmla="*/ 0 h 252"/>
                <a:gd name="T6" fmla="*/ 0 w 228"/>
                <a:gd name="T7" fmla="*/ 0 h 252"/>
                <a:gd name="T8" fmla="*/ 0 w 228"/>
                <a:gd name="T9" fmla="*/ 0 h 252"/>
                <a:gd name="T10" fmla="*/ 0 w 228"/>
                <a:gd name="T11" fmla="*/ 0 h 252"/>
                <a:gd name="T12" fmla="*/ 0 w 228"/>
                <a:gd name="T13" fmla="*/ 0 h 252"/>
                <a:gd name="T14" fmla="*/ 0 w 228"/>
                <a:gd name="T15" fmla="*/ 0 h 252"/>
                <a:gd name="T16" fmla="*/ 0 w 228"/>
                <a:gd name="T17" fmla="*/ 0 h 252"/>
                <a:gd name="T18" fmla="*/ 0 w 228"/>
                <a:gd name="T19" fmla="*/ 0 h 252"/>
                <a:gd name="T20" fmla="*/ 0 w 228"/>
                <a:gd name="T21" fmla="*/ 0 h 252"/>
                <a:gd name="T22" fmla="*/ 0 w 228"/>
                <a:gd name="T23" fmla="*/ 0 h 252"/>
                <a:gd name="T24" fmla="*/ 0 w 228"/>
                <a:gd name="T25" fmla="*/ 0 h 252"/>
                <a:gd name="T26" fmla="*/ 0 w 228"/>
                <a:gd name="T27" fmla="*/ 0 h 252"/>
                <a:gd name="T28" fmla="*/ 0 w 228"/>
                <a:gd name="T29" fmla="*/ 0 h 252"/>
                <a:gd name="T30" fmla="*/ 0 w 228"/>
                <a:gd name="T31" fmla="*/ 0 h 252"/>
                <a:gd name="T32" fmla="*/ 0 w 228"/>
                <a:gd name="T33" fmla="*/ 0 h 252"/>
                <a:gd name="T34" fmla="*/ 0 w 228"/>
                <a:gd name="T35" fmla="*/ 0 h 252"/>
                <a:gd name="T36" fmla="*/ 0 w 228"/>
                <a:gd name="T37" fmla="*/ 0 h 252"/>
                <a:gd name="T38" fmla="*/ 0 w 228"/>
                <a:gd name="T39" fmla="*/ 0 h 252"/>
                <a:gd name="T40" fmla="*/ 0 w 228"/>
                <a:gd name="T41" fmla="*/ 0 h 252"/>
                <a:gd name="T42" fmla="*/ 0 w 228"/>
                <a:gd name="T43" fmla="*/ 0 h 252"/>
                <a:gd name="T44" fmla="*/ 0 w 228"/>
                <a:gd name="T45" fmla="*/ 0 h 252"/>
                <a:gd name="T46" fmla="*/ 0 w 228"/>
                <a:gd name="T47" fmla="*/ 0 h 252"/>
                <a:gd name="T48" fmla="*/ 0 w 228"/>
                <a:gd name="T49" fmla="*/ 0 h 252"/>
                <a:gd name="T50" fmla="*/ 0 w 228"/>
                <a:gd name="T51" fmla="*/ 0 h 252"/>
                <a:gd name="T52" fmla="*/ 0 w 228"/>
                <a:gd name="T53" fmla="*/ 0 h 252"/>
                <a:gd name="T54" fmla="*/ 0 w 228"/>
                <a:gd name="T55" fmla="*/ 0 h 252"/>
                <a:gd name="T56" fmla="*/ 0 w 228"/>
                <a:gd name="T57" fmla="*/ 0 h 252"/>
                <a:gd name="T58" fmla="*/ 0 w 228"/>
                <a:gd name="T59" fmla="*/ 0 h 252"/>
                <a:gd name="T60" fmla="*/ 0 w 228"/>
                <a:gd name="T61" fmla="*/ 0 h 252"/>
                <a:gd name="T62" fmla="*/ 0 w 228"/>
                <a:gd name="T63" fmla="*/ 0 h 252"/>
                <a:gd name="T64" fmla="*/ 0 w 228"/>
                <a:gd name="T65" fmla="*/ 0 h 252"/>
                <a:gd name="T66" fmla="*/ 0 w 228"/>
                <a:gd name="T67" fmla="*/ 0 h 252"/>
                <a:gd name="T68" fmla="*/ 0 w 228"/>
                <a:gd name="T69" fmla="*/ 0 h 252"/>
                <a:gd name="T70" fmla="*/ 0 w 228"/>
                <a:gd name="T71" fmla="*/ 0 h 252"/>
                <a:gd name="T72" fmla="*/ 0 w 228"/>
                <a:gd name="T73" fmla="*/ 0 h 252"/>
                <a:gd name="T74" fmla="*/ 0 w 228"/>
                <a:gd name="T75" fmla="*/ 0 h 252"/>
                <a:gd name="T76" fmla="*/ 0 w 228"/>
                <a:gd name="T77" fmla="*/ 0 h 252"/>
                <a:gd name="T78" fmla="*/ 0 w 228"/>
                <a:gd name="T79" fmla="*/ 0 h 252"/>
                <a:gd name="T80" fmla="*/ 0 w 228"/>
                <a:gd name="T81" fmla="*/ 0 h 252"/>
                <a:gd name="T82" fmla="*/ 0 w 228"/>
                <a:gd name="T83" fmla="*/ 0 h 252"/>
                <a:gd name="T84" fmla="*/ 0 w 228"/>
                <a:gd name="T85" fmla="*/ 0 h 252"/>
                <a:gd name="T86" fmla="*/ 0 w 228"/>
                <a:gd name="T87" fmla="*/ 0 h 252"/>
                <a:gd name="T88" fmla="*/ 0 w 228"/>
                <a:gd name="T89" fmla="*/ 0 h 252"/>
                <a:gd name="T90" fmla="*/ 0 w 228"/>
                <a:gd name="T91" fmla="*/ 0 h 252"/>
                <a:gd name="T92" fmla="*/ 0 w 228"/>
                <a:gd name="T93" fmla="*/ 0 h 252"/>
                <a:gd name="T94" fmla="*/ 0 w 228"/>
                <a:gd name="T95" fmla="*/ 0 h 252"/>
                <a:gd name="T96" fmla="*/ 0 w 228"/>
                <a:gd name="T97" fmla="*/ 0 h 252"/>
                <a:gd name="T98" fmla="*/ 0 w 228"/>
                <a:gd name="T99" fmla="*/ 0 h 252"/>
                <a:gd name="T100" fmla="*/ 0 w 228"/>
                <a:gd name="T101" fmla="*/ 0 h 252"/>
                <a:gd name="T102" fmla="*/ 0 w 228"/>
                <a:gd name="T103" fmla="*/ 0 h 2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28"/>
                <a:gd name="T157" fmla="*/ 0 h 252"/>
                <a:gd name="T158" fmla="*/ 228 w 228"/>
                <a:gd name="T159" fmla="*/ 252 h 25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28" h="252">
                  <a:moveTo>
                    <a:pt x="228" y="163"/>
                  </a:moveTo>
                  <a:lnTo>
                    <a:pt x="223" y="175"/>
                  </a:lnTo>
                  <a:lnTo>
                    <a:pt x="211" y="187"/>
                  </a:lnTo>
                  <a:lnTo>
                    <a:pt x="194" y="199"/>
                  </a:lnTo>
                  <a:lnTo>
                    <a:pt x="172" y="211"/>
                  </a:lnTo>
                  <a:lnTo>
                    <a:pt x="147" y="223"/>
                  </a:lnTo>
                  <a:lnTo>
                    <a:pt x="120" y="234"/>
                  </a:lnTo>
                  <a:lnTo>
                    <a:pt x="94" y="244"/>
                  </a:lnTo>
                  <a:lnTo>
                    <a:pt x="68" y="252"/>
                  </a:lnTo>
                  <a:lnTo>
                    <a:pt x="23" y="230"/>
                  </a:lnTo>
                  <a:lnTo>
                    <a:pt x="18" y="224"/>
                  </a:lnTo>
                  <a:lnTo>
                    <a:pt x="14" y="216"/>
                  </a:lnTo>
                  <a:lnTo>
                    <a:pt x="9" y="207"/>
                  </a:lnTo>
                  <a:lnTo>
                    <a:pt x="4" y="195"/>
                  </a:lnTo>
                  <a:lnTo>
                    <a:pt x="1" y="184"/>
                  </a:lnTo>
                  <a:lnTo>
                    <a:pt x="0" y="171"/>
                  </a:lnTo>
                  <a:lnTo>
                    <a:pt x="1" y="160"/>
                  </a:lnTo>
                  <a:lnTo>
                    <a:pt x="7" y="151"/>
                  </a:lnTo>
                  <a:lnTo>
                    <a:pt x="12" y="146"/>
                  </a:lnTo>
                  <a:lnTo>
                    <a:pt x="17" y="140"/>
                  </a:lnTo>
                  <a:lnTo>
                    <a:pt x="23" y="136"/>
                  </a:lnTo>
                  <a:lnTo>
                    <a:pt x="28" y="133"/>
                  </a:lnTo>
                  <a:lnTo>
                    <a:pt x="33" y="130"/>
                  </a:lnTo>
                  <a:lnTo>
                    <a:pt x="38" y="127"/>
                  </a:lnTo>
                  <a:lnTo>
                    <a:pt x="42" y="125"/>
                  </a:lnTo>
                  <a:lnTo>
                    <a:pt x="47" y="124"/>
                  </a:lnTo>
                  <a:lnTo>
                    <a:pt x="53" y="125"/>
                  </a:lnTo>
                  <a:lnTo>
                    <a:pt x="57" y="125"/>
                  </a:lnTo>
                  <a:lnTo>
                    <a:pt x="62" y="125"/>
                  </a:lnTo>
                  <a:lnTo>
                    <a:pt x="66" y="125"/>
                  </a:lnTo>
                  <a:lnTo>
                    <a:pt x="64" y="135"/>
                  </a:lnTo>
                  <a:lnTo>
                    <a:pt x="57" y="150"/>
                  </a:lnTo>
                  <a:lnTo>
                    <a:pt x="47" y="163"/>
                  </a:lnTo>
                  <a:lnTo>
                    <a:pt x="37" y="176"/>
                  </a:lnTo>
                  <a:lnTo>
                    <a:pt x="57" y="193"/>
                  </a:lnTo>
                  <a:lnTo>
                    <a:pt x="59" y="190"/>
                  </a:lnTo>
                  <a:lnTo>
                    <a:pt x="62" y="187"/>
                  </a:lnTo>
                  <a:lnTo>
                    <a:pt x="66" y="182"/>
                  </a:lnTo>
                  <a:lnTo>
                    <a:pt x="71" y="176"/>
                  </a:lnTo>
                  <a:lnTo>
                    <a:pt x="75" y="168"/>
                  </a:lnTo>
                  <a:lnTo>
                    <a:pt x="81" y="161"/>
                  </a:lnTo>
                  <a:lnTo>
                    <a:pt x="85" y="154"/>
                  </a:lnTo>
                  <a:lnTo>
                    <a:pt x="89" y="146"/>
                  </a:lnTo>
                  <a:lnTo>
                    <a:pt x="148" y="213"/>
                  </a:lnTo>
                  <a:lnTo>
                    <a:pt x="210" y="156"/>
                  </a:lnTo>
                  <a:lnTo>
                    <a:pt x="148" y="86"/>
                  </a:lnTo>
                  <a:lnTo>
                    <a:pt x="139" y="71"/>
                  </a:lnTo>
                  <a:lnTo>
                    <a:pt x="137" y="72"/>
                  </a:lnTo>
                  <a:lnTo>
                    <a:pt x="132" y="74"/>
                  </a:lnTo>
                  <a:lnTo>
                    <a:pt x="126" y="78"/>
                  </a:lnTo>
                  <a:lnTo>
                    <a:pt x="117" y="82"/>
                  </a:lnTo>
                  <a:lnTo>
                    <a:pt x="108" y="86"/>
                  </a:lnTo>
                  <a:lnTo>
                    <a:pt x="96" y="91"/>
                  </a:lnTo>
                  <a:lnTo>
                    <a:pt x="85" y="95"/>
                  </a:lnTo>
                  <a:lnTo>
                    <a:pt x="73" y="98"/>
                  </a:lnTo>
                  <a:lnTo>
                    <a:pt x="73" y="97"/>
                  </a:lnTo>
                  <a:lnTo>
                    <a:pt x="72" y="97"/>
                  </a:lnTo>
                  <a:lnTo>
                    <a:pt x="67" y="96"/>
                  </a:lnTo>
                  <a:lnTo>
                    <a:pt x="61" y="95"/>
                  </a:lnTo>
                  <a:lnTo>
                    <a:pt x="56" y="95"/>
                  </a:lnTo>
                  <a:lnTo>
                    <a:pt x="50" y="96"/>
                  </a:lnTo>
                  <a:lnTo>
                    <a:pt x="45" y="94"/>
                  </a:lnTo>
                  <a:lnTo>
                    <a:pt x="42" y="92"/>
                  </a:lnTo>
                  <a:lnTo>
                    <a:pt x="40" y="89"/>
                  </a:lnTo>
                  <a:lnTo>
                    <a:pt x="38" y="86"/>
                  </a:lnTo>
                  <a:lnTo>
                    <a:pt x="36" y="83"/>
                  </a:lnTo>
                  <a:lnTo>
                    <a:pt x="35" y="80"/>
                  </a:lnTo>
                  <a:lnTo>
                    <a:pt x="34" y="78"/>
                  </a:lnTo>
                  <a:lnTo>
                    <a:pt x="34" y="76"/>
                  </a:lnTo>
                  <a:lnTo>
                    <a:pt x="40" y="75"/>
                  </a:lnTo>
                  <a:lnTo>
                    <a:pt x="45" y="73"/>
                  </a:lnTo>
                  <a:lnTo>
                    <a:pt x="52" y="71"/>
                  </a:lnTo>
                  <a:lnTo>
                    <a:pt x="58" y="67"/>
                  </a:lnTo>
                  <a:lnTo>
                    <a:pt x="64" y="63"/>
                  </a:lnTo>
                  <a:lnTo>
                    <a:pt x="70" y="57"/>
                  </a:lnTo>
                  <a:lnTo>
                    <a:pt x="78" y="52"/>
                  </a:lnTo>
                  <a:lnTo>
                    <a:pt x="85" y="46"/>
                  </a:lnTo>
                  <a:lnTo>
                    <a:pt x="94" y="39"/>
                  </a:lnTo>
                  <a:lnTo>
                    <a:pt x="103" y="30"/>
                  </a:lnTo>
                  <a:lnTo>
                    <a:pt x="114" y="23"/>
                  </a:lnTo>
                  <a:lnTo>
                    <a:pt x="124" y="16"/>
                  </a:lnTo>
                  <a:lnTo>
                    <a:pt x="136" y="10"/>
                  </a:lnTo>
                  <a:lnTo>
                    <a:pt x="147" y="6"/>
                  </a:lnTo>
                  <a:lnTo>
                    <a:pt x="158" y="1"/>
                  </a:lnTo>
                  <a:lnTo>
                    <a:pt x="170" y="0"/>
                  </a:lnTo>
                  <a:lnTo>
                    <a:pt x="176" y="0"/>
                  </a:lnTo>
                  <a:lnTo>
                    <a:pt x="181" y="1"/>
                  </a:lnTo>
                  <a:lnTo>
                    <a:pt x="185" y="3"/>
                  </a:lnTo>
                  <a:lnTo>
                    <a:pt x="188" y="7"/>
                  </a:lnTo>
                  <a:lnTo>
                    <a:pt x="198" y="24"/>
                  </a:lnTo>
                  <a:lnTo>
                    <a:pt x="202" y="46"/>
                  </a:lnTo>
                  <a:lnTo>
                    <a:pt x="203" y="68"/>
                  </a:lnTo>
                  <a:lnTo>
                    <a:pt x="202" y="84"/>
                  </a:lnTo>
                  <a:lnTo>
                    <a:pt x="201" y="92"/>
                  </a:lnTo>
                  <a:lnTo>
                    <a:pt x="202" y="93"/>
                  </a:lnTo>
                  <a:lnTo>
                    <a:pt x="204" y="94"/>
                  </a:lnTo>
                  <a:lnTo>
                    <a:pt x="205" y="95"/>
                  </a:lnTo>
                  <a:lnTo>
                    <a:pt x="206" y="96"/>
                  </a:lnTo>
                  <a:lnTo>
                    <a:pt x="210" y="101"/>
                  </a:lnTo>
                  <a:lnTo>
                    <a:pt x="220" y="113"/>
                  </a:lnTo>
                  <a:lnTo>
                    <a:pt x="227" y="134"/>
                  </a:lnTo>
                  <a:lnTo>
                    <a:pt x="228" y="163"/>
                  </a:lnTo>
                  <a:close/>
                </a:path>
              </a:pathLst>
            </a:custGeom>
            <a:solidFill>
              <a:srgbClr val="FFFFFF"/>
            </a:solidFill>
            <a:ln w="9525">
              <a:noFill/>
              <a:round/>
              <a:headEnd/>
              <a:tailEnd/>
            </a:ln>
          </p:spPr>
          <p:txBody>
            <a:bodyPr/>
            <a:lstStyle/>
            <a:p>
              <a:endParaRPr lang="en-US"/>
            </a:p>
          </p:txBody>
        </p:sp>
        <p:sp>
          <p:nvSpPr>
            <p:cNvPr id="23581" name="Freeform 28"/>
            <p:cNvSpPr>
              <a:spLocks/>
            </p:cNvSpPr>
            <p:nvPr/>
          </p:nvSpPr>
          <p:spPr bwMode="auto">
            <a:xfrm>
              <a:off x="5207" y="2811"/>
              <a:ext cx="18" cy="17"/>
            </a:xfrm>
            <a:custGeom>
              <a:avLst/>
              <a:gdLst>
                <a:gd name="T0" fmla="*/ 0 w 74"/>
                <a:gd name="T1" fmla="*/ 0 h 71"/>
                <a:gd name="T2" fmla="*/ 0 w 74"/>
                <a:gd name="T3" fmla="*/ 0 h 71"/>
                <a:gd name="T4" fmla="*/ 0 w 74"/>
                <a:gd name="T5" fmla="*/ 0 h 71"/>
                <a:gd name="T6" fmla="*/ 0 w 74"/>
                <a:gd name="T7" fmla="*/ 0 h 71"/>
                <a:gd name="T8" fmla="*/ 0 w 74"/>
                <a:gd name="T9" fmla="*/ 0 h 71"/>
                <a:gd name="T10" fmla="*/ 0 w 74"/>
                <a:gd name="T11" fmla="*/ 0 h 71"/>
                <a:gd name="T12" fmla="*/ 0 w 74"/>
                <a:gd name="T13" fmla="*/ 0 h 71"/>
                <a:gd name="T14" fmla="*/ 0 w 74"/>
                <a:gd name="T15" fmla="*/ 0 h 71"/>
                <a:gd name="T16" fmla="*/ 0 60000 65536"/>
                <a:gd name="T17" fmla="*/ 0 60000 65536"/>
                <a:gd name="T18" fmla="*/ 0 60000 65536"/>
                <a:gd name="T19" fmla="*/ 0 60000 65536"/>
                <a:gd name="T20" fmla="*/ 0 60000 65536"/>
                <a:gd name="T21" fmla="*/ 0 60000 65536"/>
                <a:gd name="T22" fmla="*/ 0 60000 65536"/>
                <a:gd name="T23" fmla="*/ 0 60000 65536"/>
                <a:gd name="T24" fmla="*/ 0 w 74"/>
                <a:gd name="T25" fmla="*/ 0 h 71"/>
                <a:gd name="T26" fmla="*/ 74 w 74"/>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4" h="71">
                  <a:moveTo>
                    <a:pt x="30" y="0"/>
                  </a:moveTo>
                  <a:lnTo>
                    <a:pt x="74" y="49"/>
                  </a:lnTo>
                  <a:lnTo>
                    <a:pt x="51" y="71"/>
                  </a:lnTo>
                  <a:lnTo>
                    <a:pt x="0" y="13"/>
                  </a:lnTo>
                  <a:lnTo>
                    <a:pt x="9" y="9"/>
                  </a:lnTo>
                  <a:lnTo>
                    <a:pt x="17" y="6"/>
                  </a:lnTo>
                  <a:lnTo>
                    <a:pt x="24" y="3"/>
                  </a:lnTo>
                  <a:lnTo>
                    <a:pt x="30" y="0"/>
                  </a:lnTo>
                  <a:close/>
                </a:path>
              </a:pathLst>
            </a:custGeom>
            <a:solidFill>
              <a:srgbClr val="FFFFFF"/>
            </a:solidFill>
            <a:ln w="9525">
              <a:noFill/>
              <a:round/>
              <a:headEnd/>
              <a:tailEnd/>
            </a:ln>
          </p:spPr>
          <p:txBody>
            <a:bodyPr/>
            <a:lstStyle/>
            <a:p>
              <a:endParaRPr lang="en-US"/>
            </a:p>
          </p:txBody>
        </p:sp>
        <p:sp>
          <p:nvSpPr>
            <p:cNvPr id="23582" name="Rectangle 29"/>
            <p:cNvSpPr>
              <a:spLocks noChangeArrowheads="1"/>
            </p:cNvSpPr>
            <p:nvPr/>
          </p:nvSpPr>
          <p:spPr bwMode="auto">
            <a:xfrm>
              <a:off x="5217" y="2802"/>
              <a:ext cx="1" cy="1"/>
            </a:xfrm>
            <a:prstGeom prst="rect">
              <a:avLst/>
            </a:prstGeom>
            <a:solidFill>
              <a:srgbClr val="93C65B"/>
            </a:solidFill>
            <a:ln w="9525">
              <a:noFill/>
              <a:miter lim="800000"/>
              <a:headEnd/>
              <a:tailEnd/>
            </a:ln>
          </p:spPr>
          <p:txBody>
            <a:bodyPr/>
            <a:lstStyle/>
            <a:p>
              <a:endParaRPr lang="en-US"/>
            </a:p>
          </p:txBody>
        </p:sp>
        <p:sp>
          <p:nvSpPr>
            <p:cNvPr id="23583" name="Freeform 30"/>
            <p:cNvSpPr>
              <a:spLocks/>
            </p:cNvSpPr>
            <p:nvPr/>
          </p:nvSpPr>
          <p:spPr bwMode="auto">
            <a:xfrm>
              <a:off x="5088" y="2671"/>
              <a:ext cx="95" cy="95"/>
            </a:xfrm>
            <a:custGeom>
              <a:avLst/>
              <a:gdLst>
                <a:gd name="T0" fmla="*/ 0 w 381"/>
                <a:gd name="T1" fmla="*/ 0 h 381"/>
                <a:gd name="T2" fmla="*/ 0 w 381"/>
                <a:gd name="T3" fmla="*/ 0 h 381"/>
                <a:gd name="T4" fmla="*/ 0 w 381"/>
                <a:gd name="T5" fmla="*/ 0 h 381"/>
                <a:gd name="T6" fmla="*/ 0 w 381"/>
                <a:gd name="T7" fmla="*/ 0 h 381"/>
                <a:gd name="T8" fmla="*/ 0 w 381"/>
                <a:gd name="T9" fmla="*/ 0 h 381"/>
                <a:gd name="T10" fmla="*/ 0 w 381"/>
                <a:gd name="T11" fmla="*/ 0 h 381"/>
                <a:gd name="T12" fmla="*/ 0 w 381"/>
                <a:gd name="T13" fmla="*/ 0 h 381"/>
                <a:gd name="T14" fmla="*/ 0 w 381"/>
                <a:gd name="T15" fmla="*/ 0 h 381"/>
                <a:gd name="T16" fmla="*/ 0 w 381"/>
                <a:gd name="T17" fmla="*/ 0 h 381"/>
                <a:gd name="T18" fmla="*/ 0 w 381"/>
                <a:gd name="T19" fmla="*/ 0 h 381"/>
                <a:gd name="T20" fmla="*/ 0 w 381"/>
                <a:gd name="T21" fmla="*/ 0 h 381"/>
                <a:gd name="T22" fmla="*/ 0 w 381"/>
                <a:gd name="T23" fmla="*/ 0 h 381"/>
                <a:gd name="T24" fmla="*/ 0 w 381"/>
                <a:gd name="T25" fmla="*/ 0 h 381"/>
                <a:gd name="T26" fmla="*/ 0 w 381"/>
                <a:gd name="T27" fmla="*/ 0 h 381"/>
                <a:gd name="T28" fmla="*/ 0 w 381"/>
                <a:gd name="T29" fmla="*/ 0 h 381"/>
                <a:gd name="T30" fmla="*/ 0 w 381"/>
                <a:gd name="T31" fmla="*/ 0 h 381"/>
                <a:gd name="T32" fmla="*/ 0 w 381"/>
                <a:gd name="T33" fmla="*/ 0 h 381"/>
                <a:gd name="T34" fmla="*/ 0 w 381"/>
                <a:gd name="T35" fmla="*/ 0 h 381"/>
                <a:gd name="T36" fmla="*/ 0 w 381"/>
                <a:gd name="T37" fmla="*/ 0 h 381"/>
                <a:gd name="T38" fmla="*/ 0 w 381"/>
                <a:gd name="T39" fmla="*/ 0 h 381"/>
                <a:gd name="T40" fmla="*/ 0 w 381"/>
                <a:gd name="T41" fmla="*/ 0 h 381"/>
                <a:gd name="T42" fmla="*/ 0 w 381"/>
                <a:gd name="T43" fmla="*/ 0 h 381"/>
                <a:gd name="T44" fmla="*/ 0 w 381"/>
                <a:gd name="T45" fmla="*/ 0 h 381"/>
                <a:gd name="T46" fmla="*/ 0 w 381"/>
                <a:gd name="T47" fmla="*/ 0 h 381"/>
                <a:gd name="T48" fmla="*/ 0 w 381"/>
                <a:gd name="T49" fmla="*/ 0 h 381"/>
                <a:gd name="T50" fmla="*/ 0 w 381"/>
                <a:gd name="T51" fmla="*/ 0 h 381"/>
                <a:gd name="T52" fmla="*/ 0 w 381"/>
                <a:gd name="T53" fmla="*/ 0 h 381"/>
                <a:gd name="T54" fmla="*/ 0 w 381"/>
                <a:gd name="T55" fmla="*/ 0 h 381"/>
                <a:gd name="T56" fmla="*/ 0 w 381"/>
                <a:gd name="T57" fmla="*/ 0 h 381"/>
                <a:gd name="T58" fmla="*/ 0 w 381"/>
                <a:gd name="T59" fmla="*/ 0 h 381"/>
                <a:gd name="T60" fmla="*/ 0 w 381"/>
                <a:gd name="T61" fmla="*/ 0 h 381"/>
                <a:gd name="T62" fmla="*/ 0 w 381"/>
                <a:gd name="T63" fmla="*/ 0 h 38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1"/>
                <a:gd name="T97" fmla="*/ 0 h 381"/>
                <a:gd name="T98" fmla="*/ 381 w 381"/>
                <a:gd name="T99" fmla="*/ 381 h 38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1" h="381">
                  <a:moveTo>
                    <a:pt x="191" y="0"/>
                  </a:moveTo>
                  <a:lnTo>
                    <a:pt x="172" y="1"/>
                  </a:lnTo>
                  <a:lnTo>
                    <a:pt x="153" y="4"/>
                  </a:lnTo>
                  <a:lnTo>
                    <a:pt x="134" y="9"/>
                  </a:lnTo>
                  <a:lnTo>
                    <a:pt x="117" y="15"/>
                  </a:lnTo>
                  <a:lnTo>
                    <a:pt x="100" y="23"/>
                  </a:lnTo>
                  <a:lnTo>
                    <a:pt x="84" y="32"/>
                  </a:lnTo>
                  <a:lnTo>
                    <a:pt x="70" y="44"/>
                  </a:lnTo>
                  <a:lnTo>
                    <a:pt x="56" y="56"/>
                  </a:lnTo>
                  <a:lnTo>
                    <a:pt x="44" y="70"/>
                  </a:lnTo>
                  <a:lnTo>
                    <a:pt x="33" y="84"/>
                  </a:lnTo>
                  <a:lnTo>
                    <a:pt x="23" y="100"/>
                  </a:lnTo>
                  <a:lnTo>
                    <a:pt x="15" y="116"/>
                  </a:lnTo>
                  <a:lnTo>
                    <a:pt x="9" y="134"/>
                  </a:lnTo>
                  <a:lnTo>
                    <a:pt x="5" y="152"/>
                  </a:lnTo>
                  <a:lnTo>
                    <a:pt x="2" y="170"/>
                  </a:lnTo>
                  <a:lnTo>
                    <a:pt x="0" y="190"/>
                  </a:lnTo>
                  <a:lnTo>
                    <a:pt x="2" y="209"/>
                  </a:lnTo>
                  <a:lnTo>
                    <a:pt x="5" y="227"/>
                  </a:lnTo>
                  <a:lnTo>
                    <a:pt x="9" y="246"/>
                  </a:lnTo>
                  <a:lnTo>
                    <a:pt x="15" y="264"/>
                  </a:lnTo>
                  <a:lnTo>
                    <a:pt x="23" y="280"/>
                  </a:lnTo>
                  <a:lnTo>
                    <a:pt x="33" y="296"/>
                  </a:lnTo>
                  <a:lnTo>
                    <a:pt x="44" y="311"/>
                  </a:lnTo>
                  <a:lnTo>
                    <a:pt x="56" y="325"/>
                  </a:lnTo>
                  <a:lnTo>
                    <a:pt x="71" y="337"/>
                  </a:lnTo>
                  <a:lnTo>
                    <a:pt x="86" y="349"/>
                  </a:lnTo>
                  <a:lnTo>
                    <a:pt x="102" y="358"/>
                  </a:lnTo>
                  <a:lnTo>
                    <a:pt x="119" y="366"/>
                  </a:lnTo>
                  <a:lnTo>
                    <a:pt x="136" y="372"/>
                  </a:lnTo>
                  <a:lnTo>
                    <a:pt x="154" y="377"/>
                  </a:lnTo>
                  <a:lnTo>
                    <a:pt x="173" y="380"/>
                  </a:lnTo>
                  <a:lnTo>
                    <a:pt x="191" y="381"/>
                  </a:lnTo>
                  <a:lnTo>
                    <a:pt x="210" y="380"/>
                  </a:lnTo>
                  <a:lnTo>
                    <a:pt x="229" y="377"/>
                  </a:lnTo>
                  <a:lnTo>
                    <a:pt x="246" y="372"/>
                  </a:lnTo>
                  <a:lnTo>
                    <a:pt x="264" y="366"/>
                  </a:lnTo>
                  <a:lnTo>
                    <a:pt x="280" y="358"/>
                  </a:lnTo>
                  <a:lnTo>
                    <a:pt x="296" y="349"/>
                  </a:lnTo>
                  <a:lnTo>
                    <a:pt x="311" y="337"/>
                  </a:lnTo>
                  <a:lnTo>
                    <a:pt x="325" y="325"/>
                  </a:lnTo>
                  <a:lnTo>
                    <a:pt x="337" y="311"/>
                  </a:lnTo>
                  <a:lnTo>
                    <a:pt x="349" y="296"/>
                  </a:lnTo>
                  <a:lnTo>
                    <a:pt x="358" y="280"/>
                  </a:lnTo>
                  <a:lnTo>
                    <a:pt x="366" y="264"/>
                  </a:lnTo>
                  <a:lnTo>
                    <a:pt x="373" y="246"/>
                  </a:lnTo>
                  <a:lnTo>
                    <a:pt x="377" y="227"/>
                  </a:lnTo>
                  <a:lnTo>
                    <a:pt x="380" y="209"/>
                  </a:lnTo>
                  <a:lnTo>
                    <a:pt x="381" y="190"/>
                  </a:lnTo>
                  <a:lnTo>
                    <a:pt x="380" y="171"/>
                  </a:lnTo>
                  <a:lnTo>
                    <a:pt x="377" y="153"/>
                  </a:lnTo>
                  <a:lnTo>
                    <a:pt x="373" y="135"/>
                  </a:lnTo>
                  <a:lnTo>
                    <a:pt x="366" y="117"/>
                  </a:lnTo>
                  <a:lnTo>
                    <a:pt x="358" y="101"/>
                  </a:lnTo>
                  <a:lnTo>
                    <a:pt x="349" y="85"/>
                  </a:lnTo>
                  <a:lnTo>
                    <a:pt x="337" y="70"/>
                  </a:lnTo>
                  <a:lnTo>
                    <a:pt x="325" y="56"/>
                  </a:lnTo>
                  <a:lnTo>
                    <a:pt x="311" y="44"/>
                  </a:lnTo>
                  <a:lnTo>
                    <a:pt x="296" y="32"/>
                  </a:lnTo>
                  <a:lnTo>
                    <a:pt x="280" y="23"/>
                  </a:lnTo>
                  <a:lnTo>
                    <a:pt x="264" y="15"/>
                  </a:lnTo>
                  <a:lnTo>
                    <a:pt x="246" y="9"/>
                  </a:lnTo>
                  <a:lnTo>
                    <a:pt x="229" y="4"/>
                  </a:lnTo>
                  <a:lnTo>
                    <a:pt x="210" y="1"/>
                  </a:lnTo>
                  <a:lnTo>
                    <a:pt x="191" y="0"/>
                  </a:lnTo>
                  <a:close/>
                </a:path>
              </a:pathLst>
            </a:custGeom>
            <a:solidFill>
              <a:srgbClr val="000000"/>
            </a:solidFill>
            <a:ln w="9525">
              <a:noFill/>
              <a:round/>
              <a:headEnd/>
              <a:tailEnd/>
            </a:ln>
          </p:spPr>
          <p:txBody>
            <a:bodyPr/>
            <a:lstStyle/>
            <a:p>
              <a:endParaRPr lang="en-US"/>
            </a:p>
          </p:txBody>
        </p:sp>
        <p:sp>
          <p:nvSpPr>
            <p:cNvPr id="23584" name="Freeform 31"/>
            <p:cNvSpPr>
              <a:spLocks/>
            </p:cNvSpPr>
            <p:nvPr/>
          </p:nvSpPr>
          <p:spPr bwMode="auto">
            <a:xfrm>
              <a:off x="5095" y="2677"/>
              <a:ext cx="82" cy="82"/>
            </a:xfrm>
            <a:custGeom>
              <a:avLst/>
              <a:gdLst>
                <a:gd name="T0" fmla="*/ 0 w 328"/>
                <a:gd name="T1" fmla="*/ 0 h 328"/>
                <a:gd name="T2" fmla="*/ 0 w 328"/>
                <a:gd name="T3" fmla="*/ 0 h 328"/>
                <a:gd name="T4" fmla="*/ 0 w 328"/>
                <a:gd name="T5" fmla="*/ 0 h 328"/>
                <a:gd name="T6" fmla="*/ 0 w 328"/>
                <a:gd name="T7" fmla="*/ 0 h 328"/>
                <a:gd name="T8" fmla="*/ 0 w 328"/>
                <a:gd name="T9" fmla="*/ 0 h 328"/>
                <a:gd name="T10" fmla="*/ 0 w 328"/>
                <a:gd name="T11" fmla="*/ 0 h 328"/>
                <a:gd name="T12" fmla="*/ 0 w 328"/>
                <a:gd name="T13" fmla="*/ 0 h 328"/>
                <a:gd name="T14" fmla="*/ 0 w 328"/>
                <a:gd name="T15" fmla="*/ 0 h 328"/>
                <a:gd name="T16" fmla="*/ 0 w 328"/>
                <a:gd name="T17" fmla="*/ 0 h 328"/>
                <a:gd name="T18" fmla="*/ 0 w 328"/>
                <a:gd name="T19" fmla="*/ 0 h 328"/>
                <a:gd name="T20" fmla="*/ 0 w 328"/>
                <a:gd name="T21" fmla="*/ 0 h 328"/>
                <a:gd name="T22" fmla="*/ 0 w 328"/>
                <a:gd name="T23" fmla="*/ 0 h 328"/>
                <a:gd name="T24" fmla="*/ 0 w 328"/>
                <a:gd name="T25" fmla="*/ 0 h 328"/>
                <a:gd name="T26" fmla="*/ 0 w 328"/>
                <a:gd name="T27" fmla="*/ 0 h 328"/>
                <a:gd name="T28" fmla="*/ 0 w 328"/>
                <a:gd name="T29" fmla="*/ 0 h 328"/>
                <a:gd name="T30" fmla="*/ 0 w 328"/>
                <a:gd name="T31" fmla="*/ 0 h 328"/>
                <a:gd name="T32" fmla="*/ 0 w 328"/>
                <a:gd name="T33" fmla="*/ 0 h 328"/>
                <a:gd name="T34" fmla="*/ 0 w 328"/>
                <a:gd name="T35" fmla="*/ 0 h 328"/>
                <a:gd name="T36" fmla="*/ 0 w 328"/>
                <a:gd name="T37" fmla="*/ 0 h 328"/>
                <a:gd name="T38" fmla="*/ 0 w 328"/>
                <a:gd name="T39" fmla="*/ 0 h 328"/>
                <a:gd name="T40" fmla="*/ 0 w 328"/>
                <a:gd name="T41" fmla="*/ 0 h 328"/>
                <a:gd name="T42" fmla="*/ 0 w 328"/>
                <a:gd name="T43" fmla="*/ 0 h 328"/>
                <a:gd name="T44" fmla="*/ 0 w 328"/>
                <a:gd name="T45" fmla="*/ 0 h 328"/>
                <a:gd name="T46" fmla="*/ 0 w 328"/>
                <a:gd name="T47" fmla="*/ 0 h 328"/>
                <a:gd name="T48" fmla="*/ 0 w 328"/>
                <a:gd name="T49" fmla="*/ 0 h 328"/>
                <a:gd name="T50" fmla="*/ 0 w 328"/>
                <a:gd name="T51" fmla="*/ 0 h 328"/>
                <a:gd name="T52" fmla="*/ 0 w 328"/>
                <a:gd name="T53" fmla="*/ 0 h 328"/>
                <a:gd name="T54" fmla="*/ 0 w 328"/>
                <a:gd name="T55" fmla="*/ 0 h 328"/>
                <a:gd name="T56" fmla="*/ 0 w 328"/>
                <a:gd name="T57" fmla="*/ 0 h 328"/>
                <a:gd name="T58" fmla="*/ 0 w 328"/>
                <a:gd name="T59" fmla="*/ 0 h 328"/>
                <a:gd name="T60" fmla="*/ 0 w 328"/>
                <a:gd name="T61" fmla="*/ 0 h 328"/>
                <a:gd name="T62" fmla="*/ 0 w 328"/>
                <a:gd name="T63" fmla="*/ 0 h 328"/>
                <a:gd name="T64" fmla="*/ 0 w 328"/>
                <a:gd name="T65" fmla="*/ 0 h 328"/>
                <a:gd name="T66" fmla="*/ 0 w 328"/>
                <a:gd name="T67" fmla="*/ 0 h 328"/>
                <a:gd name="T68" fmla="*/ 0 w 328"/>
                <a:gd name="T69" fmla="*/ 0 h 328"/>
                <a:gd name="T70" fmla="*/ 0 w 328"/>
                <a:gd name="T71" fmla="*/ 0 h 328"/>
                <a:gd name="T72" fmla="*/ 0 w 328"/>
                <a:gd name="T73" fmla="*/ 0 h 328"/>
                <a:gd name="T74" fmla="*/ 0 w 328"/>
                <a:gd name="T75" fmla="*/ 0 h 328"/>
                <a:gd name="T76" fmla="*/ 0 w 328"/>
                <a:gd name="T77" fmla="*/ 0 h 328"/>
                <a:gd name="T78" fmla="*/ 0 w 328"/>
                <a:gd name="T79" fmla="*/ 0 h 328"/>
                <a:gd name="T80" fmla="*/ 0 w 328"/>
                <a:gd name="T81" fmla="*/ 0 h 328"/>
                <a:gd name="T82" fmla="*/ 0 w 328"/>
                <a:gd name="T83" fmla="*/ 0 h 328"/>
                <a:gd name="T84" fmla="*/ 0 w 328"/>
                <a:gd name="T85" fmla="*/ 0 h 328"/>
                <a:gd name="T86" fmla="*/ 0 w 328"/>
                <a:gd name="T87" fmla="*/ 0 h 328"/>
                <a:gd name="T88" fmla="*/ 0 w 328"/>
                <a:gd name="T89" fmla="*/ 0 h 328"/>
                <a:gd name="T90" fmla="*/ 0 w 328"/>
                <a:gd name="T91" fmla="*/ 0 h 328"/>
                <a:gd name="T92" fmla="*/ 0 w 328"/>
                <a:gd name="T93" fmla="*/ 0 h 328"/>
                <a:gd name="T94" fmla="*/ 0 w 328"/>
                <a:gd name="T95" fmla="*/ 0 h 328"/>
                <a:gd name="T96" fmla="*/ 0 w 328"/>
                <a:gd name="T97" fmla="*/ 0 h 328"/>
                <a:gd name="T98" fmla="*/ 0 w 328"/>
                <a:gd name="T99" fmla="*/ 0 h 328"/>
                <a:gd name="T100" fmla="*/ 0 w 328"/>
                <a:gd name="T101" fmla="*/ 0 h 328"/>
                <a:gd name="T102" fmla="*/ 0 w 328"/>
                <a:gd name="T103" fmla="*/ 0 h 328"/>
                <a:gd name="T104" fmla="*/ 0 w 328"/>
                <a:gd name="T105" fmla="*/ 0 h 328"/>
                <a:gd name="T106" fmla="*/ 0 w 328"/>
                <a:gd name="T107" fmla="*/ 0 h 328"/>
                <a:gd name="T108" fmla="*/ 0 w 328"/>
                <a:gd name="T109" fmla="*/ 0 h 328"/>
                <a:gd name="T110" fmla="*/ 0 w 328"/>
                <a:gd name="T111" fmla="*/ 0 h 328"/>
                <a:gd name="T112" fmla="*/ 0 w 328"/>
                <a:gd name="T113" fmla="*/ 0 h 3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28"/>
                <a:gd name="T172" fmla="*/ 0 h 328"/>
                <a:gd name="T173" fmla="*/ 328 w 328"/>
                <a:gd name="T174" fmla="*/ 328 h 32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28" h="328">
                  <a:moveTo>
                    <a:pt x="164" y="328"/>
                  </a:moveTo>
                  <a:lnTo>
                    <a:pt x="148" y="327"/>
                  </a:lnTo>
                  <a:lnTo>
                    <a:pt x="132" y="325"/>
                  </a:lnTo>
                  <a:lnTo>
                    <a:pt x="117" y="321"/>
                  </a:lnTo>
                  <a:lnTo>
                    <a:pt x="101" y="315"/>
                  </a:lnTo>
                  <a:lnTo>
                    <a:pt x="86" y="309"/>
                  </a:lnTo>
                  <a:lnTo>
                    <a:pt x="73" y="301"/>
                  </a:lnTo>
                  <a:lnTo>
                    <a:pt x="61" y="292"/>
                  </a:lnTo>
                  <a:lnTo>
                    <a:pt x="48" y="280"/>
                  </a:lnTo>
                  <a:lnTo>
                    <a:pt x="37" y="268"/>
                  </a:lnTo>
                  <a:lnTo>
                    <a:pt x="27" y="255"/>
                  </a:lnTo>
                  <a:lnTo>
                    <a:pt x="19" y="242"/>
                  </a:lnTo>
                  <a:lnTo>
                    <a:pt x="13" y="227"/>
                  </a:lnTo>
                  <a:lnTo>
                    <a:pt x="8" y="212"/>
                  </a:lnTo>
                  <a:lnTo>
                    <a:pt x="4" y="196"/>
                  </a:lnTo>
                  <a:lnTo>
                    <a:pt x="1" y="181"/>
                  </a:lnTo>
                  <a:lnTo>
                    <a:pt x="0" y="164"/>
                  </a:lnTo>
                  <a:lnTo>
                    <a:pt x="1" y="147"/>
                  </a:lnTo>
                  <a:lnTo>
                    <a:pt x="4" y="132"/>
                  </a:lnTo>
                  <a:lnTo>
                    <a:pt x="8" y="116"/>
                  </a:lnTo>
                  <a:lnTo>
                    <a:pt x="13" y="102"/>
                  </a:lnTo>
                  <a:lnTo>
                    <a:pt x="19" y="87"/>
                  </a:lnTo>
                  <a:lnTo>
                    <a:pt x="27" y="74"/>
                  </a:lnTo>
                  <a:lnTo>
                    <a:pt x="37" y="61"/>
                  </a:lnTo>
                  <a:lnTo>
                    <a:pt x="48" y="49"/>
                  </a:lnTo>
                  <a:lnTo>
                    <a:pt x="61" y="37"/>
                  </a:lnTo>
                  <a:lnTo>
                    <a:pt x="73" y="28"/>
                  </a:lnTo>
                  <a:lnTo>
                    <a:pt x="86" y="20"/>
                  </a:lnTo>
                  <a:lnTo>
                    <a:pt x="101" y="13"/>
                  </a:lnTo>
                  <a:lnTo>
                    <a:pt x="117" y="7"/>
                  </a:lnTo>
                  <a:lnTo>
                    <a:pt x="132" y="3"/>
                  </a:lnTo>
                  <a:lnTo>
                    <a:pt x="148" y="1"/>
                  </a:lnTo>
                  <a:lnTo>
                    <a:pt x="164" y="0"/>
                  </a:lnTo>
                  <a:lnTo>
                    <a:pt x="181" y="1"/>
                  </a:lnTo>
                  <a:lnTo>
                    <a:pt x="196" y="3"/>
                  </a:lnTo>
                  <a:lnTo>
                    <a:pt x="212" y="7"/>
                  </a:lnTo>
                  <a:lnTo>
                    <a:pt x="226" y="13"/>
                  </a:lnTo>
                  <a:lnTo>
                    <a:pt x="241" y="20"/>
                  </a:lnTo>
                  <a:lnTo>
                    <a:pt x="254" y="28"/>
                  </a:lnTo>
                  <a:lnTo>
                    <a:pt x="267" y="37"/>
                  </a:lnTo>
                  <a:lnTo>
                    <a:pt x="279" y="49"/>
                  </a:lnTo>
                  <a:lnTo>
                    <a:pt x="291" y="61"/>
                  </a:lnTo>
                  <a:lnTo>
                    <a:pt x="300" y="74"/>
                  </a:lnTo>
                  <a:lnTo>
                    <a:pt x="308" y="87"/>
                  </a:lnTo>
                  <a:lnTo>
                    <a:pt x="316" y="102"/>
                  </a:lnTo>
                  <a:lnTo>
                    <a:pt x="321" y="116"/>
                  </a:lnTo>
                  <a:lnTo>
                    <a:pt x="325" y="132"/>
                  </a:lnTo>
                  <a:lnTo>
                    <a:pt x="327" y="147"/>
                  </a:lnTo>
                  <a:lnTo>
                    <a:pt x="328" y="164"/>
                  </a:lnTo>
                  <a:lnTo>
                    <a:pt x="325" y="197"/>
                  </a:lnTo>
                  <a:lnTo>
                    <a:pt x="316" y="228"/>
                  </a:lnTo>
                  <a:lnTo>
                    <a:pt x="300" y="256"/>
                  </a:lnTo>
                  <a:lnTo>
                    <a:pt x="280" y="280"/>
                  </a:lnTo>
                  <a:lnTo>
                    <a:pt x="255" y="300"/>
                  </a:lnTo>
                  <a:lnTo>
                    <a:pt x="227" y="315"/>
                  </a:lnTo>
                  <a:lnTo>
                    <a:pt x="197" y="325"/>
                  </a:lnTo>
                  <a:lnTo>
                    <a:pt x="164" y="328"/>
                  </a:lnTo>
                  <a:close/>
                </a:path>
              </a:pathLst>
            </a:custGeom>
            <a:solidFill>
              <a:srgbClr val="FFFFFF"/>
            </a:solidFill>
            <a:ln w="9525">
              <a:noFill/>
              <a:round/>
              <a:headEnd/>
              <a:tailEnd/>
            </a:ln>
          </p:spPr>
          <p:txBody>
            <a:bodyPr/>
            <a:lstStyle/>
            <a:p>
              <a:endParaRPr lang="en-US"/>
            </a:p>
          </p:txBody>
        </p:sp>
        <p:sp>
          <p:nvSpPr>
            <p:cNvPr id="23585" name="Freeform 32"/>
            <p:cNvSpPr>
              <a:spLocks/>
            </p:cNvSpPr>
            <p:nvPr/>
          </p:nvSpPr>
          <p:spPr bwMode="auto">
            <a:xfrm>
              <a:off x="5113" y="2686"/>
              <a:ext cx="45" cy="59"/>
            </a:xfrm>
            <a:custGeom>
              <a:avLst/>
              <a:gdLst>
                <a:gd name="T0" fmla="*/ 0 w 181"/>
                <a:gd name="T1" fmla="*/ 0 h 236"/>
                <a:gd name="T2" fmla="*/ 0 w 181"/>
                <a:gd name="T3" fmla="*/ 0 h 236"/>
                <a:gd name="T4" fmla="*/ 0 w 181"/>
                <a:gd name="T5" fmla="*/ 0 h 236"/>
                <a:gd name="T6" fmla="*/ 0 w 181"/>
                <a:gd name="T7" fmla="*/ 0 h 236"/>
                <a:gd name="T8" fmla="*/ 0 w 181"/>
                <a:gd name="T9" fmla="*/ 0 h 236"/>
                <a:gd name="T10" fmla="*/ 0 w 181"/>
                <a:gd name="T11" fmla="*/ 0 h 236"/>
                <a:gd name="T12" fmla="*/ 0 w 181"/>
                <a:gd name="T13" fmla="*/ 0 h 236"/>
                <a:gd name="T14" fmla="*/ 0 w 181"/>
                <a:gd name="T15" fmla="*/ 0 h 236"/>
                <a:gd name="T16" fmla="*/ 0 w 181"/>
                <a:gd name="T17" fmla="*/ 0 h 236"/>
                <a:gd name="T18" fmla="*/ 0 w 181"/>
                <a:gd name="T19" fmla="*/ 0 h 236"/>
                <a:gd name="T20" fmla="*/ 0 w 181"/>
                <a:gd name="T21" fmla="*/ 0 h 236"/>
                <a:gd name="T22" fmla="*/ 0 w 181"/>
                <a:gd name="T23" fmla="*/ 0 h 236"/>
                <a:gd name="T24" fmla="*/ 0 w 181"/>
                <a:gd name="T25" fmla="*/ 0 h 236"/>
                <a:gd name="T26" fmla="*/ 0 w 181"/>
                <a:gd name="T27" fmla="*/ 0 h 236"/>
                <a:gd name="T28" fmla="*/ 0 w 181"/>
                <a:gd name="T29" fmla="*/ 0 h 236"/>
                <a:gd name="T30" fmla="*/ 0 w 181"/>
                <a:gd name="T31" fmla="*/ 0 h 236"/>
                <a:gd name="T32" fmla="*/ 0 w 181"/>
                <a:gd name="T33" fmla="*/ 0 h 236"/>
                <a:gd name="T34" fmla="*/ 0 w 181"/>
                <a:gd name="T35" fmla="*/ 0 h 236"/>
                <a:gd name="T36" fmla="*/ 0 w 181"/>
                <a:gd name="T37" fmla="*/ 0 h 236"/>
                <a:gd name="T38" fmla="*/ 0 w 181"/>
                <a:gd name="T39" fmla="*/ 0 h 236"/>
                <a:gd name="T40" fmla="*/ 0 w 181"/>
                <a:gd name="T41" fmla="*/ 0 h 236"/>
                <a:gd name="T42" fmla="*/ 0 w 181"/>
                <a:gd name="T43" fmla="*/ 0 h 236"/>
                <a:gd name="T44" fmla="*/ 0 w 181"/>
                <a:gd name="T45" fmla="*/ 0 h 236"/>
                <a:gd name="T46" fmla="*/ 0 w 181"/>
                <a:gd name="T47" fmla="*/ 0 h 236"/>
                <a:gd name="T48" fmla="*/ 0 w 181"/>
                <a:gd name="T49" fmla="*/ 0 h 236"/>
                <a:gd name="T50" fmla="*/ 0 w 181"/>
                <a:gd name="T51" fmla="*/ 0 h 236"/>
                <a:gd name="T52" fmla="*/ 0 w 181"/>
                <a:gd name="T53" fmla="*/ 0 h 236"/>
                <a:gd name="T54" fmla="*/ 0 w 181"/>
                <a:gd name="T55" fmla="*/ 0 h 236"/>
                <a:gd name="T56" fmla="*/ 0 w 181"/>
                <a:gd name="T57" fmla="*/ 0 h 236"/>
                <a:gd name="T58" fmla="*/ 0 w 181"/>
                <a:gd name="T59" fmla="*/ 0 h 236"/>
                <a:gd name="T60" fmla="*/ 0 w 181"/>
                <a:gd name="T61" fmla="*/ 0 h 236"/>
                <a:gd name="T62" fmla="*/ 0 w 181"/>
                <a:gd name="T63" fmla="*/ 0 h 236"/>
                <a:gd name="T64" fmla="*/ 0 w 181"/>
                <a:gd name="T65" fmla="*/ 0 h 2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1"/>
                <a:gd name="T100" fmla="*/ 0 h 236"/>
                <a:gd name="T101" fmla="*/ 181 w 181"/>
                <a:gd name="T102" fmla="*/ 236 h 2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1" h="236">
                  <a:moveTo>
                    <a:pt x="90" y="0"/>
                  </a:moveTo>
                  <a:lnTo>
                    <a:pt x="72" y="3"/>
                  </a:lnTo>
                  <a:lnTo>
                    <a:pt x="55" y="10"/>
                  </a:lnTo>
                  <a:lnTo>
                    <a:pt x="39" y="20"/>
                  </a:lnTo>
                  <a:lnTo>
                    <a:pt x="27" y="35"/>
                  </a:lnTo>
                  <a:lnTo>
                    <a:pt x="16" y="52"/>
                  </a:lnTo>
                  <a:lnTo>
                    <a:pt x="7" y="72"/>
                  </a:lnTo>
                  <a:lnTo>
                    <a:pt x="2" y="94"/>
                  </a:lnTo>
                  <a:lnTo>
                    <a:pt x="0" y="118"/>
                  </a:lnTo>
                  <a:lnTo>
                    <a:pt x="2" y="141"/>
                  </a:lnTo>
                  <a:lnTo>
                    <a:pt x="7" y="163"/>
                  </a:lnTo>
                  <a:lnTo>
                    <a:pt x="16" y="184"/>
                  </a:lnTo>
                  <a:lnTo>
                    <a:pt x="27" y="202"/>
                  </a:lnTo>
                  <a:lnTo>
                    <a:pt x="39" y="216"/>
                  </a:lnTo>
                  <a:lnTo>
                    <a:pt x="55" y="226"/>
                  </a:lnTo>
                  <a:lnTo>
                    <a:pt x="72" y="234"/>
                  </a:lnTo>
                  <a:lnTo>
                    <a:pt x="90" y="236"/>
                  </a:lnTo>
                  <a:lnTo>
                    <a:pt x="109" y="234"/>
                  </a:lnTo>
                  <a:lnTo>
                    <a:pt x="125" y="226"/>
                  </a:lnTo>
                  <a:lnTo>
                    <a:pt x="141" y="216"/>
                  </a:lnTo>
                  <a:lnTo>
                    <a:pt x="155" y="202"/>
                  </a:lnTo>
                  <a:lnTo>
                    <a:pt x="166" y="184"/>
                  </a:lnTo>
                  <a:lnTo>
                    <a:pt x="174" y="163"/>
                  </a:lnTo>
                  <a:lnTo>
                    <a:pt x="179" y="141"/>
                  </a:lnTo>
                  <a:lnTo>
                    <a:pt x="181" y="118"/>
                  </a:lnTo>
                  <a:lnTo>
                    <a:pt x="179" y="94"/>
                  </a:lnTo>
                  <a:lnTo>
                    <a:pt x="174" y="72"/>
                  </a:lnTo>
                  <a:lnTo>
                    <a:pt x="166" y="52"/>
                  </a:lnTo>
                  <a:lnTo>
                    <a:pt x="155" y="35"/>
                  </a:lnTo>
                  <a:lnTo>
                    <a:pt x="141" y="20"/>
                  </a:lnTo>
                  <a:lnTo>
                    <a:pt x="125" y="10"/>
                  </a:lnTo>
                  <a:lnTo>
                    <a:pt x="109" y="3"/>
                  </a:lnTo>
                  <a:lnTo>
                    <a:pt x="90" y="0"/>
                  </a:lnTo>
                  <a:close/>
                </a:path>
              </a:pathLst>
            </a:custGeom>
            <a:solidFill>
              <a:srgbClr val="000000"/>
            </a:solidFill>
            <a:ln w="9525">
              <a:noFill/>
              <a:round/>
              <a:headEnd/>
              <a:tailEnd/>
            </a:ln>
          </p:spPr>
          <p:txBody>
            <a:bodyPr/>
            <a:lstStyle/>
            <a:p>
              <a:endParaRPr lang="en-US"/>
            </a:p>
          </p:txBody>
        </p:sp>
      </p:grpSp>
      <p:sp>
        <p:nvSpPr>
          <p:cNvPr id="23564" name="Text Box 12"/>
          <p:cNvSpPr txBox="1">
            <a:spLocks noChangeArrowheads="1"/>
          </p:cNvSpPr>
          <p:nvPr/>
        </p:nvSpPr>
        <p:spPr bwMode="auto">
          <a:xfrm>
            <a:off x="7391400" y="3200400"/>
            <a:ext cx="1143000" cy="519113"/>
          </a:xfrm>
          <a:prstGeom prst="rect">
            <a:avLst/>
          </a:prstGeom>
          <a:noFill/>
          <a:ln w="9525" algn="ctr">
            <a:noFill/>
            <a:miter lim="800000"/>
            <a:headEnd/>
            <a:tailEnd/>
          </a:ln>
        </p:spPr>
        <p:txBody>
          <a:bodyPr>
            <a:spAutoFit/>
          </a:bodyPr>
          <a:lstStyle/>
          <a:p>
            <a:pPr>
              <a:spcBef>
                <a:spcPct val="50000"/>
              </a:spcBef>
            </a:pPr>
            <a:endParaRPr lang="en-US" sz="2800" b="1">
              <a:solidFill>
                <a:schemeClr val="bg1"/>
              </a:solidFill>
              <a:latin typeface="Arial" charset="0"/>
              <a:cs typeface="Arial" charset="0"/>
            </a:endParaRPr>
          </a:p>
        </p:txBody>
      </p:sp>
      <p:sp>
        <p:nvSpPr>
          <p:cNvPr id="23565" name="Text Box 13"/>
          <p:cNvSpPr txBox="1">
            <a:spLocks noChangeArrowheads="1"/>
          </p:cNvSpPr>
          <p:nvPr/>
        </p:nvSpPr>
        <p:spPr bwMode="auto">
          <a:xfrm>
            <a:off x="6400800" y="3124200"/>
            <a:ext cx="1752600" cy="854075"/>
          </a:xfrm>
          <a:prstGeom prst="rect">
            <a:avLst/>
          </a:prstGeom>
          <a:noFill/>
          <a:ln w="9525" algn="ctr">
            <a:noFill/>
            <a:miter lim="800000"/>
            <a:headEnd/>
            <a:tailEnd/>
          </a:ln>
        </p:spPr>
        <p:txBody>
          <a:bodyPr>
            <a:spAutoFit/>
          </a:bodyPr>
          <a:lstStyle/>
          <a:p>
            <a:pPr>
              <a:spcBef>
                <a:spcPct val="50000"/>
              </a:spcBef>
            </a:pPr>
            <a:r>
              <a:rPr lang="en-US" sz="2000" b="1">
                <a:latin typeface="Arial" charset="0"/>
                <a:cs typeface="Arial" charset="0"/>
              </a:rPr>
              <a:t>Yes (case)</a:t>
            </a:r>
          </a:p>
          <a:p>
            <a:pPr>
              <a:spcBef>
                <a:spcPct val="50000"/>
              </a:spcBef>
            </a:pPr>
            <a:r>
              <a:rPr lang="en-US" sz="2000" b="1">
                <a:latin typeface="Arial" charset="0"/>
                <a:cs typeface="Arial" charset="0"/>
              </a:rPr>
              <a:t>No (control)</a:t>
            </a:r>
          </a:p>
        </p:txBody>
      </p:sp>
      <p:sp>
        <p:nvSpPr>
          <p:cNvPr id="23566" name="Text Box 34"/>
          <p:cNvSpPr txBox="1">
            <a:spLocks noChangeArrowheads="1"/>
          </p:cNvSpPr>
          <p:nvPr/>
        </p:nvSpPr>
        <p:spPr bwMode="auto">
          <a:xfrm>
            <a:off x="5181600" y="4953000"/>
            <a:ext cx="3429000" cy="457200"/>
          </a:xfrm>
          <a:prstGeom prst="rect">
            <a:avLst/>
          </a:prstGeom>
          <a:noFill/>
          <a:ln w="12700">
            <a:noFill/>
            <a:miter lim="800000"/>
            <a:headEnd type="none" w="sm" len="sm"/>
            <a:tailEnd type="none" w="sm" len="sm"/>
          </a:ln>
        </p:spPr>
        <p:txBody>
          <a:bodyPr>
            <a:spAutoFit/>
          </a:bodyPr>
          <a:lstStyle/>
          <a:p>
            <a:pPr algn="ctr">
              <a:spcBef>
                <a:spcPct val="50000"/>
              </a:spcBef>
            </a:pPr>
            <a:r>
              <a:rPr lang="en-US">
                <a:latin typeface="Arial" charset="0"/>
              </a:rPr>
              <a:t>Investigator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381250" y="188640"/>
            <a:ext cx="6079182" cy="1143000"/>
          </a:xfrm>
        </p:spPr>
        <p:txBody>
          <a:bodyPr>
            <a:normAutofit/>
          </a:bodyPr>
          <a:lstStyle/>
          <a:p>
            <a:pPr algn="r"/>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Case-Control Study</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1155" y="6455"/>
            <a:ext cx="657423" cy="6851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Content Placeholder 6">
            <a:extLst>
              <a:ext uri="{FF2B5EF4-FFF2-40B4-BE49-F238E27FC236}">
                <a16:creationId xmlns:a16="http://schemas.microsoft.com/office/drawing/2014/main" id="{5CB2F96A-E125-455A-9715-0206F0933871}"/>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5422" y="1520280"/>
            <a:ext cx="8470311" cy="5334000"/>
          </a:xfrm>
        </p:spPr>
      </p:pic>
    </p:spTree>
    <p:extLst>
      <p:ext uri="{BB962C8B-B14F-4D97-AF65-F5344CB8AC3E}">
        <p14:creationId xmlns:p14="http://schemas.microsoft.com/office/powerpoint/2010/main" val="3253312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381250" y="188640"/>
            <a:ext cx="6079182" cy="1143000"/>
          </a:xfrm>
        </p:spPr>
        <p:txBody>
          <a:bodyPr>
            <a:normAutofit/>
          </a:bodyPr>
          <a:lstStyle/>
          <a:p>
            <a:pPr algn="r"/>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Case-Control Study</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1155" y="6455"/>
            <a:ext cx="657423" cy="6851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Content Placeholder 2">
            <a:extLst>
              <a:ext uri="{FF2B5EF4-FFF2-40B4-BE49-F238E27FC236}">
                <a16:creationId xmlns:a16="http://schemas.microsoft.com/office/drawing/2014/main" id="{0C554D6F-B72B-4CB7-AD3C-80BD546BDC75}"/>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5422" y="1520280"/>
            <a:ext cx="8470311" cy="5337720"/>
          </a:xfrm>
        </p:spPr>
      </p:pic>
    </p:spTree>
    <p:extLst>
      <p:ext uri="{BB962C8B-B14F-4D97-AF65-F5344CB8AC3E}">
        <p14:creationId xmlns:p14="http://schemas.microsoft.com/office/powerpoint/2010/main" val="695149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381250" y="188640"/>
            <a:ext cx="6079182" cy="1143000"/>
          </a:xfrm>
        </p:spPr>
        <p:txBody>
          <a:bodyPr>
            <a:normAutofit/>
          </a:bodyPr>
          <a:lstStyle/>
          <a:p>
            <a:pPr algn="r"/>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Case-Control Study</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1155" y="6455"/>
            <a:ext cx="657423" cy="6851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0" y="1646236"/>
            <a:ext cx="8481155" cy="5095131"/>
          </a:xfrm>
        </p:spPr>
        <p:txBody>
          <a:bodyPr/>
          <a:lstStyle/>
          <a:p>
            <a:r>
              <a:rPr lang="en-GB" sz="2900" dirty="0">
                <a:latin typeface="Arial Unicode MS" panose="020B0604020202020204" pitchFamily="34" charset="-128"/>
                <a:ea typeface="Arial Unicode MS" panose="020B0604020202020204" pitchFamily="34" charset="-128"/>
                <a:cs typeface="Arial Unicode MS" panose="020B0604020202020204" pitchFamily="34" charset="-128"/>
              </a:rPr>
              <a:t>In case-control study, we take cases and controls</a:t>
            </a:r>
          </a:p>
          <a:p>
            <a:r>
              <a:rPr lang="en-GB" sz="2900" dirty="0">
                <a:latin typeface="Arial Unicode MS" panose="020B0604020202020204" pitchFamily="34" charset="-128"/>
                <a:ea typeface="Arial Unicode MS" panose="020B0604020202020204" pitchFamily="34" charset="-128"/>
                <a:cs typeface="Arial Unicode MS" panose="020B0604020202020204" pitchFamily="34" charset="-128"/>
              </a:rPr>
              <a:t>Cases are those who already have developed the disease of interest</a:t>
            </a:r>
          </a:p>
          <a:p>
            <a:r>
              <a:rPr lang="en-GB" sz="2900" dirty="0">
                <a:latin typeface="Arial Unicode MS" panose="020B0604020202020204" pitchFamily="34" charset="-128"/>
                <a:ea typeface="Arial Unicode MS" panose="020B0604020202020204" pitchFamily="34" charset="-128"/>
                <a:cs typeface="Arial Unicode MS" panose="020B0604020202020204" pitchFamily="34" charset="-128"/>
              </a:rPr>
              <a:t>Controls are those who are free of disease of interest but are selected from the same population</a:t>
            </a:r>
          </a:p>
          <a:p>
            <a:r>
              <a:rPr lang="en-GB" sz="2900" dirty="0">
                <a:latin typeface="Arial Unicode MS" panose="020B0604020202020204" pitchFamily="34" charset="-128"/>
                <a:ea typeface="Arial Unicode MS" panose="020B0604020202020204" pitchFamily="34" charset="-128"/>
                <a:cs typeface="Arial Unicode MS" panose="020B0604020202020204" pitchFamily="34" charset="-128"/>
              </a:rPr>
              <a:t>e.g. golfers developed meniscal injury as ‘Cases’ while those who did not develop meniscal injury are taken as ‘Controls’</a:t>
            </a:r>
          </a:p>
          <a:p>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61843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381250" y="188640"/>
            <a:ext cx="6079182" cy="1143000"/>
          </a:xfrm>
        </p:spPr>
        <p:txBody>
          <a:bodyPr>
            <a:normAutofit/>
          </a:bodyPr>
          <a:lstStyle/>
          <a:p>
            <a:pPr algn="r"/>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Case-Control Study</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1155" y="6455"/>
            <a:ext cx="657423" cy="6851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107504" y="1646236"/>
            <a:ext cx="8373651" cy="5095131"/>
          </a:xfrm>
        </p:spPr>
        <p:txBody>
          <a:bodyPr/>
          <a:lstStyle/>
          <a:p>
            <a:endParaRPr lang="en-GB" sz="29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900" dirty="0">
                <a:latin typeface="Arial Unicode MS" panose="020B0604020202020204" pitchFamily="34" charset="-128"/>
                <a:ea typeface="Arial Unicode MS" panose="020B0604020202020204" pitchFamily="34" charset="-128"/>
                <a:cs typeface="Arial Unicode MS" panose="020B0604020202020204" pitchFamily="34" charset="-128"/>
              </a:rPr>
              <a:t>As disease of interest has already developed among population, we cannot measure ‘Incidence’ in case- control study</a:t>
            </a:r>
          </a:p>
          <a:p>
            <a:r>
              <a:rPr lang="en-GB" sz="2900" dirty="0">
                <a:latin typeface="Arial Unicode MS" panose="020B0604020202020204" pitchFamily="34" charset="-128"/>
                <a:ea typeface="Arial Unicode MS" panose="020B0604020202020204" pitchFamily="34" charset="-128"/>
                <a:cs typeface="Arial Unicode MS" panose="020B0604020202020204" pitchFamily="34" charset="-128"/>
              </a:rPr>
              <a:t>In case-control study, we measure ‘Odds’ </a:t>
            </a:r>
          </a:p>
          <a:p>
            <a:r>
              <a:rPr lang="en-GB" sz="2900" dirty="0">
                <a:latin typeface="Arial Unicode MS" panose="020B0604020202020204" pitchFamily="34" charset="-128"/>
                <a:ea typeface="Arial Unicode MS" panose="020B0604020202020204" pitchFamily="34" charset="-128"/>
                <a:cs typeface="Arial Unicode MS" panose="020B0604020202020204" pitchFamily="34" charset="-128"/>
              </a:rPr>
              <a:t>Odd of exposure in cases and odds of exposure in controls</a:t>
            </a:r>
          </a:p>
          <a:p>
            <a:r>
              <a:rPr lang="en-GB" sz="2900" dirty="0">
                <a:latin typeface="Arial Unicode MS" panose="020B0604020202020204" pitchFamily="34" charset="-128"/>
                <a:ea typeface="Arial Unicode MS" panose="020B0604020202020204" pitchFamily="34" charset="-128"/>
                <a:cs typeface="Arial Unicode MS" panose="020B0604020202020204" pitchFamily="34" charset="-128"/>
              </a:rPr>
              <a:t>We take Odds Ratio by comparing two odds</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153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
          <p:cNvSpPr>
            <a:spLocks noGrp="1"/>
          </p:cNvSpPr>
          <p:nvPr>
            <p:ph type="title"/>
          </p:nvPr>
        </p:nvSpPr>
        <p:spPr>
          <a:xfrm>
            <a:off x="2381250" y="188640"/>
            <a:ext cx="6079182" cy="1143000"/>
          </a:xfrm>
        </p:spPr>
        <p:txBody>
          <a:bodyPr>
            <a:normAutofit/>
          </a:bodyPr>
          <a:lstStyle/>
          <a:p>
            <a:pPr algn="r"/>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Case-Control Study</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1155" y="6455"/>
            <a:ext cx="657423" cy="6851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107504" y="1646236"/>
            <a:ext cx="8373651" cy="5095131"/>
          </a:xfrm>
        </p:spPr>
        <p:txBody>
          <a:bodyPr/>
          <a:lstStyle/>
          <a:p>
            <a:endParaRPr lang="en-GB"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An </a:t>
            </a:r>
            <a:r>
              <a:rPr lang="en-GB" sz="2600" b="1" dirty="0">
                <a:latin typeface="Arial Unicode MS" panose="020B0604020202020204" pitchFamily="34" charset="-128"/>
                <a:ea typeface="Arial Unicode MS" panose="020B0604020202020204" pitchFamily="34" charset="-128"/>
                <a:cs typeface="Arial Unicode MS" panose="020B0604020202020204" pitchFamily="34" charset="-128"/>
              </a:rPr>
              <a:t>odds ratio</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 (OR) is a measure of association between an exposure and an outcome</a:t>
            </a:r>
          </a:p>
          <a:p>
            <a:endParaRPr lang="en-GB" sz="2600" dirty="0"/>
          </a:p>
          <a:p>
            <a:r>
              <a:rPr lang="en-GB" sz="2600" dirty="0"/>
              <a:t>The odds ratio obtained from a case–control study tells us how many more (or less) times the cases have been exposed to the factor under study compared with the controls</a:t>
            </a:r>
          </a:p>
          <a:p>
            <a:endParaRPr lang="en-GB"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buNone/>
            </a:pPr>
            <a:endParaRPr lang="en-GB" sz="2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33106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304800"/>
            <a:ext cx="8305800" cy="838200"/>
          </a:xfrm>
        </p:spPr>
        <p:txBody>
          <a:bodyPr/>
          <a:lstStyle/>
          <a:p>
            <a:pPr eaLnBrk="1" hangingPunct="1">
              <a:defRPr/>
            </a:pPr>
            <a:r>
              <a:rPr lang="en-US" sz="4000" dirty="0"/>
              <a:t>Case-Control Studies – Steps</a:t>
            </a:r>
          </a:p>
        </p:txBody>
      </p:sp>
      <p:sp>
        <p:nvSpPr>
          <p:cNvPr id="10243" name="Rectangle 3"/>
          <p:cNvSpPr>
            <a:spLocks noGrp="1" noChangeArrowheads="1"/>
          </p:cNvSpPr>
          <p:nvPr>
            <p:ph type="body" idx="1"/>
          </p:nvPr>
        </p:nvSpPr>
        <p:spPr>
          <a:xfrm>
            <a:off x="152400" y="1371600"/>
            <a:ext cx="8839200" cy="5181600"/>
          </a:xfrm>
        </p:spPr>
        <p:txBody>
          <a:bodyPr/>
          <a:lstStyle/>
          <a:p>
            <a:pPr marL="609600" indent="-609600" eaLnBrk="1" hangingPunct="1">
              <a:lnSpc>
                <a:spcPct val="90000"/>
              </a:lnSpc>
              <a:spcBef>
                <a:spcPct val="30000"/>
              </a:spcBef>
              <a:buClr>
                <a:schemeClr val="tx1"/>
              </a:buClr>
              <a:buSzTx/>
              <a:buFontTx/>
              <a:buAutoNum type="arabicPeriod"/>
              <a:defRPr/>
            </a:pPr>
            <a:r>
              <a:rPr lang="en-US" sz="2800" dirty="0"/>
              <a:t>Identify cases of disease of concern</a:t>
            </a:r>
          </a:p>
          <a:p>
            <a:pPr marL="609600" indent="-609600" eaLnBrk="1" hangingPunct="1">
              <a:lnSpc>
                <a:spcPct val="90000"/>
              </a:lnSpc>
              <a:spcBef>
                <a:spcPct val="30000"/>
              </a:spcBef>
              <a:buClr>
                <a:schemeClr val="tx1"/>
              </a:buClr>
              <a:buSzTx/>
              <a:buFontTx/>
              <a:buAutoNum type="arabicPeriod" startAt="2"/>
              <a:defRPr/>
            </a:pPr>
            <a:endParaRPr lang="en-US" sz="2000" dirty="0"/>
          </a:p>
          <a:p>
            <a:pPr marL="609600" indent="-609600" eaLnBrk="1" hangingPunct="1">
              <a:lnSpc>
                <a:spcPct val="90000"/>
              </a:lnSpc>
              <a:spcBef>
                <a:spcPct val="30000"/>
              </a:spcBef>
              <a:buClr>
                <a:schemeClr val="tx1"/>
              </a:buClr>
              <a:buSzTx/>
              <a:buFontTx/>
              <a:buAutoNum type="arabicPeriod" startAt="2"/>
              <a:defRPr/>
            </a:pPr>
            <a:r>
              <a:rPr lang="en-US" sz="2800" dirty="0"/>
              <a:t>Identify appropriate (non-diseased) comparison group</a:t>
            </a:r>
          </a:p>
          <a:p>
            <a:pPr marL="609600" indent="-609600" eaLnBrk="1" hangingPunct="1">
              <a:lnSpc>
                <a:spcPct val="90000"/>
              </a:lnSpc>
              <a:spcBef>
                <a:spcPct val="30000"/>
              </a:spcBef>
              <a:buClr>
                <a:schemeClr val="tx1"/>
              </a:buClr>
              <a:buSzTx/>
              <a:buFontTx/>
              <a:buAutoNum type="arabicPeriod" startAt="2"/>
              <a:defRPr/>
            </a:pPr>
            <a:endParaRPr lang="en-US" sz="2800" dirty="0"/>
          </a:p>
          <a:p>
            <a:pPr marL="609600" indent="-609600" eaLnBrk="1" hangingPunct="1">
              <a:lnSpc>
                <a:spcPct val="90000"/>
              </a:lnSpc>
              <a:spcBef>
                <a:spcPct val="30000"/>
              </a:spcBef>
              <a:buClr>
                <a:schemeClr val="tx1"/>
              </a:buClr>
              <a:buSzTx/>
              <a:buFontTx/>
              <a:buAutoNum type="arabicPeriod" startAt="2"/>
              <a:defRPr/>
            </a:pPr>
            <a:r>
              <a:rPr lang="en-US" sz="2800" dirty="0"/>
              <a:t>Document exposures among cases and controls</a:t>
            </a:r>
          </a:p>
          <a:p>
            <a:pPr marL="609600" indent="-609600" eaLnBrk="1" hangingPunct="1">
              <a:lnSpc>
                <a:spcPct val="90000"/>
              </a:lnSpc>
              <a:spcBef>
                <a:spcPct val="30000"/>
              </a:spcBef>
              <a:buClr>
                <a:schemeClr val="tx1"/>
              </a:buClr>
              <a:buSzTx/>
              <a:buFontTx/>
              <a:buAutoNum type="arabicPeriod" startAt="2"/>
              <a:defRPr/>
            </a:pPr>
            <a:endParaRPr lang="en-US" sz="2800" dirty="0"/>
          </a:p>
          <a:p>
            <a:pPr marL="609600" indent="-609600" eaLnBrk="1" hangingPunct="1">
              <a:lnSpc>
                <a:spcPct val="90000"/>
              </a:lnSpc>
              <a:spcBef>
                <a:spcPct val="30000"/>
              </a:spcBef>
              <a:buClr>
                <a:schemeClr val="tx1"/>
              </a:buClr>
              <a:buSzTx/>
              <a:buFontTx/>
              <a:buAutoNum type="arabicPeriod" startAt="2"/>
              <a:defRPr/>
            </a:pPr>
            <a:r>
              <a:rPr lang="en-US" sz="2800" dirty="0"/>
              <a:t>Calculate Odds Ratios (OR)</a:t>
            </a:r>
          </a:p>
          <a:p>
            <a:pPr marL="609600" indent="-609600" eaLnBrk="1" hangingPunct="1">
              <a:lnSpc>
                <a:spcPct val="90000"/>
              </a:lnSpc>
              <a:spcBef>
                <a:spcPct val="30000"/>
              </a:spcBef>
              <a:buClr>
                <a:schemeClr val="tx1"/>
              </a:buClr>
              <a:buSzTx/>
              <a:buFontTx/>
              <a:buAutoNum type="arabicPeriod" startAt="2"/>
              <a:defRPr/>
            </a:pPr>
            <a:endParaRPr lang="en-US" sz="2800" dirty="0"/>
          </a:p>
          <a:p>
            <a:pPr marL="609600" indent="-609600" eaLnBrk="1" hangingPunct="1">
              <a:lnSpc>
                <a:spcPct val="90000"/>
              </a:lnSpc>
              <a:spcBef>
                <a:spcPct val="30000"/>
              </a:spcBef>
              <a:buClr>
                <a:schemeClr val="tx1"/>
              </a:buClr>
              <a:buSzTx/>
              <a:buFontTx/>
              <a:buAutoNum type="arabicPeriod" startAt="2"/>
              <a:defRPr/>
            </a:pPr>
            <a:r>
              <a:rPr lang="en-US" sz="2800" dirty="0"/>
              <a:t>Perform statistical tests or calculate confidence intervals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3"/>
          <p:cNvSpPr txBox="1">
            <a:spLocks noChangeArrowheads="1"/>
          </p:cNvSpPr>
          <p:nvPr/>
        </p:nvSpPr>
        <p:spPr>
          <a:xfrm>
            <a:off x="228600" y="1628801"/>
            <a:ext cx="8280000" cy="5076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dirty="0">
                <a:latin typeface="Arial Unicode MS" panose="020B0604020202020204" pitchFamily="34" charset="-128"/>
                <a:ea typeface="Arial Unicode MS" panose="020B0604020202020204" pitchFamily="34" charset="-128"/>
                <a:cs typeface="Arial Unicode MS" panose="020B0604020202020204" pitchFamily="34" charset="-128"/>
              </a:rPr>
              <a:t>Identify Cases---people who have developed the ‘</a:t>
            </a:r>
            <a:r>
              <a:rPr lang="en-GB" b="1" dirty="0">
                <a:latin typeface="Arial Unicode MS" panose="020B0604020202020204" pitchFamily="34" charset="-128"/>
                <a:ea typeface="Arial Unicode MS" panose="020B0604020202020204" pitchFamily="34" charset="-128"/>
                <a:cs typeface="Arial Unicode MS" panose="020B0604020202020204" pitchFamily="34" charset="-128"/>
              </a:rPr>
              <a:t>disease or outcome’ </a:t>
            </a:r>
            <a:r>
              <a:rPr lang="en-GB" dirty="0">
                <a:latin typeface="Arial Unicode MS" panose="020B0604020202020204" pitchFamily="34" charset="-128"/>
                <a:ea typeface="Arial Unicode MS" panose="020B0604020202020204" pitchFamily="34" charset="-128"/>
                <a:cs typeface="Arial Unicode MS" panose="020B0604020202020204" pitchFamily="34" charset="-128"/>
              </a:rPr>
              <a:t>in question</a:t>
            </a:r>
          </a:p>
          <a:p>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dirty="0">
                <a:latin typeface="Arial Unicode MS" panose="020B0604020202020204" pitchFamily="34" charset="-128"/>
                <a:ea typeface="Arial Unicode MS" panose="020B0604020202020204" pitchFamily="34" charset="-128"/>
                <a:cs typeface="Arial Unicode MS" panose="020B0604020202020204" pitchFamily="34" charset="-128"/>
              </a:rPr>
              <a:t>For example, Golfers who have developed meniscal injury from a nearby hospital</a:t>
            </a:r>
          </a:p>
          <a:p>
            <a:endParaRPr lang="en-US" altLang="en-US" sz="2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1155" y="6455"/>
            <a:ext cx="657423" cy="6851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a:spLocks noGrp="1"/>
          </p:cNvSpPr>
          <p:nvPr>
            <p:ph type="title"/>
          </p:nvPr>
        </p:nvSpPr>
        <p:spPr>
          <a:xfrm>
            <a:off x="2381250" y="188640"/>
            <a:ext cx="6079182" cy="1143000"/>
          </a:xfrm>
        </p:spPr>
        <p:txBody>
          <a:bodyPr>
            <a:normAutofit fontScale="90000"/>
          </a:bodyPr>
          <a:lstStyle/>
          <a:p>
            <a:pPr algn="r"/>
            <a:r>
              <a:rPr lang="en-GB" sz="27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Case-Control Study</a:t>
            </a:r>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b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Identification of Cases</a:t>
            </a:r>
          </a:p>
        </p:txBody>
      </p:sp>
    </p:spTree>
    <p:extLst>
      <p:ext uri="{BB962C8B-B14F-4D97-AF65-F5344CB8AC3E}">
        <p14:creationId xmlns:p14="http://schemas.microsoft.com/office/powerpoint/2010/main" val="1054244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3"/>
          <p:cNvSpPr txBox="1">
            <a:spLocks noChangeArrowheads="1"/>
          </p:cNvSpPr>
          <p:nvPr/>
        </p:nvSpPr>
        <p:spPr>
          <a:xfrm>
            <a:off x="76200" y="1707976"/>
            <a:ext cx="8404955" cy="5105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dirty="0">
                <a:latin typeface="Arial Unicode MS" panose="020B0604020202020204" pitchFamily="34" charset="-128"/>
                <a:ea typeface="Arial Unicode MS" panose="020B0604020202020204" pitchFamily="34" charset="-128"/>
                <a:cs typeface="Arial Unicode MS" panose="020B0604020202020204" pitchFamily="34" charset="-128"/>
              </a:rPr>
              <a:t>Identify Controls---people without ‘</a:t>
            </a:r>
            <a:r>
              <a:rPr lang="en-GB" b="1" dirty="0">
                <a:latin typeface="Arial Unicode MS" panose="020B0604020202020204" pitchFamily="34" charset="-128"/>
                <a:ea typeface="Arial Unicode MS" panose="020B0604020202020204" pitchFamily="34" charset="-128"/>
                <a:cs typeface="Arial Unicode MS" panose="020B0604020202020204" pitchFamily="34" charset="-128"/>
              </a:rPr>
              <a:t>disease or outcome’ </a:t>
            </a:r>
            <a:r>
              <a:rPr lang="en-GB" dirty="0">
                <a:latin typeface="Arial Unicode MS" panose="020B0604020202020204" pitchFamily="34" charset="-128"/>
                <a:ea typeface="Arial Unicode MS" panose="020B0604020202020204" pitchFamily="34" charset="-128"/>
                <a:cs typeface="Arial Unicode MS" panose="020B0604020202020204" pitchFamily="34" charset="-128"/>
              </a:rPr>
              <a:t>in question</a:t>
            </a:r>
          </a:p>
          <a:p>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dirty="0">
                <a:latin typeface="Arial Unicode MS" panose="020B0604020202020204" pitchFamily="34" charset="-128"/>
                <a:ea typeface="Arial Unicode MS" panose="020B0604020202020204" pitchFamily="34" charset="-128"/>
                <a:cs typeface="Arial Unicode MS" panose="020B0604020202020204" pitchFamily="34" charset="-128"/>
              </a:rPr>
              <a:t>Controls are selected to estimate the frequency of the exposure in the population</a:t>
            </a:r>
          </a:p>
          <a:p>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dirty="0">
                <a:latin typeface="Arial Unicode MS" panose="020B0604020202020204" pitchFamily="34" charset="-128"/>
                <a:ea typeface="Arial Unicode MS" panose="020B0604020202020204" pitchFamily="34" charset="-128"/>
                <a:cs typeface="Arial Unicode MS" panose="020B0604020202020204" pitchFamily="34" charset="-128"/>
              </a:rPr>
              <a:t>Controls should be taken from the same population as the Cases</a:t>
            </a:r>
          </a:p>
        </p:txBody>
      </p:sp>
      <p:pic>
        <p:nvPicPr>
          <p:cNvPr id="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1155" y="6455"/>
            <a:ext cx="657423" cy="6851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a:spLocks noGrp="1"/>
          </p:cNvSpPr>
          <p:nvPr>
            <p:ph type="title"/>
          </p:nvPr>
        </p:nvSpPr>
        <p:spPr>
          <a:xfrm>
            <a:off x="2381250" y="188640"/>
            <a:ext cx="6079182" cy="1143000"/>
          </a:xfrm>
        </p:spPr>
        <p:txBody>
          <a:bodyPr>
            <a:normAutofit fontScale="90000"/>
          </a:bodyPr>
          <a:lstStyle/>
          <a:p>
            <a:pPr algn="r"/>
            <a:r>
              <a:rPr lang="en-GB" sz="27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Case-Control Study</a:t>
            </a:r>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b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Identification of Controls</a:t>
            </a:r>
          </a:p>
        </p:txBody>
      </p:sp>
    </p:spTree>
    <p:extLst>
      <p:ext uri="{BB962C8B-B14F-4D97-AF65-F5344CB8AC3E}">
        <p14:creationId xmlns:p14="http://schemas.microsoft.com/office/powerpoint/2010/main" val="2839195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7813"/>
            <a:ext cx="8229600" cy="941387"/>
          </a:xfrm>
        </p:spPr>
        <p:txBody>
          <a:bodyPr/>
          <a:lstStyle/>
          <a:p>
            <a:pPr eaLnBrk="1" hangingPunct="1">
              <a:defRPr/>
            </a:pPr>
            <a:r>
              <a:rPr lang="en-US" sz="4000" b="1" dirty="0"/>
              <a:t>Where to Find Controls?</a:t>
            </a:r>
          </a:p>
        </p:txBody>
      </p:sp>
      <p:sp>
        <p:nvSpPr>
          <p:cNvPr id="14339" name="Rectangle 3"/>
          <p:cNvSpPr>
            <a:spLocks noGrp="1" noChangeArrowheads="1"/>
          </p:cNvSpPr>
          <p:nvPr>
            <p:ph type="body" idx="1"/>
          </p:nvPr>
        </p:nvSpPr>
        <p:spPr>
          <a:xfrm>
            <a:off x="1066800" y="1524000"/>
            <a:ext cx="7543800" cy="4495800"/>
          </a:xfrm>
        </p:spPr>
        <p:txBody>
          <a:bodyPr/>
          <a:lstStyle/>
          <a:p>
            <a:pPr eaLnBrk="1" hangingPunct="1">
              <a:spcBef>
                <a:spcPct val="50000"/>
              </a:spcBef>
              <a:defRPr/>
            </a:pPr>
            <a:r>
              <a:rPr lang="en-US" sz="2800" dirty="0"/>
              <a:t>Population-based </a:t>
            </a:r>
          </a:p>
          <a:p>
            <a:pPr eaLnBrk="1" hangingPunct="1">
              <a:spcBef>
                <a:spcPct val="50000"/>
              </a:spcBef>
              <a:defRPr/>
            </a:pPr>
            <a:endParaRPr lang="en-US" sz="1200" dirty="0"/>
          </a:p>
          <a:p>
            <a:pPr eaLnBrk="1" hangingPunct="1">
              <a:spcBef>
                <a:spcPct val="50000"/>
              </a:spcBef>
              <a:defRPr/>
            </a:pPr>
            <a:r>
              <a:rPr lang="en-US" sz="2800" dirty="0"/>
              <a:t>Hospital-based</a:t>
            </a:r>
          </a:p>
          <a:p>
            <a:pPr eaLnBrk="1" hangingPunct="1">
              <a:spcBef>
                <a:spcPct val="50000"/>
              </a:spcBef>
              <a:defRPr/>
            </a:pPr>
            <a:endParaRPr lang="en-US" sz="1200" dirty="0"/>
          </a:p>
          <a:p>
            <a:pPr eaLnBrk="1" hangingPunct="1">
              <a:spcBef>
                <a:spcPct val="50000"/>
              </a:spcBef>
              <a:defRPr/>
            </a:pPr>
            <a:r>
              <a:rPr lang="en-US" sz="2800" dirty="0"/>
              <a:t>Neighborhood</a:t>
            </a:r>
          </a:p>
          <a:p>
            <a:pPr eaLnBrk="1" hangingPunct="1">
              <a:spcBef>
                <a:spcPct val="50000"/>
              </a:spcBef>
              <a:defRPr/>
            </a:pPr>
            <a:endParaRPr lang="en-US" sz="1200" dirty="0"/>
          </a:p>
          <a:p>
            <a:pPr eaLnBrk="1" hangingPunct="1">
              <a:spcBef>
                <a:spcPct val="50000"/>
              </a:spcBef>
              <a:defRPr/>
            </a:pPr>
            <a:r>
              <a:rPr lang="en-US" sz="2800" dirty="0"/>
              <a:t>Friends</a:t>
            </a:r>
          </a:p>
          <a:p>
            <a:pPr eaLnBrk="1" hangingPunct="1">
              <a:spcBef>
                <a:spcPct val="40000"/>
              </a:spcBef>
              <a:defRPr/>
            </a:pPr>
            <a:endParaRPr lang="en-US" sz="1200" dirty="0"/>
          </a:p>
          <a:p>
            <a:pPr eaLnBrk="1" hangingPunct="1">
              <a:spcBef>
                <a:spcPct val="40000"/>
              </a:spcBef>
              <a:defRPr/>
            </a:pPr>
            <a:r>
              <a:rPr lang="en-US" sz="2800" dirty="0"/>
              <a:t>Others, such as co-workers, classmates etc</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7813"/>
            <a:ext cx="8229600" cy="712787"/>
          </a:xfrm>
        </p:spPr>
        <p:txBody>
          <a:bodyPr lIns="90488" tIns="44450" rIns="90488" bIns="44450"/>
          <a:lstStyle/>
          <a:p>
            <a:pPr eaLnBrk="1" hangingPunct="1">
              <a:defRPr/>
            </a:pPr>
            <a:r>
              <a:rPr lang="en-US" altLang="ja-JP" sz="4000" b="1" dirty="0">
                <a:ea typeface="MS PGothic" pitchFamily="34" charset="-128"/>
              </a:rPr>
              <a:t>Deciding Number of Controls</a:t>
            </a:r>
          </a:p>
        </p:txBody>
      </p:sp>
      <p:sp>
        <p:nvSpPr>
          <p:cNvPr id="19459" name="Rectangle 3"/>
          <p:cNvSpPr>
            <a:spLocks noGrp="1" noChangeArrowheads="1"/>
          </p:cNvSpPr>
          <p:nvPr>
            <p:ph type="body" idx="1"/>
          </p:nvPr>
        </p:nvSpPr>
        <p:spPr>
          <a:xfrm>
            <a:off x="457200" y="1295400"/>
            <a:ext cx="8305800" cy="5029200"/>
          </a:xfrm>
        </p:spPr>
        <p:txBody>
          <a:bodyPr lIns="90488" tIns="44450" rIns="90488" bIns="44450"/>
          <a:lstStyle/>
          <a:p>
            <a:pPr defTabSz="762000" eaLnBrk="1" hangingPunct="1">
              <a:lnSpc>
                <a:spcPct val="150000"/>
              </a:lnSpc>
              <a:spcBef>
                <a:spcPts val="0"/>
              </a:spcBef>
              <a:defRPr/>
            </a:pPr>
            <a:r>
              <a:rPr lang="en-US" altLang="ja-JP" sz="2800" dirty="0">
                <a:ea typeface="MS PGothic" pitchFamily="34" charset="-128"/>
              </a:rPr>
              <a:t>Increasing controls increases power of the study</a:t>
            </a:r>
          </a:p>
          <a:p>
            <a:pPr defTabSz="762000" eaLnBrk="1" hangingPunct="1">
              <a:lnSpc>
                <a:spcPct val="150000"/>
              </a:lnSpc>
              <a:spcBef>
                <a:spcPts val="0"/>
              </a:spcBef>
              <a:defRPr/>
            </a:pPr>
            <a:endParaRPr lang="en-US" altLang="ja-JP" sz="2000" dirty="0">
              <a:ea typeface="MS PGothic" pitchFamily="34" charset="-128"/>
            </a:endParaRPr>
          </a:p>
          <a:p>
            <a:pPr defTabSz="762000" eaLnBrk="1" hangingPunct="1">
              <a:lnSpc>
                <a:spcPct val="150000"/>
              </a:lnSpc>
              <a:spcBef>
                <a:spcPts val="0"/>
              </a:spcBef>
              <a:defRPr/>
            </a:pPr>
            <a:r>
              <a:rPr lang="en-US" altLang="ja-JP" sz="2800" dirty="0">
                <a:ea typeface="MS PGothic" pitchFamily="34" charset="-128"/>
              </a:rPr>
              <a:t>Factors to be considered:</a:t>
            </a:r>
          </a:p>
          <a:p>
            <a:pPr defTabSz="762000" eaLnBrk="1" hangingPunct="1">
              <a:lnSpc>
                <a:spcPct val="150000"/>
              </a:lnSpc>
              <a:spcBef>
                <a:spcPts val="0"/>
              </a:spcBef>
              <a:defRPr/>
            </a:pPr>
            <a:endParaRPr lang="en-US" altLang="ja-JP" sz="2000" dirty="0">
              <a:ea typeface="MS PGothic" pitchFamily="34" charset="-128"/>
            </a:endParaRPr>
          </a:p>
          <a:p>
            <a:pPr lvl="1" indent="-342900" defTabSz="762000" eaLnBrk="1" hangingPunct="1">
              <a:lnSpc>
                <a:spcPct val="150000"/>
              </a:lnSpc>
              <a:spcBef>
                <a:spcPts val="0"/>
              </a:spcBef>
              <a:defRPr/>
            </a:pPr>
            <a:r>
              <a:rPr lang="en-US" altLang="ja-JP" sz="2400" dirty="0">
                <a:ea typeface="MS PGothic" pitchFamily="34" charset="-128"/>
              </a:rPr>
              <a:t>Availability</a:t>
            </a:r>
          </a:p>
          <a:p>
            <a:pPr lvl="1" indent="-342900" defTabSz="762000" eaLnBrk="1" hangingPunct="1">
              <a:lnSpc>
                <a:spcPct val="150000"/>
              </a:lnSpc>
              <a:spcBef>
                <a:spcPts val="0"/>
              </a:spcBef>
              <a:defRPr/>
            </a:pPr>
            <a:r>
              <a:rPr lang="en-US" altLang="ja-JP" sz="2400" dirty="0">
                <a:ea typeface="MS PGothic" pitchFamily="34" charset="-128"/>
              </a:rPr>
              <a:t>Ratio controls / cases</a:t>
            </a:r>
          </a:p>
          <a:p>
            <a:pPr lvl="1" indent="-342900" defTabSz="762000" eaLnBrk="1" hangingPunct="1">
              <a:lnSpc>
                <a:spcPct val="150000"/>
              </a:lnSpc>
              <a:spcBef>
                <a:spcPts val="0"/>
              </a:spcBef>
              <a:buNone/>
              <a:defRPr/>
            </a:pPr>
            <a:endParaRPr lang="en-US" altLang="ja-JP" sz="2400" dirty="0">
              <a:ea typeface="MS PGothic" pitchFamily="34" charset="-128"/>
            </a:endParaRPr>
          </a:p>
          <a:p>
            <a:pPr lvl="1" indent="-342900" defTabSz="762000" eaLnBrk="1" hangingPunct="1">
              <a:lnSpc>
                <a:spcPct val="150000"/>
              </a:lnSpc>
              <a:spcBef>
                <a:spcPts val="0"/>
              </a:spcBef>
              <a:defRPr/>
            </a:pPr>
            <a:endParaRPr lang="en-US" altLang="ja-JP" sz="2000" dirty="0">
              <a:ea typeface="MS PGothic" pitchFamily="34" charset="-128"/>
            </a:endParaRPr>
          </a:p>
          <a:p>
            <a:pPr defTabSz="762000" eaLnBrk="1" hangingPunct="1">
              <a:lnSpc>
                <a:spcPct val="150000"/>
              </a:lnSpc>
              <a:spcBef>
                <a:spcPts val="0"/>
              </a:spcBef>
              <a:defRPr/>
            </a:pPr>
            <a:r>
              <a:rPr lang="en-US" altLang="ja-JP" sz="2800" dirty="0">
                <a:ea typeface="MS PGothic" pitchFamily="34" charset="-128"/>
              </a:rPr>
              <a:t>More than one control group?</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3"/>
          <p:cNvSpPr txBox="1">
            <a:spLocks noChangeArrowheads="1"/>
          </p:cNvSpPr>
          <p:nvPr/>
        </p:nvSpPr>
        <p:spPr>
          <a:xfrm>
            <a:off x="0" y="1524001"/>
            <a:ext cx="8481155" cy="514535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dirty="0">
                <a:latin typeface="Arial Unicode MS" panose="020B0604020202020204" pitchFamily="34" charset="-128"/>
                <a:ea typeface="Arial Unicode MS" panose="020B0604020202020204" pitchFamily="34" charset="-128"/>
                <a:cs typeface="Arial Unicode MS" panose="020B0604020202020204" pitchFamily="34" charset="-128"/>
              </a:rPr>
              <a:t>How to obtain data for Case-Control Study:</a:t>
            </a:r>
          </a:p>
          <a:p>
            <a:endParaRPr lang="en-GB" altLang="en-US" dirty="0">
              <a:latin typeface="Arial Unicode MS" panose="020B0604020202020204" pitchFamily="34" charset="-128"/>
              <a:ea typeface="Arial Unicode MS" panose="020B0604020202020204" pitchFamily="34" charset="-128"/>
              <a:cs typeface="Arial Unicode MS" panose="020B0604020202020204" pitchFamily="34" charset="-128"/>
            </a:endParaRPr>
          </a:p>
          <a:p>
            <a:pPr lvl="1"/>
            <a:r>
              <a:rPr lang="en-GB" dirty="0">
                <a:latin typeface="Arial Unicode MS" panose="020B0604020202020204" pitchFamily="34" charset="-128"/>
                <a:ea typeface="Arial Unicode MS" panose="020B0604020202020204" pitchFamily="34" charset="-128"/>
                <a:cs typeface="Arial Unicode MS" panose="020B0604020202020204" pitchFamily="34" charset="-128"/>
              </a:rPr>
              <a:t>Obtain data from previous health status</a:t>
            </a:r>
          </a:p>
          <a:p>
            <a:pPr lvl="1"/>
            <a:r>
              <a:rPr lang="en-GB" dirty="0">
                <a:latin typeface="Arial Unicode MS" panose="020B0604020202020204" pitchFamily="34" charset="-128"/>
                <a:ea typeface="Arial Unicode MS" panose="020B0604020202020204" pitchFamily="34" charset="-128"/>
                <a:cs typeface="Arial Unicode MS" panose="020B0604020202020204" pitchFamily="34" charset="-128"/>
              </a:rPr>
              <a:t>New information from patients about their previous health status through Recall</a:t>
            </a:r>
          </a:p>
          <a:p>
            <a:pPr lvl="1"/>
            <a:r>
              <a:rPr lang="en-GB" dirty="0">
                <a:latin typeface="Arial Unicode MS" panose="020B0604020202020204" pitchFamily="34" charset="-128"/>
                <a:ea typeface="Arial Unicode MS" panose="020B0604020202020204" pitchFamily="34" charset="-128"/>
                <a:cs typeface="Arial Unicode MS" panose="020B0604020202020204" pitchFamily="34" charset="-128"/>
              </a:rPr>
              <a:t>Association of exposure and disease is measured in terms of Odds Ratio in case-control study</a:t>
            </a:r>
          </a:p>
          <a:p>
            <a:pPr lvl="1"/>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a:p>
            <a:pPr lvl="1"/>
            <a:endParaRPr lang="en-US" alt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1155" y="6455"/>
            <a:ext cx="657423" cy="6851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a:spLocks noGrp="1"/>
          </p:cNvSpPr>
          <p:nvPr>
            <p:ph type="title"/>
          </p:nvPr>
        </p:nvSpPr>
        <p:spPr>
          <a:xfrm>
            <a:off x="2381250" y="188640"/>
            <a:ext cx="6079182" cy="1143000"/>
          </a:xfrm>
        </p:spPr>
        <p:txBody>
          <a:bodyPr>
            <a:normAutofit fontScale="90000"/>
          </a:bodyPr>
          <a:lstStyle/>
          <a:p>
            <a:pPr algn="r"/>
            <a:b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Case-Control Study  </a:t>
            </a:r>
            <a:b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endPar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07857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3"/>
          <p:cNvSpPr txBox="1">
            <a:spLocks noChangeArrowheads="1"/>
          </p:cNvSpPr>
          <p:nvPr/>
        </p:nvSpPr>
        <p:spPr>
          <a:xfrm>
            <a:off x="228600" y="1628801"/>
            <a:ext cx="8252555" cy="5076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GB"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GB"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GB"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GB"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GB"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GB"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400" dirty="0"/>
              <a:t>Odds of exposure in the cases = a/b</a:t>
            </a:r>
          </a:p>
          <a:p>
            <a:r>
              <a:rPr lang="en-GB" sz="2400" dirty="0"/>
              <a:t>Odds of exposure in the controls = c/d</a:t>
            </a:r>
          </a:p>
          <a:p>
            <a:endParaRPr lang="en-GB" sz="2400" dirty="0"/>
          </a:p>
          <a:p>
            <a:r>
              <a:rPr lang="en-GB" sz="2400" dirty="0"/>
              <a:t>Odds Ratio = Odds of exposure in cases   =  a/b =    a*d</a:t>
            </a:r>
          </a:p>
          <a:p>
            <a:pPr marL="0" indent="0">
              <a:buNone/>
            </a:pPr>
            <a:r>
              <a:rPr lang="en-US" altLang="en-US" sz="2400" dirty="0">
                <a:latin typeface="Arial Unicode MS" panose="020B0604020202020204" pitchFamily="34" charset="-128"/>
                <a:ea typeface="Arial Unicode MS" panose="020B0604020202020204" pitchFamily="34" charset="-128"/>
                <a:cs typeface="Arial Unicode MS" panose="020B0604020202020204" pitchFamily="34" charset="-128"/>
              </a:rPr>
              <a:t>                          Odds of exposure in controls    c/d        b*c</a:t>
            </a:r>
          </a:p>
        </p:txBody>
      </p:sp>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1155" y="6455"/>
            <a:ext cx="657423" cy="6851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a:spLocks noGrp="1"/>
          </p:cNvSpPr>
          <p:nvPr>
            <p:ph type="title"/>
          </p:nvPr>
        </p:nvSpPr>
        <p:spPr>
          <a:xfrm>
            <a:off x="2381250" y="188640"/>
            <a:ext cx="6079182" cy="1143000"/>
          </a:xfrm>
        </p:spPr>
        <p:txBody>
          <a:bodyPr>
            <a:normAutofit fontScale="90000"/>
          </a:bodyPr>
          <a:lstStyle/>
          <a:p>
            <a:pPr algn="r"/>
            <a:r>
              <a:rPr lang="en-GB" sz="2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Case-Control Study –</a:t>
            </a:r>
            <a:br>
              <a:rPr lang="en-GB" sz="2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GB" sz="40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Calculation of Odd Ratio</a:t>
            </a:r>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graphicFrame>
        <p:nvGraphicFramePr>
          <p:cNvPr id="10" name="Table 9"/>
          <p:cNvGraphicFramePr>
            <a:graphicFrameLocks noGrp="1"/>
          </p:cNvGraphicFramePr>
          <p:nvPr>
            <p:extLst>
              <p:ext uri="{D42A27DB-BD31-4B8C-83A1-F6EECF244321}">
                <p14:modId xmlns:p14="http://schemas.microsoft.com/office/powerpoint/2010/main" val="169078373"/>
              </p:ext>
            </p:extLst>
          </p:nvPr>
        </p:nvGraphicFramePr>
        <p:xfrm>
          <a:off x="1115616" y="1628800"/>
          <a:ext cx="6336704" cy="2955361"/>
        </p:xfrm>
        <a:graphic>
          <a:graphicData uri="http://schemas.openxmlformats.org/drawingml/2006/table">
            <a:tbl>
              <a:tblPr firstRow="1" firstCol="1" bandRow="1">
                <a:tableStyleId>{5C22544A-7EE6-4342-B048-85BDC9FD1C3A}</a:tableStyleId>
              </a:tblPr>
              <a:tblGrid>
                <a:gridCol w="1584176">
                  <a:extLst>
                    <a:ext uri="{9D8B030D-6E8A-4147-A177-3AD203B41FA5}">
                      <a16:colId xmlns:a16="http://schemas.microsoft.com/office/drawing/2014/main" val="20000"/>
                    </a:ext>
                  </a:extLst>
                </a:gridCol>
                <a:gridCol w="1584176">
                  <a:extLst>
                    <a:ext uri="{9D8B030D-6E8A-4147-A177-3AD203B41FA5}">
                      <a16:colId xmlns:a16="http://schemas.microsoft.com/office/drawing/2014/main" val="20001"/>
                    </a:ext>
                  </a:extLst>
                </a:gridCol>
                <a:gridCol w="1584176">
                  <a:extLst>
                    <a:ext uri="{9D8B030D-6E8A-4147-A177-3AD203B41FA5}">
                      <a16:colId xmlns:a16="http://schemas.microsoft.com/office/drawing/2014/main" val="20002"/>
                    </a:ext>
                  </a:extLst>
                </a:gridCol>
                <a:gridCol w="1584176">
                  <a:extLst>
                    <a:ext uri="{9D8B030D-6E8A-4147-A177-3AD203B41FA5}">
                      <a16:colId xmlns:a16="http://schemas.microsoft.com/office/drawing/2014/main" val="20003"/>
                    </a:ext>
                  </a:extLst>
                </a:gridCol>
              </a:tblGrid>
              <a:tr h="360040">
                <a:tc rowSpan="2">
                  <a:txBody>
                    <a:bodyPr/>
                    <a:lstStyle/>
                    <a:p>
                      <a:pP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solidFill>
                      <a:schemeClr val="bg1">
                        <a:lumMod val="50000"/>
                      </a:schemeClr>
                    </a:solidFill>
                  </a:tcPr>
                </a:tc>
                <a:tc>
                  <a:txBody>
                    <a:bodyPr/>
                    <a:lstStyle/>
                    <a:p>
                      <a:pP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solidFill>
                      <a:schemeClr val="bg1">
                        <a:lumMod val="50000"/>
                      </a:schemeClr>
                    </a:solidFill>
                  </a:tcPr>
                </a:tc>
                <a:tc gridSpan="2">
                  <a:txBody>
                    <a:bodyPr/>
                    <a:lstStyle/>
                    <a:p>
                      <a:pPr marL="0" marR="0" indent="0" algn="ctr" defTabSz="914400" rtl="0" eaLnBrk="1" fontAlgn="auto" latinLnBrk="0" hangingPunct="1">
                        <a:lnSpc>
                          <a:spcPct val="115000"/>
                        </a:lnSpc>
                        <a:spcBef>
                          <a:spcPts val="0"/>
                        </a:spcBef>
                        <a:spcAft>
                          <a:spcPts val="0"/>
                        </a:spcAft>
                        <a:buClrTx/>
                        <a:buSzTx/>
                        <a:buFontTx/>
                        <a:buNone/>
                        <a:tabLst/>
                        <a:defRPr/>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indent="0" algn="ctr" defTabSz="914400" rtl="0" eaLnBrk="1" fontAlgn="auto" latinLnBrk="0" hangingPunct="1">
                        <a:lnSpc>
                          <a:spcPct val="115000"/>
                        </a:lnSpc>
                        <a:spcBef>
                          <a:spcPts val="0"/>
                        </a:spcBef>
                        <a:spcAft>
                          <a:spcPts val="0"/>
                        </a:spcAft>
                        <a:buClrTx/>
                        <a:buSzTx/>
                        <a:buFontTx/>
                        <a:buNone/>
                        <a:tabLst/>
                        <a:defRPr/>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Golfers</a:t>
                      </a:r>
                      <a:r>
                        <a:rPr lang="en-GB" sz="1500" baseline="0" dirty="0">
                          <a:effectLst/>
                          <a:latin typeface="Arial Unicode MS" panose="020B0604020202020204" pitchFamily="34" charset="-128"/>
                          <a:ea typeface="Arial Unicode MS" panose="020B0604020202020204" pitchFamily="34" charset="-128"/>
                          <a:cs typeface="Arial Unicode MS" panose="020B0604020202020204" pitchFamily="34" charset="-128"/>
                        </a:rPr>
                        <a:t> playing l</a:t>
                      </a: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ong shots</a:t>
                      </a:r>
                    </a:p>
                    <a:p>
                      <a:pPr algn="ct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solidFill>
                      <a:schemeClr val="bg1">
                        <a:lumMod val="50000"/>
                      </a:schemeClr>
                    </a:solidFill>
                  </a:tcPr>
                </a:tc>
                <a:tc hMerge="1">
                  <a:txBody>
                    <a:bodyPr/>
                    <a:lstStyle/>
                    <a:p>
                      <a:pP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solidFill>
                      <a:schemeClr val="bg1">
                        <a:lumMod val="50000"/>
                      </a:schemeClr>
                    </a:solidFill>
                  </a:tcPr>
                </a:tc>
                <a:extLst>
                  <a:ext uri="{0D108BD9-81ED-4DB2-BD59-A6C34878D82A}">
                    <a16:rowId xmlns:a16="http://schemas.microsoft.com/office/drawing/2014/main" val="10000"/>
                  </a:ext>
                </a:extLst>
              </a:tr>
              <a:tr h="547261">
                <a:tc vMerge="1">
                  <a:txBody>
                    <a:bodyPr/>
                    <a:lstStyle/>
                    <a:p>
                      <a:pP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solidFill>
                      <a:schemeClr val="bg1">
                        <a:lumMod val="50000"/>
                      </a:schemeClr>
                    </a:solidFill>
                  </a:tcPr>
                </a:tc>
                <a:tc>
                  <a:txBody>
                    <a:bodyPr/>
                    <a:lstStyle/>
                    <a:p>
                      <a:pP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 </a:t>
                      </a:r>
                    </a:p>
                  </a:txBody>
                  <a:tcPr marL="68580" marR="68580" marT="0" marB="0">
                    <a:solidFill>
                      <a:schemeClr val="bg1">
                        <a:lumMod val="50000"/>
                      </a:schemeClr>
                    </a:solidFill>
                  </a:tcPr>
                </a:tc>
                <a:tc>
                  <a:txBody>
                    <a:bodyPr/>
                    <a:lstStyle/>
                    <a:p>
                      <a:pPr algn="ct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Exposed</a:t>
                      </a:r>
                    </a:p>
                  </a:txBody>
                  <a:tcPr marL="68580" marR="68580" marT="0" marB="0">
                    <a:solidFill>
                      <a:schemeClr val="bg1">
                        <a:lumMod val="50000"/>
                      </a:schemeClr>
                    </a:solidFill>
                  </a:tcPr>
                </a:tc>
                <a:tc>
                  <a:txBody>
                    <a:bodyPr/>
                    <a:lstStyle/>
                    <a:p>
                      <a:pPr algn="ct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Unexposed</a:t>
                      </a:r>
                    </a:p>
                  </a:txBody>
                  <a:tcPr marL="68580" marR="68580" marT="0" marB="0">
                    <a:solidFill>
                      <a:schemeClr val="bg1">
                        <a:lumMod val="50000"/>
                      </a:schemeClr>
                    </a:solidFill>
                  </a:tcPr>
                </a:tc>
                <a:extLst>
                  <a:ext uri="{0D108BD9-81ED-4DB2-BD59-A6C34878D82A}">
                    <a16:rowId xmlns:a16="http://schemas.microsoft.com/office/drawing/2014/main" val="10001"/>
                  </a:ext>
                </a:extLst>
              </a:tr>
              <a:tr h="820891">
                <a:tc rowSpan="2">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Meniscal</a:t>
                      </a:r>
                      <a:r>
                        <a:rPr lang="en-GB" sz="1500" baseline="0" dirty="0">
                          <a:effectLst/>
                          <a:latin typeface="Arial Unicode MS" panose="020B0604020202020204" pitchFamily="34" charset="-128"/>
                          <a:ea typeface="Arial Unicode MS" panose="020B0604020202020204" pitchFamily="34" charset="-128"/>
                          <a:cs typeface="Arial Unicode MS" panose="020B0604020202020204" pitchFamily="34" charset="-128"/>
                        </a:rPr>
                        <a:t> Injury among Golfers</a:t>
                      </a: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nchor="ctr">
                    <a:solidFill>
                      <a:schemeClr val="bg1">
                        <a:lumMod val="50000"/>
                      </a:schemeClr>
                    </a:solidFill>
                  </a:tcPr>
                </a:tc>
                <a:tc>
                  <a:txBody>
                    <a:bodyPr/>
                    <a:lstStyle/>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Cases</a:t>
                      </a:r>
                    </a:p>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 </a:t>
                      </a:r>
                    </a:p>
                  </a:txBody>
                  <a:tcPr marL="68580" marR="68580" marT="0" marB="0" anchor="ctr">
                    <a:solidFill>
                      <a:schemeClr val="bg1">
                        <a:lumMod val="50000"/>
                      </a:schemeClr>
                    </a:solidFill>
                  </a:tcPr>
                </a:tc>
                <a:tc>
                  <a:txBody>
                    <a:bodyPr/>
                    <a:lstStyle/>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 a</a:t>
                      </a:r>
                    </a:p>
                  </a:txBody>
                  <a:tcPr marL="68580" marR="68580" marT="0" marB="0" anchor="ctr">
                    <a:solidFill>
                      <a:schemeClr val="bg1">
                        <a:lumMod val="50000"/>
                      </a:schemeClr>
                    </a:solidFill>
                  </a:tcPr>
                </a:tc>
                <a:tc>
                  <a:txBody>
                    <a:bodyPr/>
                    <a:lstStyle/>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b</a:t>
                      </a:r>
                    </a:p>
                  </a:txBody>
                  <a:tcPr marL="68580" marR="68580" marT="0" marB="0" anchor="ctr">
                    <a:solidFill>
                      <a:schemeClr val="bg1">
                        <a:lumMod val="50000"/>
                      </a:schemeClr>
                    </a:solidFill>
                  </a:tcPr>
                </a:tc>
                <a:extLst>
                  <a:ext uri="{0D108BD9-81ED-4DB2-BD59-A6C34878D82A}">
                    <a16:rowId xmlns:a16="http://schemas.microsoft.com/office/drawing/2014/main" val="10002"/>
                  </a:ext>
                </a:extLst>
              </a:tr>
              <a:tr h="820891">
                <a:tc vMerge="1">
                  <a:txBody>
                    <a:bodyPr/>
                    <a:lstStyle/>
                    <a:p>
                      <a:pP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nchor="ctr">
                    <a:solidFill>
                      <a:schemeClr val="bg1">
                        <a:lumMod val="50000"/>
                      </a:schemeClr>
                    </a:solidFill>
                  </a:tcPr>
                </a:tc>
                <a:tc>
                  <a:txBody>
                    <a:bodyPr/>
                    <a:lstStyle/>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Controls</a:t>
                      </a:r>
                    </a:p>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 </a:t>
                      </a:r>
                    </a:p>
                  </a:txBody>
                  <a:tcPr marL="68580" marR="68580" marT="0" marB="0" anchor="ctr">
                    <a:solidFill>
                      <a:schemeClr val="bg1">
                        <a:lumMod val="50000"/>
                      </a:schemeClr>
                    </a:solidFill>
                  </a:tcPr>
                </a:tc>
                <a:tc>
                  <a:txBody>
                    <a:bodyPr/>
                    <a:lstStyle/>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 c</a:t>
                      </a:r>
                    </a:p>
                  </a:txBody>
                  <a:tcPr marL="68580" marR="68580" marT="0" marB="0" anchor="ctr">
                    <a:solidFill>
                      <a:schemeClr val="bg1">
                        <a:lumMod val="50000"/>
                      </a:schemeClr>
                    </a:solidFill>
                  </a:tcPr>
                </a:tc>
                <a:tc>
                  <a:txBody>
                    <a:bodyPr/>
                    <a:lstStyle/>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d </a:t>
                      </a:r>
                    </a:p>
                  </a:txBody>
                  <a:tcPr marL="68580" marR="68580" marT="0" marB="0" anchor="ctr">
                    <a:solidFill>
                      <a:schemeClr val="bg1">
                        <a:lumMod val="50000"/>
                      </a:schemeClr>
                    </a:solidFill>
                  </a:tcPr>
                </a:tc>
                <a:extLst>
                  <a:ext uri="{0D108BD9-81ED-4DB2-BD59-A6C34878D82A}">
                    <a16:rowId xmlns:a16="http://schemas.microsoft.com/office/drawing/2014/main" val="10003"/>
                  </a:ext>
                </a:extLst>
              </a:tr>
            </a:tbl>
          </a:graphicData>
        </a:graphic>
      </p:graphicFrame>
      <p:cxnSp>
        <p:nvCxnSpPr>
          <p:cNvPr id="4" name="Straight Connector 3"/>
          <p:cNvCxnSpPr/>
          <p:nvPr/>
        </p:nvCxnSpPr>
        <p:spPr>
          <a:xfrm>
            <a:off x="2482669" y="6237312"/>
            <a:ext cx="3744416"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2" name="Straight Connector 11"/>
          <p:cNvCxnSpPr/>
          <p:nvPr/>
        </p:nvCxnSpPr>
        <p:spPr>
          <a:xfrm>
            <a:off x="6732240" y="6176801"/>
            <a:ext cx="504056"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5" name="Straight Connector 14"/>
          <p:cNvCxnSpPr/>
          <p:nvPr/>
        </p:nvCxnSpPr>
        <p:spPr>
          <a:xfrm>
            <a:off x="7668344" y="6165304"/>
            <a:ext cx="504056"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60938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3"/>
          <p:cNvSpPr txBox="1">
            <a:spLocks noChangeArrowheads="1"/>
          </p:cNvSpPr>
          <p:nvPr/>
        </p:nvSpPr>
        <p:spPr>
          <a:xfrm>
            <a:off x="228600" y="1628801"/>
            <a:ext cx="8252555" cy="5076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GB"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GB"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GB"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GB"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GB"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GB"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GB" sz="20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000" dirty="0">
                <a:latin typeface="Arial Unicode MS" panose="020B0604020202020204" pitchFamily="34" charset="-128"/>
                <a:ea typeface="Arial Unicode MS" panose="020B0604020202020204" pitchFamily="34" charset="-128"/>
                <a:cs typeface="Arial Unicode MS" panose="020B0604020202020204" pitchFamily="34" charset="-128"/>
              </a:rPr>
              <a:t>Odds of exposure in the cases = 56/4 = 14</a:t>
            </a:r>
          </a:p>
          <a:p>
            <a:r>
              <a:rPr lang="en-GB" sz="2000" dirty="0">
                <a:latin typeface="Arial Unicode MS" panose="020B0604020202020204" pitchFamily="34" charset="-128"/>
                <a:ea typeface="Arial Unicode MS" panose="020B0604020202020204" pitchFamily="34" charset="-128"/>
                <a:cs typeface="Arial Unicode MS" panose="020B0604020202020204" pitchFamily="34" charset="-128"/>
              </a:rPr>
              <a:t>Odds of exposure in the controls = 30/10 = 3</a:t>
            </a:r>
          </a:p>
          <a:p>
            <a:r>
              <a:rPr lang="en-GB" sz="2000" dirty="0">
                <a:latin typeface="Arial Unicode MS" panose="020B0604020202020204" pitchFamily="34" charset="-128"/>
                <a:ea typeface="Arial Unicode MS" panose="020B0604020202020204" pitchFamily="34" charset="-128"/>
                <a:cs typeface="Arial Unicode MS" panose="020B0604020202020204" pitchFamily="34" charset="-128"/>
              </a:rPr>
              <a:t>Odds Ratio = Odds of exposure in cases         = 4.7</a:t>
            </a:r>
          </a:p>
          <a:p>
            <a:pPr marL="0" indent="0">
              <a:buNone/>
            </a:pPr>
            <a:r>
              <a:rPr lang="en-US" altLang="en-US" sz="2000" dirty="0">
                <a:latin typeface="Arial Unicode MS" panose="020B0604020202020204" pitchFamily="34" charset="-128"/>
                <a:ea typeface="Arial Unicode MS" panose="020B0604020202020204" pitchFamily="34" charset="-128"/>
                <a:cs typeface="Arial Unicode MS" panose="020B0604020202020204" pitchFamily="34" charset="-128"/>
              </a:rPr>
              <a:t>                          Odds of exposure in controls</a:t>
            </a:r>
          </a:p>
          <a:p>
            <a:pPr marL="0" indent="0">
              <a:buNone/>
            </a:pPr>
            <a:r>
              <a:rPr lang="en-US" altLang="en-US" sz="2000" dirty="0">
                <a:latin typeface="Arial Unicode MS" panose="020B0604020202020204" pitchFamily="34" charset="-128"/>
                <a:ea typeface="Arial Unicode MS" panose="020B0604020202020204" pitchFamily="34" charset="-128"/>
                <a:cs typeface="Arial Unicode MS" panose="020B0604020202020204" pitchFamily="34" charset="-128"/>
              </a:rPr>
              <a:t>Golfers with meniscal injury are 4.7 times more exposed to long shots as compared to short shots</a:t>
            </a:r>
          </a:p>
        </p:txBody>
      </p:sp>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1155" y="6455"/>
            <a:ext cx="657423" cy="6851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a:spLocks noGrp="1"/>
          </p:cNvSpPr>
          <p:nvPr>
            <p:ph type="title"/>
          </p:nvPr>
        </p:nvSpPr>
        <p:spPr>
          <a:xfrm>
            <a:off x="2381250" y="188640"/>
            <a:ext cx="6079182" cy="1143000"/>
          </a:xfrm>
        </p:spPr>
        <p:txBody>
          <a:bodyPr>
            <a:normAutofit fontScale="90000"/>
          </a:bodyPr>
          <a:lstStyle/>
          <a:p>
            <a:pPr algn="r"/>
            <a:r>
              <a:rPr lang="en-GB" sz="2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Case-Control Study –</a:t>
            </a:r>
            <a:br>
              <a:rPr lang="en-GB" sz="2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GB" sz="40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Calculation of Odd Ratio</a:t>
            </a:r>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graphicFrame>
        <p:nvGraphicFramePr>
          <p:cNvPr id="10" name="Table 9"/>
          <p:cNvGraphicFramePr>
            <a:graphicFrameLocks noGrp="1"/>
          </p:cNvGraphicFramePr>
          <p:nvPr>
            <p:extLst>
              <p:ext uri="{D42A27DB-BD31-4B8C-83A1-F6EECF244321}">
                <p14:modId xmlns:p14="http://schemas.microsoft.com/office/powerpoint/2010/main" val="4014528129"/>
              </p:ext>
            </p:extLst>
          </p:nvPr>
        </p:nvGraphicFramePr>
        <p:xfrm>
          <a:off x="1115616" y="1648440"/>
          <a:ext cx="6336000" cy="3063954"/>
        </p:xfrm>
        <a:graphic>
          <a:graphicData uri="http://schemas.openxmlformats.org/drawingml/2006/table">
            <a:tbl>
              <a:tblPr firstRow="1" firstCol="1" bandRow="1">
                <a:tableStyleId>{5C22544A-7EE6-4342-B048-85BDC9FD1C3A}</a:tableStyleId>
              </a:tblPr>
              <a:tblGrid>
                <a:gridCol w="1584000">
                  <a:extLst>
                    <a:ext uri="{9D8B030D-6E8A-4147-A177-3AD203B41FA5}">
                      <a16:colId xmlns:a16="http://schemas.microsoft.com/office/drawing/2014/main" val="20000"/>
                    </a:ext>
                  </a:extLst>
                </a:gridCol>
                <a:gridCol w="1224000">
                  <a:extLst>
                    <a:ext uri="{9D8B030D-6E8A-4147-A177-3AD203B41FA5}">
                      <a16:colId xmlns:a16="http://schemas.microsoft.com/office/drawing/2014/main" val="20001"/>
                    </a:ext>
                  </a:extLst>
                </a:gridCol>
                <a:gridCol w="1656000">
                  <a:extLst>
                    <a:ext uri="{9D8B030D-6E8A-4147-A177-3AD203B41FA5}">
                      <a16:colId xmlns:a16="http://schemas.microsoft.com/office/drawing/2014/main" val="20002"/>
                    </a:ext>
                  </a:extLst>
                </a:gridCol>
                <a:gridCol w="1872000">
                  <a:extLst>
                    <a:ext uri="{9D8B030D-6E8A-4147-A177-3AD203B41FA5}">
                      <a16:colId xmlns:a16="http://schemas.microsoft.com/office/drawing/2014/main" val="20003"/>
                    </a:ext>
                  </a:extLst>
                </a:gridCol>
              </a:tblGrid>
              <a:tr h="765000">
                <a:tc rowSpan="2">
                  <a:txBody>
                    <a:bodyPr/>
                    <a:lstStyle/>
                    <a:p>
                      <a:pP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solidFill>
                      <a:schemeClr val="bg1">
                        <a:lumMod val="50000"/>
                      </a:schemeClr>
                    </a:solidFill>
                  </a:tcPr>
                </a:tc>
                <a:tc>
                  <a:txBody>
                    <a:bodyPr/>
                    <a:lstStyle/>
                    <a:p>
                      <a:pP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solidFill>
                      <a:schemeClr val="bg1">
                        <a:lumMod val="50000"/>
                      </a:schemeClr>
                    </a:solidFill>
                  </a:tcPr>
                </a:tc>
                <a:tc gridSpan="2">
                  <a:txBody>
                    <a:bodyPr/>
                    <a:lstStyle/>
                    <a:p>
                      <a:pPr marL="0" marR="0" indent="0" algn="ctr" defTabSz="914400" rtl="0" eaLnBrk="1" fontAlgn="auto" latinLnBrk="0" hangingPunct="1">
                        <a:lnSpc>
                          <a:spcPct val="115000"/>
                        </a:lnSpc>
                        <a:spcBef>
                          <a:spcPts val="0"/>
                        </a:spcBef>
                        <a:spcAft>
                          <a:spcPts val="0"/>
                        </a:spcAft>
                        <a:buClrTx/>
                        <a:buSzTx/>
                        <a:buFontTx/>
                        <a:buNone/>
                        <a:tabLst/>
                        <a:defRPr/>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indent="0" algn="ctr" defTabSz="914400" rtl="0" eaLnBrk="1" fontAlgn="auto" latinLnBrk="0" hangingPunct="1">
                        <a:lnSpc>
                          <a:spcPct val="115000"/>
                        </a:lnSpc>
                        <a:spcBef>
                          <a:spcPts val="0"/>
                        </a:spcBef>
                        <a:spcAft>
                          <a:spcPts val="0"/>
                        </a:spcAft>
                        <a:buClrTx/>
                        <a:buSzTx/>
                        <a:buFontTx/>
                        <a:buNone/>
                        <a:tabLst/>
                        <a:defRPr/>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Golfers</a:t>
                      </a:r>
                    </a:p>
                    <a:p>
                      <a:pPr algn="ct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solidFill>
                      <a:schemeClr val="bg1">
                        <a:lumMod val="50000"/>
                      </a:schemeClr>
                    </a:solidFill>
                  </a:tcPr>
                </a:tc>
                <a:tc hMerge="1">
                  <a:txBody>
                    <a:bodyPr/>
                    <a:lstStyle/>
                    <a:p>
                      <a:pP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solidFill>
                      <a:schemeClr val="bg1">
                        <a:lumMod val="50000"/>
                      </a:schemeClr>
                    </a:solidFill>
                  </a:tcPr>
                </a:tc>
                <a:extLst>
                  <a:ext uri="{0D108BD9-81ED-4DB2-BD59-A6C34878D82A}">
                    <a16:rowId xmlns:a16="http://schemas.microsoft.com/office/drawing/2014/main" val="10000"/>
                  </a:ext>
                </a:extLst>
              </a:tr>
              <a:tr h="765000">
                <a:tc vMerge="1">
                  <a:txBody>
                    <a:bodyPr/>
                    <a:lstStyle/>
                    <a:p>
                      <a:pP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solidFill>
                      <a:schemeClr val="bg1">
                        <a:lumMod val="50000"/>
                      </a:schemeClr>
                    </a:solidFill>
                  </a:tcPr>
                </a:tc>
                <a:tc>
                  <a:txBody>
                    <a:bodyPr/>
                    <a:lstStyle/>
                    <a:p>
                      <a:pP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 </a:t>
                      </a:r>
                    </a:p>
                  </a:txBody>
                  <a:tcPr marL="68580" marR="68580" marT="0" marB="0">
                    <a:solidFill>
                      <a:schemeClr val="bg1">
                        <a:lumMod val="50000"/>
                      </a:schemeClr>
                    </a:solidFill>
                  </a:tcPr>
                </a:tc>
                <a:tc>
                  <a:txBody>
                    <a:bodyPr/>
                    <a:lstStyle/>
                    <a:p>
                      <a:pPr algn="ct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15000"/>
                        </a:lnSpc>
                        <a:spcAft>
                          <a:spcPts val="0"/>
                        </a:spcAft>
                      </a:pPr>
                      <a:r>
                        <a:rPr lang="en-GB" sz="1500" baseline="0" dirty="0">
                          <a:effectLst/>
                          <a:latin typeface="Arial Unicode MS" panose="020B0604020202020204" pitchFamily="34" charset="-128"/>
                          <a:ea typeface="Arial Unicode MS" panose="020B0604020202020204" pitchFamily="34" charset="-128"/>
                          <a:cs typeface="Arial Unicode MS" panose="020B0604020202020204" pitchFamily="34" charset="-128"/>
                        </a:rPr>
                        <a:t>Long shots</a:t>
                      </a: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solidFill>
                      <a:schemeClr val="bg1">
                        <a:lumMod val="50000"/>
                      </a:schemeClr>
                    </a:solidFill>
                  </a:tcPr>
                </a:tc>
                <a:tc>
                  <a:txBody>
                    <a:bodyPr/>
                    <a:lstStyle/>
                    <a:p>
                      <a:pPr algn="ct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Short shots</a:t>
                      </a:r>
                    </a:p>
                  </a:txBody>
                  <a:tcPr marL="68580" marR="68580" marT="0" marB="0">
                    <a:solidFill>
                      <a:schemeClr val="bg1">
                        <a:lumMod val="50000"/>
                      </a:schemeClr>
                    </a:solidFill>
                  </a:tcPr>
                </a:tc>
                <a:extLst>
                  <a:ext uri="{0D108BD9-81ED-4DB2-BD59-A6C34878D82A}">
                    <a16:rowId xmlns:a16="http://schemas.microsoft.com/office/drawing/2014/main" val="10001"/>
                  </a:ext>
                </a:extLst>
              </a:tr>
              <a:tr h="765000">
                <a:tc rowSpan="2">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Meniscal</a:t>
                      </a:r>
                      <a:r>
                        <a:rPr lang="en-GB" sz="1500" baseline="0" dirty="0">
                          <a:effectLst/>
                          <a:latin typeface="Arial Unicode MS" panose="020B0604020202020204" pitchFamily="34" charset="-128"/>
                          <a:ea typeface="Arial Unicode MS" panose="020B0604020202020204" pitchFamily="34" charset="-128"/>
                          <a:cs typeface="Arial Unicode MS" panose="020B0604020202020204" pitchFamily="34" charset="-128"/>
                        </a:rPr>
                        <a:t> Injury among Golfers</a:t>
                      </a: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nchor="ctr">
                    <a:solidFill>
                      <a:schemeClr val="bg1">
                        <a:lumMod val="50000"/>
                      </a:schemeClr>
                    </a:solidFill>
                  </a:tcPr>
                </a:tc>
                <a:tc>
                  <a:txBody>
                    <a:bodyPr/>
                    <a:lstStyle/>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Yes</a:t>
                      </a:r>
                    </a:p>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 </a:t>
                      </a:r>
                    </a:p>
                  </a:txBody>
                  <a:tcPr marL="68580" marR="68580" marT="0" marB="0" anchor="ctr">
                    <a:solidFill>
                      <a:schemeClr val="bg1">
                        <a:lumMod val="50000"/>
                      </a:schemeClr>
                    </a:solidFill>
                  </a:tcPr>
                </a:tc>
                <a:tc>
                  <a:txBody>
                    <a:bodyPr/>
                    <a:lstStyle/>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 56</a:t>
                      </a:r>
                    </a:p>
                  </a:txBody>
                  <a:tcPr marL="68580" marR="68580" marT="0" marB="0" anchor="ctr">
                    <a:solidFill>
                      <a:schemeClr val="bg1">
                        <a:lumMod val="50000"/>
                      </a:schemeClr>
                    </a:solidFill>
                  </a:tcPr>
                </a:tc>
                <a:tc>
                  <a:txBody>
                    <a:bodyPr/>
                    <a:lstStyle/>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4</a:t>
                      </a:r>
                    </a:p>
                  </a:txBody>
                  <a:tcPr marL="68580" marR="68580" marT="0" marB="0" anchor="ctr">
                    <a:solidFill>
                      <a:schemeClr val="bg1">
                        <a:lumMod val="50000"/>
                      </a:schemeClr>
                    </a:solidFill>
                  </a:tcPr>
                </a:tc>
                <a:extLst>
                  <a:ext uri="{0D108BD9-81ED-4DB2-BD59-A6C34878D82A}">
                    <a16:rowId xmlns:a16="http://schemas.microsoft.com/office/drawing/2014/main" val="10002"/>
                  </a:ext>
                </a:extLst>
              </a:tr>
              <a:tr h="765000">
                <a:tc vMerge="1">
                  <a:txBody>
                    <a:bodyPr/>
                    <a:lstStyle/>
                    <a:p>
                      <a:pP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nchor="ctr">
                    <a:solidFill>
                      <a:schemeClr val="bg1">
                        <a:lumMod val="50000"/>
                      </a:schemeClr>
                    </a:solidFill>
                  </a:tcPr>
                </a:tc>
                <a:tc>
                  <a:txBody>
                    <a:bodyPr/>
                    <a:lstStyle/>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No</a:t>
                      </a:r>
                    </a:p>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 </a:t>
                      </a:r>
                    </a:p>
                  </a:txBody>
                  <a:tcPr marL="68580" marR="68580" marT="0" marB="0" anchor="ctr">
                    <a:solidFill>
                      <a:schemeClr val="bg1">
                        <a:lumMod val="50000"/>
                      </a:schemeClr>
                    </a:solidFill>
                  </a:tcPr>
                </a:tc>
                <a:tc>
                  <a:txBody>
                    <a:bodyPr/>
                    <a:lstStyle/>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30</a:t>
                      </a:r>
                    </a:p>
                  </a:txBody>
                  <a:tcPr marL="68580" marR="68580" marT="0" marB="0" anchor="ctr">
                    <a:solidFill>
                      <a:schemeClr val="bg1">
                        <a:lumMod val="50000"/>
                      </a:schemeClr>
                    </a:solidFill>
                  </a:tcPr>
                </a:tc>
                <a:tc>
                  <a:txBody>
                    <a:bodyPr/>
                    <a:lstStyle/>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3</a:t>
                      </a:r>
                    </a:p>
                  </a:txBody>
                  <a:tcPr marL="68580" marR="68580" marT="0" marB="0" anchor="ctr">
                    <a:solidFill>
                      <a:schemeClr val="bg1">
                        <a:lumMod val="50000"/>
                      </a:schemeClr>
                    </a:solidFill>
                  </a:tcPr>
                </a:tc>
                <a:extLst>
                  <a:ext uri="{0D108BD9-81ED-4DB2-BD59-A6C34878D82A}">
                    <a16:rowId xmlns:a16="http://schemas.microsoft.com/office/drawing/2014/main" val="10003"/>
                  </a:ext>
                </a:extLst>
              </a:tr>
            </a:tbl>
          </a:graphicData>
        </a:graphic>
      </p:graphicFrame>
      <p:cxnSp>
        <p:nvCxnSpPr>
          <p:cNvPr id="4" name="Straight Connector 3"/>
          <p:cNvCxnSpPr/>
          <p:nvPr/>
        </p:nvCxnSpPr>
        <p:spPr>
          <a:xfrm>
            <a:off x="2051720" y="5949280"/>
            <a:ext cx="3744416"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0804791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3"/>
          <p:cNvSpPr txBox="1">
            <a:spLocks noChangeArrowheads="1"/>
          </p:cNvSpPr>
          <p:nvPr/>
        </p:nvSpPr>
        <p:spPr>
          <a:xfrm>
            <a:off x="152401" y="1672208"/>
            <a:ext cx="8164015" cy="50691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endParaRPr lang="en-US" altLang="en-US"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nSpc>
                <a:spcPct val="90000"/>
              </a:lnSpc>
              <a:buNone/>
            </a:pPr>
            <a:endParaRPr lang="en-US" altLang="en-US" sz="36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nSpc>
                <a:spcPct val="90000"/>
              </a:lnSpc>
              <a:buNone/>
            </a:pPr>
            <a:endParaRPr lang="en-US" altLang="en-US" sz="36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nSpc>
                <a:spcPct val="90000"/>
              </a:lnSpc>
              <a:buNone/>
            </a:pPr>
            <a:endParaRPr lang="en-US" altLang="en-US" sz="36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nSpc>
                <a:spcPct val="90000"/>
              </a:lnSpc>
              <a:buNone/>
            </a:pPr>
            <a:endParaRPr lang="en-US" altLang="en-US" sz="36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nSpc>
                <a:spcPct val="90000"/>
              </a:lnSpc>
              <a:buNone/>
            </a:pPr>
            <a:endParaRPr lang="en-US" altLang="en-US" sz="36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nSpc>
                <a:spcPct val="90000"/>
              </a:lnSpc>
              <a:buNone/>
            </a:pPr>
            <a:r>
              <a:rPr lang="en-US" altLang="en-US" dirty="0"/>
              <a:t>       Calculate OR in above example</a:t>
            </a:r>
          </a:p>
          <a:p>
            <a:pPr>
              <a:lnSpc>
                <a:spcPct val="90000"/>
              </a:lnSpc>
            </a:pPr>
            <a:endParaRPr lang="en-US" altLang="en-US" dirty="0"/>
          </a:p>
          <a:p>
            <a:pPr>
              <a:lnSpc>
                <a:spcPct val="90000"/>
              </a:lnSpc>
            </a:pPr>
            <a:endParaRPr lang="en-US" altLang="en-US"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1155" y="6455"/>
            <a:ext cx="657423" cy="6851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3"/>
          <p:cNvSpPr txBox="1">
            <a:spLocks noChangeArrowheads="1"/>
          </p:cNvSpPr>
          <p:nvPr/>
        </p:nvSpPr>
        <p:spPr>
          <a:xfrm>
            <a:off x="4760912" y="1563960"/>
            <a:ext cx="3720243" cy="5105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endParaRPr lang="en-US" altLang="en-US" dirty="0">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90000"/>
              </a:lnSpc>
            </a:pPr>
            <a:endParaRPr lang="en-US" altLang="en-US" dirty="0"/>
          </a:p>
          <a:p>
            <a:pPr>
              <a:lnSpc>
                <a:spcPct val="90000"/>
              </a:lnSpc>
            </a:pPr>
            <a:endParaRPr lang="en-US" altLang="en-US" dirty="0"/>
          </a:p>
          <a:p>
            <a:pPr>
              <a:lnSpc>
                <a:spcPct val="90000"/>
              </a:lnSpc>
            </a:pPr>
            <a:endParaRPr lang="en-US" altLang="en-US"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graphicFrame>
        <p:nvGraphicFramePr>
          <p:cNvPr id="13" name="Table 12"/>
          <p:cNvGraphicFramePr>
            <a:graphicFrameLocks noGrp="1"/>
          </p:cNvGraphicFramePr>
          <p:nvPr>
            <p:extLst>
              <p:ext uri="{D42A27DB-BD31-4B8C-83A1-F6EECF244321}">
                <p14:modId xmlns:p14="http://schemas.microsoft.com/office/powerpoint/2010/main" val="2493053648"/>
              </p:ext>
            </p:extLst>
          </p:nvPr>
        </p:nvGraphicFramePr>
        <p:xfrm>
          <a:off x="1115616" y="1628800"/>
          <a:ext cx="6336704" cy="2911528"/>
        </p:xfrm>
        <a:graphic>
          <a:graphicData uri="http://schemas.openxmlformats.org/drawingml/2006/table">
            <a:tbl>
              <a:tblPr firstRow="1" firstCol="1" bandRow="1">
                <a:tableStyleId>{5C22544A-7EE6-4342-B048-85BDC9FD1C3A}</a:tableStyleId>
              </a:tblPr>
              <a:tblGrid>
                <a:gridCol w="1584176">
                  <a:extLst>
                    <a:ext uri="{9D8B030D-6E8A-4147-A177-3AD203B41FA5}">
                      <a16:colId xmlns:a16="http://schemas.microsoft.com/office/drawing/2014/main" val="20000"/>
                    </a:ext>
                  </a:extLst>
                </a:gridCol>
                <a:gridCol w="1584176">
                  <a:extLst>
                    <a:ext uri="{9D8B030D-6E8A-4147-A177-3AD203B41FA5}">
                      <a16:colId xmlns:a16="http://schemas.microsoft.com/office/drawing/2014/main" val="20001"/>
                    </a:ext>
                  </a:extLst>
                </a:gridCol>
                <a:gridCol w="1584176">
                  <a:extLst>
                    <a:ext uri="{9D8B030D-6E8A-4147-A177-3AD203B41FA5}">
                      <a16:colId xmlns:a16="http://schemas.microsoft.com/office/drawing/2014/main" val="20002"/>
                    </a:ext>
                  </a:extLst>
                </a:gridCol>
                <a:gridCol w="1584176">
                  <a:extLst>
                    <a:ext uri="{9D8B030D-6E8A-4147-A177-3AD203B41FA5}">
                      <a16:colId xmlns:a16="http://schemas.microsoft.com/office/drawing/2014/main" val="20003"/>
                    </a:ext>
                  </a:extLst>
                </a:gridCol>
              </a:tblGrid>
              <a:tr h="360040">
                <a:tc rowSpan="2">
                  <a:txBody>
                    <a:bodyPr/>
                    <a:lstStyle/>
                    <a:p>
                      <a:pP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solidFill>
                      <a:schemeClr val="bg1">
                        <a:lumMod val="50000"/>
                      </a:schemeClr>
                    </a:solidFill>
                  </a:tcPr>
                </a:tc>
                <a:tc>
                  <a:txBody>
                    <a:bodyPr/>
                    <a:lstStyle/>
                    <a:p>
                      <a:pP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solidFill>
                      <a:schemeClr val="bg1">
                        <a:lumMod val="50000"/>
                      </a:schemeClr>
                    </a:solidFill>
                  </a:tcPr>
                </a:tc>
                <a:tc gridSpan="2">
                  <a:txBody>
                    <a:bodyPr/>
                    <a:lstStyle/>
                    <a:p>
                      <a:pPr marL="0" marR="0" indent="0" algn="ctr" defTabSz="914400" rtl="0" eaLnBrk="1" fontAlgn="auto" latinLnBrk="0" hangingPunct="1">
                        <a:lnSpc>
                          <a:spcPct val="115000"/>
                        </a:lnSpc>
                        <a:spcBef>
                          <a:spcPts val="0"/>
                        </a:spcBef>
                        <a:spcAft>
                          <a:spcPts val="0"/>
                        </a:spcAft>
                        <a:buClrTx/>
                        <a:buSzTx/>
                        <a:buFontTx/>
                        <a:buNone/>
                        <a:tabLst/>
                        <a:defRPr/>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indent="0" algn="ctr" defTabSz="914400" rtl="0" eaLnBrk="1" fontAlgn="auto" latinLnBrk="0" hangingPunct="1">
                        <a:lnSpc>
                          <a:spcPct val="115000"/>
                        </a:lnSpc>
                        <a:spcBef>
                          <a:spcPts val="0"/>
                        </a:spcBef>
                        <a:spcAft>
                          <a:spcPts val="0"/>
                        </a:spcAft>
                        <a:buClrTx/>
                        <a:buSzTx/>
                        <a:buFontTx/>
                        <a:buNone/>
                        <a:tabLst/>
                        <a:defRPr/>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Golfers</a:t>
                      </a:r>
                    </a:p>
                  </a:txBody>
                  <a:tcPr marL="68580" marR="68580" marT="0" marB="0">
                    <a:solidFill>
                      <a:schemeClr val="bg1">
                        <a:lumMod val="50000"/>
                      </a:schemeClr>
                    </a:solidFill>
                  </a:tcPr>
                </a:tc>
                <a:tc hMerge="1">
                  <a:txBody>
                    <a:bodyPr/>
                    <a:lstStyle/>
                    <a:p>
                      <a:pP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solidFill>
                      <a:schemeClr val="bg1">
                        <a:lumMod val="50000"/>
                      </a:schemeClr>
                    </a:solidFill>
                  </a:tcPr>
                </a:tc>
                <a:extLst>
                  <a:ext uri="{0D108BD9-81ED-4DB2-BD59-A6C34878D82A}">
                    <a16:rowId xmlns:a16="http://schemas.microsoft.com/office/drawing/2014/main" val="10000"/>
                  </a:ext>
                </a:extLst>
              </a:tr>
              <a:tr h="547261">
                <a:tc vMerge="1">
                  <a:txBody>
                    <a:bodyPr/>
                    <a:lstStyle/>
                    <a:p>
                      <a:pP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solidFill>
                      <a:schemeClr val="bg1">
                        <a:lumMod val="50000"/>
                      </a:schemeClr>
                    </a:solidFill>
                  </a:tcPr>
                </a:tc>
                <a:tc>
                  <a:txBody>
                    <a:bodyPr/>
                    <a:lstStyle/>
                    <a:p>
                      <a:pP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 </a:t>
                      </a:r>
                    </a:p>
                  </a:txBody>
                  <a:tcPr marL="68580" marR="68580" marT="0" marB="0">
                    <a:solidFill>
                      <a:schemeClr val="bg1">
                        <a:lumMod val="50000"/>
                      </a:schemeClr>
                    </a:solidFill>
                  </a:tcPr>
                </a:tc>
                <a:tc>
                  <a:txBody>
                    <a:bodyPr/>
                    <a:lstStyle/>
                    <a:p>
                      <a:pPr algn="ct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Play</a:t>
                      </a:r>
                      <a:r>
                        <a:rPr lang="en-GB" sz="1500" baseline="0" dirty="0">
                          <a:effectLst/>
                          <a:latin typeface="Arial Unicode MS" panose="020B0604020202020204" pitchFamily="34" charset="-128"/>
                          <a:ea typeface="Arial Unicode MS" panose="020B0604020202020204" pitchFamily="34" charset="-128"/>
                          <a:cs typeface="Arial Unicode MS" panose="020B0604020202020204" pitchFamily="34" charset="-128"/>
                        </a:rPr>
                        <a:t> long shots</a:t>
                      </a: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solidFill>
                      <a:schemeClr val="bg1">
                        <a:lumMod val="50000"/>
                      </a:schemeClr>
                    </a:solidFill>
                  </a:tcPr>
                </a:tc>
                <a:tc>
                  <a:txBody>
                    <a:bodyPr/>
                    <a:lstStyle/>
                    <a:p>
                      <a:pPr algn="ct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Do</a:t>
                      </a:r>
                      <a:r>
                        <a:rPr lang="en-GB" sz="1500" baseline="0" dirty="0">
                          <a:effectLst/>
                          <a:latin typeface="Arial Unicode MS" panose="020B0604020202020204" pitchFamily="34" charset="-128"/>
                          <a:ea typeface="Arial Unicode MS" panose="020B0604020202020204" pitchFamily="34" charset="-128"/>
                          <a:cs typeface="Arial Unicode MS" panose="020B0604020202020204" pitchFamily="34" charset="-128"/>
                        </a:rPr>
                        <a:t> not play long shots</a:t>
                      </a: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solidFill>
                      <a:schemeClr val="bg1">
                        <a:lumMod val="50000"/>
                      </a:schemeClr>
                    </a:solidFill>
                  </a:tcPr>
                </a:tc>
                <a:extLst>
                  <a:ext uri="{0D108BD9-81ED-4DB2-BD59-A6C34878D82A}">
                    <a16:rowId xmlns:a16="http://schemas.microsoft.com/office/drawing/2014/main" val="10001"/>
                  </a:ext>
                </a:extLst>
              </a:tr>
              <a:tr h="820891">
                <a:tc rowSpan="2">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Golfer’s elbow</a:t>
                      </a:r>
                    </a:p>
                    <a:p>
                      <a:pP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nchor="ctr">
                    <a:solidFill>
                      <a:schemeClr val="bg1">
                        <a:lumMod val="50000"/>
                      </a:schemeClr>
                    </a:solidFill>
                  </a:tcPr>
                </a:tc>
                <a:tc>
                  <a:txBody>
                    <a:bodyPr/>
                    <a:lstStyle/>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Yes</a:t>
                      </a:r>
                    </a:p>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 </a:t>
                      </a:r>
                    </a:p>
                  </a:txBody>
                  <a:tcPr marL="68580" marR="68580" marT="0" marB="0" anchor="ctr">
                    <a:solidFill>
                      <a:schemeClr val="bg1">
                        <a:lumMod val="50000"/>
                      </a:schemeClr>
                    </a:solidFill>
                  </a:tcPr>
                </a:tc>
                <a:tc>
                  <a:txBody>
                    <a:bodyPr/>
                    <a:lstStyle/>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 70</a:t>
                      </a:r>
                    </a:p>
                  </a:txBody>
                  <a:tcPr marL="68580" marR="68580" marT="0" marB="0" anchor="ctr">
                    <a:solidFill>
                      <a:schemeClr val="bg1">
                        <a:lumMod val="50000"/>
                      </a:schemeClr>
                    </a:solidFill>
                  </a:tcPr>
                </a:tc>
                <a:tc>
                  <a:txBody>
                    <a:bodyPr/>
                    <a:lstStyle/>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12</a:t>
                      </a:r>
                    </a:p>
                  </a:txBody>
                  <a:tcPr marL="68580" marR="68580" marT="0" marB="0" anchor="ctr">
                    <a:solidFill>
                      <a:schemeClr val="bg1">
                        <a:lumMod val="50000"/>
                      </a:schemeClr>
                    </a:solidFill>
                  </a:tcPr>
                </a:tc>
                <a:extLst>
                  <a:ext uri="{0D108BD9-81ED-4DB2-BD59-A6C34878D82A}">
                    <a16:rowId xmlns:a16="http://schemas.microsoft.com/office/drawing/2014/main" val="10002"/>
                  </a:ext>
                </a:extLst>
              </a:tr>
              <a:tr h="820891">
                <a:tc vMerge="1">
                  <a:txBody>
                    <a:bodyPr/>
                    <a:lstStyle/>
                    <a:p>
                      <a:pPr>
                        <a:lnSpc>
                          <a:spcPct val="115000"/>
                        </a:lnSpc>
                        <a:spcAft>
                          <a:spcPts val="0"/>
                        </a:spcAft>
                      </a:pPr>
                      <a:endPar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nchor="ctr">
                    <a:solidFill>
                      <a:schemeClr val="bg1">
                        <a:lumMod val="50000"/>
                      </a:schemeClr>
                    </a:solidFill>
                  </a:tcPr>
                </a:tc>
                <a:tc>
                  <a:txBody>
                    <a:bodyPr/>
                    <a:lstStyle/>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No</a:t>
                      </a:r>
                    </a:p>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 </a:t>
                      </a:r>
                    </a:p>
                  </a:txBody>
                  <a:tcPr marL="68580" marR="68580" marT="0" marB="0" anchor="ctr">
                    <a:solidFill>
                      <a:schemeClr val="bg1">
                        <a:lumMod val="50000"/>
                      </a:schemeClr>
                    </a:solidFill>
                  </a:tcPr>
                </a:tc>
                <a:tc>
                  <a:txBody>
                    <a:bodyPr/>
                    <a:lstStyle/>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40</a:t>
                      </a:r>
                    </a:p>
                  </a:txBody>
                  <a:tcPr marL="68580" marR="68580" marT="0" marB="0" anchor="ctr">
                    <a:solidFill>
                      <a:schemeClr val="bg1">
                        <a:lumMod val="50000"/>
                      </a:schemeClr>
                    </a:solidFill>
                  </a:tcPr>
                </a:tc>
                <a:tc>
                  <a:txBody>
                    <a:bodyPr/>
                    <a:lstStyle/>
                    <a:p>
                      <a:pPr algn="ctr">
                        <a:lnSpc>
                          <a:spcPct val="115000"/>
                        </a:lnSpc>
                        <a:spcAft>
                          <a:spcPts val="0"/>
                        </a:spcAft>
                      </a:pPr>
                      <a:r>
                        <a:rPr lang="en-GB" sz="1500" dirty="0">
                          <a:effectLst/>
                          <a:latin typeface="Arial Unicode MS" panose="020B0604020202020204" pitchFamily="34" charset="-128"/>
                          <a:ea typeface="Arial Unicode MS" panose="020B0604020202020204" pitchFamily="34" charset="-128"/>
                          <a:cs typeface="Arial Unicode MS" panose="020B0604020202020204" pitchFamily="34" charset="-128"/>
                        </a:rPr>
                        <a:t>15</a:t>
                      </a:r>
                    </a:p>
                  </a:txBody>
                  <a:tcPr marL="68580" marR="68580" marT="0" marB="0" anchor="ctr">
                    <a:solidFill>
                      <a:schemeClr val="bg1">
                        <a:lumMod val="50000"/>
                      </a:schemeClr>
                    </a:solidFill>
                  </a:tcPr>
                </a:tc>
                <a:extLst>
                  <a:ext uri="{0D108BD9-81ED-4DB2-BD59-A6C34878D82A}">
                    <a16:rowId xmlns:a16="http://schemas.microsoft.com/office/drawing/2014/main" val="10003"/>
                  </a:ext>
                </a:extLst>
              </a:tr>
            </a:tbl>
          </a:graphicData>
        </a:graphic>
      </p:graphicFrame>
      <p:sp>
        <p:nvSpPr>
          <p:cNvPr id="15" name="Title 1"/>
          <p:cNvSpPr>
            <a:spLocks noGrp="1"/>
          </p:cNvSpPr>
          <p:nvPr>
            <p:ph type="title"/>
          </p:nvPr>
        </p:nvSpPr>
        <p:spPr>
          <a:xfrm>
            <a:off x="2381250" y="188640"/>
            <a:ext cx="6079182" cy="1143000"/>
          </a:xfrm>
        </p:spPr>
        <p:txBody>
          <a:bodyPr>
            <a:normAutofit fontScale="90000"/>
          </a:bodyPr>
          <a:lstStyle/>
          <a:p>
            <a:pPr algn="r"/>
            <a:r>
              <a:rPr lang="en-GB" sz="2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Case-Control Study –</a:t>
            </a:r>
            <a:br>
              <a:rPr lang="en-GB" sz="2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GB" sz="40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Calculation of Odd Ratio</a:t>
            </a:r>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646753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3"/>
          <p:cNvSpPr txBox="1">
            <a:spLocks noChangeArrowheads="1"/>
          </p:cNvSpPr>
          <p:nvPr/>
        </p:nvSpPr>
        <p:spPr>
          <a:xfrm>
            <a:off x="152401" y="1672208"/>
            <a:ext cx="8164015" cy="50691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GB" sz="2500" dirty="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GB" sz="2500" dirty="0">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90000"/>
              </a:lnSpc>
            </a:pPr>
            <a:endParaRPr lang="en-US" altLang="en-US" sz="2500" dirty="0">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90000"/>
              </a:lnSpc>
            </a:pPr>
            <a:endParaRPr lang="en-US" altLang="en-US" sz="2500" dirty="0">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90000"/>
              </a:lnSpc>
            </a:pPr>
            <a:endParaRPr lang="en-US" altLang="en-US" sz="25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1155" y="6455"/>
            <a:ext cx="657423" cy="6851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3"/>
          <p:cNvSpPr txBox="1">
            <a:spLocks noChangeArrowheads="1"/>
          </p:cNvSpPr>
          <p:nvPr/>
        </p:nvSpPr>
        <p:spPr>
          <a:xfrm>
            <a:off x="4760912" y="1563960"/>
            <a:ext cx="3720243" cy="5105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endParaRPr lang="en-US" altLang="en-US" dirty="0">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90000"/>
              </a:lnSpc>
            </a:pPr>
            <a:endParaRPr lang="en-US" altLang="en-US" dirty="0"/>
          </a:p>
          <a:p>
            <a:pPr>
              <a:lnSpc>
                <a:spcPct val="90000"/>
              </a:lnSpc>
            </a:pPr>
            <a:endParaRPr lang="en-US" altLang="en-US" dirty="0"/>
          </a:p>
          <a:p>
            <a:pPr>
              <a:lnSpc>
                <a:spcPct val="90000"/>
              </a:lnSpc>
            </a:pPr>
            <a:endParaRPr lang="en-US" altLang="en-US"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3" name="Title 1"/>
          <p:cNvSpPr>
            <a:spLocks noGrp="1"/>
          </p:cNvSpPr>
          <p:nvPr>
            <p:ph type="title"/>
          </p:nvPr>
        </p:nvSpPr>
        <p:spPr>
          <a:xfrm>
            <a:off x="3779912" y="188640"/>
            <a:ext cx="4680520" cy="1143000"/>
          </a:xfrm>
        </p:spPr>
        <p:txBody>
          <a:bodyPr>
            <a:normAutofit fontScale="90000"/>
          </a:bodyPr>
          <a:lstStyle/>
          <a:p>
            <a:pPr algn="r"/>
            <a:b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GB" sz="27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Case-Control Study – </a:t>
            </a:r>
            <a:b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Advantages  </a:t>
            </a:r>
            <a:b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endPar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8" name="Rectangle 7"/>
          <p:cNvSpPr/>
          <p:nvPr/>
        </p:nvSpPr>
        <p:spPr>
          <a:xfrm>
            <a:off x="533400" y="1752600"/>
            <a:ext cx="7848600" cy="4832092"/>
          </a:xfrm>
          <a:prstGeom prst="rect">
            <a:avLst/>
          </a:prstGeom>
        </p:spPr>
        <p:txBody>
          <a:bodyPr wrap="square">
            <a:spAutoFit/>
          </a:bodyPr>
          <a:lstStyle/>
          <a:p>
            <a:pPr eaLnBrk="1" hangingPunct="1">
              <a:buFont typeface="Arial" pitchFamily="34" charset="0"/>
              <a:buChar char="•"/>
              <a:defRPr/>
            </a:pPr>
            <a:r>
              <a:rPr lang="en-US" sz="2800" dirty="0"/>
              <a:t>Relatively easy to carryout</a:t>
            </a:r>
          </a:p>
          <a:p>
            <a:pPr eaLnBrk="1" hangingPunct="1">
              <a:buFont typeface="Arial" pitchFamily="34" charset="0"/>
              <a:buChar char="•"/>
              <a:defRPr/>
            </a:pPr>
            <a:r>
              <a:rPr lang="en-US" sz="2800" dirty="0"/>
              <a:t>Quick and inexpensive</a:t>
            </a:r>
          </a:p>
          <a:p>
            <a:pPr eaLnBrk="1" hangingPunct="1">
              <a:buFont typeface="Arial" pitchFamily="34" charset="0"/>
              <a:buChar char="•"/>
              <a:defRPr/>
            </a:pPr>
            <a:r>
              <a:rPr lang="en-US" sz="2800" dirty="0"/>
              <a:t>Require comparatively few subjects</a:t>
            </a:r>
          </a:p>
          <a:p>
            <a:pPr eaLnBrk="1" hangingPunct="1">
              <a:buFont typeface="Arial" pitchFamily="34" charset="0"/>
              <a:buChar char="•"/>
              <a:defRPr/>
            </a:pPr>
            <a:r>
              <a:rPr lang="en-US" sz="2800" dirty="0"/>
              <a:t>Well-suited for rare diseases</a:t>
            </a:r>
          </a:p>
          <a:p>
            <a:pPr eaLnBrk="1" hangingPunct="1">
              <a:buFont typeface="Arial" pitchFamily="34" charset="0"/>
              <a:buChar char="•"/>
              <a:defRPr/>
            </a:pPr>
            <a:r>
              <a:rPr lang="en-US" sz="2800" dirty="0"/>
              <a:t>No risk to subjects</a:t>
            </a:r>
          </a:p>
          <a:p>
            <a:pPr eaLnBrk="1" hangingPunct="1">
              <a:buFont typeface="Arial" pitchFamily="34" charset="0"/>
              <a:buChar char="•"/>
              <a:defRPr/>
            </a:pPr>
            <a:r>
              <a:rPr lang="en-US" sz="2800" dirty="0"/>
              <a:t>Allows to study multiple risk factors</a:t>
            </a:r>
          </a:p>
          <a:p>
            <a:pPr eaLnBrk="1" hangingPunct="1">
              <a:buFont typeface="Arial" pitchFamily="34" charset="0"/>
              <a:buChar char="•"/>
              <a:defRPr/>
            </a:pPr>
            <a:r>
              <a:rPr lang="en-US" sz="2800" dirty="0"/>
              <a:t>After identification of risk factors, rational prevention and control </a:t>
            </a:r>
            <a:r>
              <a:rPr lang="en-US" sz="2800" dirty="0" err="1"/>
              <a:t>programes</a:t>
            </a:r>
            <a:r>
              <a:rPr lang="en-US" sz="2800" dirty="0"/>
              <a:t> could be established</a:t>
            </a:r>
          </a:p>
          <a:p>
            <a:pPr eaLnBrk="1" hangingPunct="1">
              <a:buFont typeface="Arial" pitchFamily="34" charset="0"/>
              <a:buChar char="•"/>
              <a:defRPr/>
            </a:pPr>
            <a:r>
              <a:rPr lang="en-US" sz="2800" dirty="0"/>
              <a:t>No attrition problem</a:t>
            </a:r>
          </a:p>
          <a:p>
            <a:pPr eaLnBrk="1" hangingPunct="1">
              <a:buFont typeface="Arial" pitchFamily="34" charset="0"/>
              <a:buChar char="•"/>
              <a:defRPr/>
            </a:pPr>
            <a:r>
              <a:rPr lang="en-US" sz="2800" dirty="0"/>
              <a:t>Few ethical problems</a:t>
            </a:r>
          </a:p>
        </p:txBody>
      </p:sp>
    </p:spTree>
    <p:extLst>
      <p:ext uri="{BB962C8B-B14F-4D97-AF65-F5344CB8AC3E}">
        <p14:creationId xmlns:p14="http://schemas.microsoft.com/office/powerpoint/2010/main" val="11391698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3"/>
          <p:cNvSpPr txBox="1">
            <a:spLocks noChangeArrowheads="1"/>
          </p:cNvSpPr>
          <p:nvPr/>
        </p:nvSpPr>
        <p:spPr>
          <a:xfrm>
            <a:off x="152400" y="1676400"/>
            <a:ext cx="8328755" cy="5029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GB" sz="300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buNone/>
            </a:pPr>
            <a:endParaRPr lang="en-GB" sz="30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1155" y="6455"/>
            <a:ext cx="657423" cy="6851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a:spLocks noGrp="1"/>
          </p:cNvSpPr>
          <p:nvPr>
            <p:ph type="title"/>
          </p:nvPr>
        </p:nvSpPr>
        <p:spPr>
          <a:xfrm>
            <a:off x="3779912" y="188640"/>
            <a:ext cx="4680520" cy="1143000"/>
          </a:xfrm>
        </p:spPr>
        <p:txBody>
          <a:bodyPr>
            <a:normAutofit fontScale="90000"/>
          </a:bodyPr>
          <a:lstStyle/>
          <a:p>
            <a:pPr algn="r"/>
            <a:b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GB" sz="27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Case-Control Study – </a:t>
            </a:r>
            <a:b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Disadvantages  </a:t>
            </a:r>
            <a:b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endPar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8" name="Rectangle 7"/>
          <p:cNvSpPr/>
          <p:nvPr/>
        </p:nvSpPr>
        <p:spPr>
          <a:xfrm>
            <a:off x="533400" y="1803940"/>
            <a:ext cx="7772400" cy="3527119"/>
          </a:xfrm>
          <a:prstGeom prst="rect">
            <a:avLst/>
          </a:prstGeom>
        </p:spPr>
        <p:txBody>
          <a:bodyPr wrap="square">
            <a:spAutoFit/>
          </a:bodyPr>
          <a:lstStyle/>
          <a:p>
            <a:pPr eaLnBrk="1" hangingPunct="1">
              <a:lnSpc>
                <a:spcPct val="90000"/>
              </a:lnSpc>
              <a:spcBef>
                <a:spcPct val="30000"/>
              </a:spcBef>
              <a:buFont typeface="Arial" pitchFamily="34" charset="0"/>
              <a:buChar char="•"/>
              <a:defRPr/>
            </a:pPr>
            <a:r>
              <a:rPr lang="en-US" sz="2400" dirty="0"/>
              <a:t>Usually cannot measure disease risk</a:t>
            </a:r>
          </a:p>
          <a:p>
            <a:pPr eaLnBrk="1" hangingPunct="1">
              <a:lnSpc>
                <a:spcPct val="90000"/>
              </a:lnSpc>
              <a:spcBef>
                <a:spcPct val="30000"/>
              </a:spcBef>
              <a:buFont typeface="Arial" pitchFamily="34" charset="0"/>
              <a:buChar char="•"/>
              <a:defRPr/>
            </a:pPr>
            <a:r>
              <a:rPr lang="en-US" sz="2400" dirty="0"/>
              <a:t>Selection, and enrollment of appropriate control group may be difficult (potential selection bias)</a:t>
            </a:r>
          </a:p>
          <a:p>
            <a:pPr eaLnBrk="1" hangingPunct="1">
              <a:lnSpc>
                <a:spcPct val="90000"/>
              </a:lnSpc>
              <a:spcBef>
                <a:spcPct val="30000"/>
              </a:spcBef>
              <a:buFont typeface="Arial" pitchFamily="34" charset="0"/>
              <a:buChar char="•"/>
              <a:defRPr/>
            </a:pPr>
            <a:r>
              <a:rPr lang="en-US" sz="2400" dirty="0"/>
              <a:t>Relies on recall or records for info on past exposures (potential recall bias)</a:t>
            </a:r>
          </a:p>
          <a:p>
            <a:pPr eaLnBrk="1" hangingPunct="1">
              <a:lnSpc>
                <a:spcPct val="90000"/>
              </a:lnSpc>
              <a:spcBef>
                <a:spcPct val="30000"/>
              </a:spcBef>
              <a:buFont typeface="Arial" pitchFamily="34" charset="0"/>
              <a:buChar char="•"/>
              <a:defRPr/>
            </a:pPr>
            <a:r>
              <a:rPr lang="en-US" sz="2400" dirty="0"/>
              <a:t>May be difficult to determine that ‘cause’ preceded ‘effect’</a:t>
            </a:r>
          </a:p>
          <a:p>
            <a:pPr eaLnBrk="1" hangingPunct="1">
              <a:lnSpc>
                <a:spcPct val="90000"/>
              </a:lnSpc>
              <a:spcBef>
                <a:spcPct val="30000"/>
              </a:spcBef>
              <a:buFont typeface="Arial" pitchFamily="34" charset="0"/>
              <a:buChar char="•"/>
              <a:defRPr/>
            </a:pPr>
            <a:r>
              <a:rPr lang="en-US" sz="2400" dirty="0"/>
              <a:t>Not suited to the evaluation of therapy or prophylaxis of disease</a:t>
            </a:r>
          </a:p>
        </p:txBody>
      </p:sp>
    </p:spTree>
    <p:extLst>
      <p:ext uri="{BB962C8B-B14F-4D97-AF65-F5344CB8AC3E}">
        <p14:creationId xmlns:p14="http://schemas.microsoft.com/office/powerpoint/2010/main" val="20725727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7" name="Rectangle 3"/>
          <p:cNvSpPr>
            <a:spLocks noGrp="1" noChangeArrowheads="1"/>
          </p:cNvSpPr>
          <p:nvPr>
            <p:ph type="subTitle" idx="1"/>
          </p:nvPr>
        </p:nvSpPr>
        <p:spPr>
          <a:xfrm>
            <a:off x="1066800" y="2590800"/>
            <a:ext cx="7162800" cy="1371600"/>
          </a:xfrm>
        </p:spPr>
        <p:txBody>
          <a:bodyPr/>
          <a:lstStyle/>
          <a:p>
            <a:pPr eaLnBrk="1" hangingPunct="1">
              <a:defRPr/>
            </a:pPr>
            <a:r>
              <a:rPr lang="en-US" sz="9600" b="1" dirty="0">
                <a:solidFill>
                  <a:schemeClr val="tx2"/>
                </a:solidFill>
              </a:rPr>
              <a:t>Exercises</a:t>
            </a:r>
            <a:endParaRPr lang="en-US" sz="3200" b="1" dirty="0">
              <a:solidFill>
                <a:schemeClr val="tx2"/>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TPQuestion"/>
          <p:cNvSpPr>
            <a:spLocks noGrp="1"/>
          </p:cNvSpPr>
          <p:nvPr>
            <p:ph type="title" idx="4294967295"/>
          </p:nvPr>
        </p:nvSpPr>
        <p:spPr>
          <a:xfrm>
            <a:off x="457200" y="228600"/>
            <a:ext cx="7848600" cy="5410200"/>
          </a:xfrm>
        </p:spPr>
        <p:txBody>
          <a:bodyPr/>
          <a:lstStyle/>
          <a:p>
            <a:pPr algn="l" eaLnBrk="1" hangingPunct="1">
              <a:defRPr/>
            </a:pPr>
            <a:r>
              <a:rPr lang="en-US" sz="2800" b="1" dirty="0"/>
              <a:t>Unmatched case-control study evaluating maternal folic acid deficiency and congenital defects</a:t>
            </a:r>
            <a:br>
              <a:rPr lang="en-US" sz="2800" b="1" dirty="0"/>
            </a:br>
            <a:br>
              <a:rPr lang="en-US" sz="2800" b="1" dirty="0"/>
            </a:br>
            <a:r>
              <a:rPr lang="en-US" sz="2800" b="1" dirty="0"/>
              <a:t>Deficiency found in 15 of 100 mothers of cases and 10 of  200 mothers of controls</a:t>
            </a:r>
            <a:br>
              <a:rPr lang="en-US" sz="2800" b="1" dirty="0"/>
            </a:br>
            <a:br>
              <a:rPr lang="en-US" sz="2800" b="1" dirty="0"/>
            </a:br>
            <a:r>
              <a:rPr lang="en-US" sz="2800" b="1" dirty="0"/>
              <a:t>What is the odds of exposure (</a:t>
            </a:r>
            <a:r>
              <a:rPr lang="en-US" sz="2800" b="1" dirty="0" err="1"/>
              <a:t>folate</a:t>
            </a:r>
            <a:r>
              <a:rPr lang="en-US" sz="2800" b="1" dirty="0"/>
              <a:t> deficiency) among mothers of cases? </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TPQuestion"/>
          <p:cNvSpPr>
            <a:spLocks noGrp="1"/>
          </p:cNvSpPr>
          <p:nvPr>
            <p:ph type="title" idx="4294967295"/>
          </p:nvPr>
        </p:nvSpPr>
        <p:spPr>
          <a:xfrm>
            <a:off x="457200" y="304800"/>
            <a:ext cx="8229600" cy="1066800"/>
          </a:xfrm>
        </p:spPr>
        <p:txBody>
          <a:bodyPr/>
          <a:lstStyle/>
          <a:p>
            <a:pPr eaLnBrk="1" hangingPunct="1">
              <a:defRPr/>
            </a:pPr>
            <a:r>
              <a:rPr lang="en-US" sz="4000" dirty="0">
                <a:solidFill>
                  <a:srgbClr val="FFC000"/>
                </a:solidFill>
              </a:rPr>
              <a:t>Smoking and Lung Cancer</a:t>
            </a:r>
            <a:endParaRPr lang="en-US" sz="2400" dirty="0">
              <a:solidFill>
                <a:srgbClr val="FFC000"/>
              </a:solidFill>
            </a:endParaRPr>
          </a:p>
        </p:txBody>
      </p:sp>
      <p:graphicFrame>
        <p:nvGraphicFramePr>
          <p:cNvPr id="44170" name="Group 138"/>
          <p:cNvGraphicFramePr>
            <a:graphicFrameLocks noGrp="1"/>
          </p:cNvGraphicFramePr>
          <p:nvPr/>
        </p:nvGraphicFramePr>
        <p:xfrm>
          <a:off x="439738" y="1752600"/>
          <a:ext cx="8170862" cy="3575358"/>
        </p:xfrm>
        <a:graphic>
          <a:graphicData uri="http://schemas.openxmlformats.org/drawingml/2006/table">
            <a:tbl>
              <a:tblPr/>
              <a:tblGrid>
                <a:gridCol w="2724723">
                  <a:extLst>
                    <a:ext uri="{9D8B030D-6E8A-4147-A177-3AD203B41FA5}">
                      <a16:colId xmlns:a16="http://schemas.microsoft.com/office/drawing/2014/main" val="20000"/>
                    </a:ext>
                  </a:extLst>
                </a:gridCol>
                <a:gridCol w="2721416">
                  <a:extLst>
                    <a:ext uri="{9D8B030D-6E8A-4147-A177-3AD203B41FA5}">
                      <a16:colId xmlns:a16="http://schemas.microsoft.com/office/drawing/2014/main" val="20001"/>
                    </a:ext>
                  </a:extLst>
                </a:gridCol>
                <a:gridCol w="2724723">
                  <a:extLst>
                    <a:ext uri="{9D8B030D-6E8A-4147-A177-3AD203B41FA5}">
                      <a16:colId xmlns:a16="http://schemas.microsoft.com/office/drawing/2014/main" val="20002"/>
                    </a:ext>
                  </a:extLst>
                </a:gridCol>
              </a:tblGrid>
              <a:tr h="1066800">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endParaRPr kumimoji="0" lang="en-US" sz="2800" b="0" i="0" u="none" strike="noStrike" cap="none" normalizeH="0" baseline="0" dirty="0">
                        <a:ln>
                          <a:noFill/>
                        </a:ln>
                        <a:solidFill>
                          <a:schemeClr val="tx1"/>
                        </a:solidFill>
                        <a:effectLst/>
                        <a:latin typeface="Arial" charset="0"/>
                      </a:endParaRPr>
                    </a:p>
                  </a:txBody>
                  <a:tcPr marL="81280" marR="812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3200" b="0" i="0" u="none" strike="noStrike" cap="none" normalizeH="0" baseline="0" dirty="0">
                          <a:ln>
                            <a:noFill/>
                          </a:ln>
                          <a:solidFill>
                            <a:schemeClr val="tx1"/>
                          </a:solidFill>
                          <a:effectLst/>
                          <a:latin typeface="Arial" charset="0"/>
                        </a:rPr>
                        <a:t>Cases</a:t>
                      </a:r>
                    </a:p>
                  </a:txBody>
                  <a:tcPr marL="81280" marR="812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3200" b="0" i="0" u="none" strike="noStrike" cap="none" normalizeH="0" baseline="0" dirty="0">
                          <a:ln>
                            <a:noFill/>
                          </a:ln>
                          <a:solidFill>
                            <a:schemeClr val="tx1"/>
                          </a:solidFill>
                          <a:effectLst/>
                          <a:latin typeface="Arial" charset="0"/>
                        </a:rPr>
                        <a:t>Controls</a:t>
                      </a:r>
                    </a:p>
                  </a:txBody>
                  <a:tcPr marL="81280" marR="812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76677">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2800" b="0" i="0" u="none" strike="noStrike" cap="none" normalizeH="0" baseline="0" dirty="0">
                          <a:ln>
                            <a:noFill/>
                          </a:ln>
                          <a:solidFill>
                            <a:schemeClr val="tx1"/>
                          </a:solidFill>
                          <a:effectLst/>
                          <a:latin typeface="Arial" charset="0"/>
                        </a:rPr>
                        <a:t>Smokers</a:t>
                      </a:r>
                    </a:p>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2800" b="0" i="0" u="none" strike="noStrike" cap="none" normalizeH="0" baseline="0" dirty="0">
                          <a:ln>
                            <a:noFill/>
                          </a:ln>
                          <a:solidFill>
                            <a:schemeClr val="tx1"/>
                          </a:solidFill>
                          <a:effectLst/>
                          <a:latin typeface="Arial" charset="0"/>
                        </a:rPr>
                        <a:t>(&lt;5 / day)</a:t>
                      </a:r>
                    </a:p>
                  </a:txBody>
                  <a:tcPr marL="81280" marR="812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2800" b="0" i="0" u="none" strike="noStrike" cap="none" normalizeH="0" baseline="0" dirty="0">
                          <a:ln>
                            <a:noFill/>
                          </a:ln>
                          <a:solidFill>
                            <a:schemeClr val="tx1"/>
                          </a:solidFill>
                          <a:effectLst/>
                          <a:latin typeface="Arial" charset="0"/>
                        </a:rPr>
                        <a:t>33</a:t>
                      </a:r>
                    </a:p>
                  </a:txBody>
                  <a:tcPr marL="81280" marR="812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2800" b="0" i="0" u="none" strike="noStrike" cap="none" normalizeH="0" baseline="0" dirty="0">
                          <a:ln>
                            <a:noFill/>
                          </a:ln>
                          <a:solidFill>
                            <a:schemeClr val="tx1"/>
                          </a:solidFill>
                          <a:effectLst/>
                          <a:latin typeface="Arial" charset="0"/>
                        </a:rPr>
                        <a:t>55</a:t>
                      </a:r>
                    </a:p>
                  </a:txBody>
                  <a:tcPr marL="81280" marR="812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40129">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2800" b="0" i="0" u="none" strike="noStrike" cap="none" normalizeH="0" baseline="0" dirty="0">
                          <a:ln>
                            <a:noFill/>
                          </a:ln>
                          <a:solidFill>
                            <a:schemeClr val="tx1"/>
                          </a:solidFill>
                          <a:effectLst/>
                          <a:latin typeface="Arial" charset="0"/>
                        </a:rPr>
                        <a:t>Non-smokers</a:t>
                      </a:r>
                    </a:p>
                  </a:txBody>
                  <a:tcPr marL="81280" marR="812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2800" b="0" i="0" u="none" strike="noStrike" cap="none" normalizeH="0" baseline="0" dirty="0">
                          <a:ln>
                            <a:noFill/>
                          </a:ln>
                          <a:solidFill>
                            <a:schemeClr val="tx1"/>
                          </a:solidFill>
                          <a:effectLst/>
                          <a:latin typeface="Arial" charset="0"/>
                        </a:rPr>
                        <a:t>02</a:t>
                      </a:r>
                    </a:p>
                  </a:txBody>
                  <a:tcPr marL="81280" marR="812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2800" b="0" i="0" u="none" strike="noStrike" cap="none" normalizeH="0" baseline="0" dirty="0">
                          <a:ln>
                            <a:noFill/>
                          </a:ln>
                          <a:solidFill>
                            <a:schemeClr val="tx1"/>
                          </a:solidFill>
                          <a:effectLst/>
                          <a:latin typeface="Arial" charset="0"/>
                        </a:rPr>
                        <a:t>27</a:t>
                      </a:r>
                    </a:p>
                  </a:txBody>
                  <a:tcPr marL="81280" marR="812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38205">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2800" b="0" i="0" u="none" strike="noStrike" cap="none" normalizeH="0" baseline="0" dirty="0">
                          <a:ln>
                            <a:noFill/>
                          </a:ln>
                          <a:solidFill>
                            <a:schemeClr val="tx1"/>
                          </a:solidFill>
                          <a:effectLst/>
                          <a:latin typeface="Arial" charset="0"/>
                        </a:rPr>
                        <a:t>Total</a:t>
                      </a:r>
                    </a:p>
                  </a:txBody>
                  <a:tcPr marL="81280" marR="812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2800" b="0" i="0" u="none" strike="noStrike" cap="none" normalizeH="0" baseline="0" dirty="0">
                          <a:ln>
                            <a:noFill/>
                          </a:ln>
                          <a:solidFill>
                            <a:schemeClr val="tx1"/>
                          </a:solidFill>
                          <a:effectLst/>
                          <a:latin typeface="Arial" charset="0"/>
                        </a:rPr>
                        <a:t>35</a:t>
                      </a:r>
                    </a:p>
                  </a:txBody>
                  <a:tcPr marL="81280" marR="812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2800" b="0" i="0" u="none" strike="noStrike" cap="none" normalizeH="0" baseline="0" dirty="0">
                          <a:ln>
                            <a:noFill/>
                          </a:ln>
                          <a:solidFill>
                            <a:schemeClr val="tx1"/>
                          </a:solidFill>
                          <a:effectLst/>
                          <a:latin typeface="Arial" charset="0"/>
                        </a:rPr>
                        <a:t>82</a:t>
                      </a:r>
                    </a:p>
                  </a:txBody>
                  <a:tcPr marL="81280" marR="812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4" name="TPQuestion"/>
          <p:cNvSpPr txBox="1">
            <a:spLocks/>
          </p:cNvSpPr>
          <p:nvPr/>
        </p:nvSpPr>
        <p:spPr bwMode="auto">
          <a:xfrm>
            <a:off x="609600" y="5562600"/>
            <a:ext cx="8229600" cy="1066800"/>
          </a:xfrm>
          <a:prstGeom prst="rect">
            <a:avLst/>
          </a:prstGeom>
          <a:noFill/>
          <a:ln w="9525">
            <a:noFill/>
            <a:miter lim="800000"/>
            <a:headEnd/>
            <a:tailEnd/>
          </a:ln>
          <a:effectLst/>
        </p:spPr>
        <p:txBody>
          <a:bodyPr anchor="ctr"/>
          <a:lstStyle/>
          <a:p>
            <a:pPr algn="ctr" eaLnBrk="1" hangingPunct="1">
              <a:defRPr/>
            </a:pPr>
            <a:r>
              <a:rPr lang="en-US" kern="0" dirty="0">
                <a:solidFill>
                  <a:srgbClr val="FFFF00"/>
                </a:solidFill>
                <a:effectLst>
                  <a:outerShdw blurRad="38100" dist="38100" dir="2700000" algn="tl">
                    <a:srgbClr val="000000"/>
                  </a:outerShdw>
                </a:effectLst>
                <a:latin typeface="+mj-lt"/>
                <a:ea typeface="+mj-ea"/>
                <a:cs typeface="+mj-cs"/>
              </a:rPr>
              <a:t>Calculate OR and Interpret</a:t>
            </a:r>
          </a:p>
          <a:p>
            <a:pPr algn="ctr" eaLnBrk="1" hangingPunct="1">
              <a:defRPr/>
            </a:pPr>
            <a:r>
              <a:rPr lang="en-US" kern="0" dirty="0">
                <a:solidFill>
                  <a:srgbClr val="FFFF00"/>
                </a:solidFill>
                <a:effectLst>
                  <a:outerShdw blurRad="38100" dist="38100" dir="2700000" algn="tl">
                    <a:srgbClr val="000000"/>
                  </a:outerShdw>
                </a:effectLst>
                <a:latin typeface="+mj-lt"/>
                <a:ea typeface="+mj-ea"/>
                <a:cs typeface="+mj-cs"/>
              </a:rPr>
              <a:t>(P &lt;0.001)</a:t>
            </a:r>
            <a:endParaRPr lang="en-US" sz="1400" kern="0" dirty="0">
              <a:solidFill>
                <a:schemeClr val="tx2"/>
              </a:solidFill>
              <a:effectLst>
                <a:outerShdw blurRad="38100" dist="38100" dir="2700000" algn="tl">
                  <a:srgbClr val="000000"/>
                </a:outerShdw>
              </a:effectLst>
              <a:latin typeface="+mj-lt"/>
              <a:ea typeface="+mj-ea"/>
              <a:cs typeface="+mj-cs"/>
            </a:endParaRP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3"/>
          <p:cNvSpPr txBox="1">
            <a:spLocks noChangeArrowheads="1"/>
          </p:cNvSpPr>
          <p:nvPr/>
        </p:nvSpPr>
        <p:spPr>
          <a:xfrm>
            <a:off x="152400" y="1600200"/>
            <a:ext cx="8839200" cy="5181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altLang="en-US" sz="2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1155" y="6455"/>
            <a:ext cx="657423" cy="6851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2"/>
          <p:cNvSpPr>
            <a:spLocks noGrp="1"/>
          </p:cNvSpPr>
          <p:nvPr>
            <p:ph idx="1"/>
          </p:nvPr>
        </p:nvSpPr>
        <p:spPr>
          <a:xfrm>
            <a:off x="312902" y="2852936"/>
            <a:ext cx="8147530" cy="2448272"/>
          </a:xfrm>
        </p:spPr>
        <p:txBody>
          <a:bodyPr/>
          <a:lstStyle/>
          <a:p>
            <a:endPar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r">
              <a:buNone/>
            </a:pPr>
            <a:r>
              <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THANK YOU!!!</a:t>
            </a:r>
          </a:p>
          <a:p>
            <a:endParaRPr lang="en-GB" sz="26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GB" sz="26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419901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EID" val="53624A5A423F4393A0970510AE9CBDE3"/>
  <p:tag name="SLIDETYPE" val="Q"/>
  <p:tag name="DEMOGRAPHIC" val="False"/>
  <p:tag name="TEAMASSIGN" val="False"/>
  <p:tag name="SPEEDSCORING" val="False"/>
  <p:tag name="CORRECTPOINTVALUE" val="100"/>
  <p:tag name="INCORRECTPOINTVALUE" val="0"/>
  <p:tag name="ZEROBASED" val="False"/>
  <p:tag name="DELIMITERS" val="3.1"/>
  <p:tag name="VALUEFORMAT" val="0%"/>
  <p:tag name="QUESTIONALIAS" val="An unmatched case-control study is conducted evaluating folic acid nutrition and congenital defects.  Maternal folate deficiency was found in 15 of 100 mothers of cases and 10 of  200 mothers of controls.  What is the odds of exposure (folate deficiency) among mothers of cases? "/>
  <p:tag name="ANSWERSALIAS" val="10/200|smicln|10/190  |smicln|15/100|smicln|15/85|smicln|15/10"/>
  <p:tag name="TOTALRESPONSES" val="53"/>
  <p:tag name="RESPONSECOUNT" val="53"/>
  <p:tag name="SLICED" val="False"/>
  <p:tag name="RESPONSES" val="ALL,1,120,4;-;-;4;3;3;4;4;4;-;3;-;4;4;4;4;4;4;4;-;3;4;3;4;4;4;-;4;4;3;4;4;4;4;-;3;-;4;4;4;-;4;4;-;4;4;4;4;-;4;4;-;4;-;4;4;4;4;4;4;4;4;4;4;4;-;4;-;-;-;-;-;-;-;-;-;-;-;-;-;-;-;-;-;-;-;-;-;-;-;-;-;-;-;-;-;-;-;-;-;-;-;-;-;-;-;-;-;-;-;-;-;-;-;-;-;-;-;-;-;"/>
  <p:tag name="CHARTSTRINGSTD" val="0 0 7 46 0"/>
  <p:tag name="CHARTSTRINGREV" val="0 46 7 0 0"/>
  <p:tag name="CHARTSTRINGSTDPER" val="0 0 0.132075471698113 0.867924528301887 0"/>
  <p:tag name="CHARTSTRINGREVPER" val="0 0.867924528301887 0.132075471698113 0 0"/>
  <p:tag name="SLIDEORDER" val="11"/>
  <p:tag name="SLIDEGUID" val="83247E7201A948DD9A0394EC8C4D78A2"/>
  <p:tag name="VALUES" val="1|smicln|1|smicln|1|smicln|2|smicln|1"/>
  <p:tag name="RESPONSESGATHERED" val="False"/>
</p:tagLst>
</file>

<file path=ppt/tags/tag2.xml><?xml version="1.0" encoding="utf-8"?>
<p:tagLst xmlns:a="http://schemas.openxmlformats.org/drawingml/2006/main" xmlns:r="http://schemas.openxmlformats.org/officeDocument/2006/relationships" xmlns:p="http://schemas.openxmlformats.org/presentationml/2006/main">
  <p:tag name="SLIDEID" val="53624A5A423F4393A0970510AE9CBDE3"/>
  <p:tag name="SLIDETYPE" val="Q"/>
  <p:tag name="DEMOGRAPHIC" val="False"/>
  <p:tag name="TEAMASSIGN" val="False"/>
  <p:tag name="SPEEDSCORING" val="False"/>
  <p:tag name="CORRECTPOINTVALUE" val="100"/>
  <p:tag name="INCORRECTPOINTVALUE" val="0"/>
  <p:tag name="ZEROBASED" val="False"/>
  <p:tag name="DELIMITERS" val="3.1"/>
  <p:tag name="VALUEFORMAT" val="0%"/>
  <p:tag name="QUESTIONALIAS" val="From the population-based breast cancer case-control data presented in the table below, calculate the odds ratio."/>
  <p:tag name="ANSWERSALIAS" val="(20x80)/20x180) = 0.44|smicln|(20/100)/(20/200) = 0.50|smicln|(20/40)/(80/260) = 1.63|smicln|(20/80)/(20/180) = 2.25|smicln|Cannot be computed from the data given"/>
  <p:tag name="TOTALRESPONSES" val="51"/>
  <p:tag name="RESPONSECOUNT" val="51"/>
  <p:tag name="SLICED" val="False"/>
  <p:tag name="RESPONSES" val="ALL,1,120,-;-;-;1;4;4;4;4;3;-;4;3;-;4;4;2;4;4;4;-;1;3;4;4;4;4;4;-;4;4;4;4;4;-;-;4;4;4;4;4;-;4;4;4;4;4;1;-;-;4;4;4;4;-;4;4;4;-;4;1;-;4;4;4;4;-;-;-;4;-;-;-;-;-;-;-;-;-;-;-;-;-;-;-;-;-;-;-;-;-;-;-;-;-;-;-;-;-;-;-;-;-;-;-;-;-;-;-;-;-;-;-;-;-;-;-;-;-;-;-;"/>
  <p:tag name="CHARTSTRINGSTD" val="4 1 3 43 0"/>
  <p:tag name="CHARTSTRINGREV" val="0 43 3 1 4"/>
  <p:tag name="CHARTSTRINGSTDPER" val="0.0784313725490196 0.0196078431372549 0.0588235294117647 0.843137254901961 0"/>
  <p:tag name="CHARTSTRINGREVPER" val="0 0.843137254901961 0.0588235294117647 0.0196078431372549 0.0784313725490196"/>
  <p:tag name="SLIDEORDER" val="9"/>
  <p:tag name="SLIDEGUID" val="EC50C6535D3548A7ADDB59EDC55C8D1C"/>
  <p:tag name="VALUES" val="1|smicln|1|smicln|1|smicln|2|smicln|1"/>
  <p:tag name="RESPONSESGATHERED" val="False"/>
</p:tagLst>
</file>

<file path=ppt/theme/theme1.xml><?xml version="1.0" encoding="utf-8"?>
<a:theme xmlns:a="http://schemas.openxmlformats.org/drawingml/2006/main" name="Projekt domyślny">
  <a:themeElements>
    <a:clrScheme name="Projekt domyśln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ojekt domyśln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jekt domyśln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ojekt domyślny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ojekt domyślny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ojekt domyślny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ojekt domyślny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ojekt domyślny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ojekt domyślny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ojekt domyślny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ojekt domyślny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ojekt domyślny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ojekt domyślny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ojekt domyślny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upper-anatomy</Template>
  <TotalTime>8863</TotalTime>
  <Words>1235</Words>
  <Application>Microsoft Office PowerPoint</Application>
  <PresentationFormat>On-screen Show (4:3)</PresentationFormat>
  <Paragraphs>245</Paragraphs>
  <Slides>25</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MS PGothic</vt:lpstr>
      <vt:lpstr>MS PGothic</vt:lpstr>
      <vt:lpstr>Arial</vt:lpstr>
      <vt:lpstr>Arial Unicode MS</vt:lpstr>
      <vt:lpstr>Calibri</vt:lpstr>
      <vt:lpstr>Wingdings</vt:lpstr>
      <vt:lpstr>Projekt domyślny</vt:lpstr>
      <vt:lpstr>PowerPoint Presentation</vt:lpstr>
      <vt:lpstr>Case-Control Study</vt:lpstr>
      <vt:lpstr>Case-Control Study</vt:lpstr>
      <vt:lpstr>Case-Control Study</vt:lpstr>
      <vt:lpstr>Case-Control Studies – Timing</vt:lpstr>
      <vt:lpstr>Case-Control Study</vt:lpstr>
      <vt:lpstr>Case-Control Study</vt:lpstr>
      <vt:lpstr>Case-Control Study</vt:lpstr>
      <vt:lpstr>Case-Control Study</vt:lpstr>
      <vt:lpstr>Case-Control Study</vt:lpstr>
      <vt:lpstr>Case-Control Studies – Steps</vt:lpstr>
      <vt:lpstr>Case-Control Study –  Identification of Cases</vt:lpstr>
      <vt:lpstr>Case-Control Study –  Identification of Controls</vt:lpstr>
      <vt:lpstr>Where to Find Controls?</vt:lpstr>
      <vt:lpstr>Deciding Number of Controls</vt:lpstr>
      <vt:lpstr> Case-Control Study   </vt:lpstr>
      <vt:lpstr>Case-Control Study – Calculation of Odd Ratio </vt:lpstr>
      <vt:lpstr>Case-Control Study – Calculation of Odd Ratio </vt:lpstr>
      <vt:lpstr>Case-Control Study – Calculation of Odd Ratio </vt:lpstr>
      <vt:lpstr> Case-Control Study –  Advantages   </vt:lpstr>
      <vt:lpstr> Case-Control Study –  Disadvantages   </vt:lpstr>
      <vt:lpstr>PowerPoint Presentation</vt:lpstr>
      <vt:lpstr>Unmatched case-control study evaluating maternal folic acid deficiency and congenital defects  Deficiency found in 15 of 100 mothers of cases and 10 of  200 mothers of controls  What is the odds of exposure (folate deficiency) among mothers of cases? </vt:lpstr>
      <vt:lpstr>Smoking and Lung Cancer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Development &amp; Transitions</dc:title>
  <dc:creator>Grzegorz Mateusz Więcław</dc:creator>
  <cp:lastModifiedBy>Windows User</cp:lastModifiedBy>
  <cp:revision>319</cp:revision>
  <dcterms:created xsi:type="dcterms:W3CDTF">2011-10-22T21:18:10Z</dcterms:created>
  <dcterms:modified xsi:type="dcterms:W3CDTF">2024-08-29T11:27:03Z</dcterms:modified>
</cp:coreProperties>
</file>