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5" r:id="rId3"/>
    <p:sldId id="278" r:id="rId4"/>
    <p:sldId id="293" r:id="rId5"/>
    <p:sldId id="297" r:id="rId6"/>
    <p:sldId id="296" r:id="rId7"/>
    <p:sldId id="302" r:id="rId8"/>
    <p:sldId id="298" r:id="rId9"/>
    <p:sldId id="299" r:id="rId10"/>
    <p:sldId id="300" r:id="rId11"/>
    <p:sldId id="301" r:id="rId12"/>
    <p:sldId id="286" r:id="rId13"/>
    <p:sldId id="287" r:id="rId14"/>
    <p:sldId id="309" r:id="rId15"/>
    <p:sldId id="311" r:id="rId16"/>
    <p:sldId id="312" r:id="rId17"/>
    <p:sldId id="310" r:id="rId18"/>
    <p:sldId id="313" r:id="rId19"/>
    <p:sldId id="308" r:id="rId20"/>
    <p:sldId id="303" r:id="rId21"/>
    <p:sldId id="304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 autoAdjust="0"/>
    <p:restoredTop sz="94729" autoAdjust="0"/>
  </p:normalViewPr>
  <p:slideViewPr>
    <p:cSldViewPr snapToGrid="0" snapToObjects="1"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8/29/2024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200" dirty="0"/>
              <a:t>Non-Experimental Study Designs</a:t>
            </a:r>
            <a:r>
              <a:rPr lang="en-GB" dirty="0"/>
              <a:t> – </a:t>
            </a:r>
            <a:r>
              <a:rPr lang="en-GB" b="1" dirty="0"/>
              <a:t>Cohort Study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1074" y="3140033"/>
            <a:ext cx="6766169" cy="3198446"/>
          </a:xfrm>
        </p:spPr>
        <p:txBody>
          <a:bodyPr/>
          <a:lstStyle/>
          <a:p>
            <a:pPr algn="ctr">
              <a:defRPr/>
            </a:pPr>
            <a:r>
              <a:rPr lang="en-US" b="1" kern="0" dirty="0"/>
              <a:t>Dr. Zahid Mehmood PT</a:t>
            </a:r>
          </a:p>
          <a:p>
            <a:pPr algn="ctr">
              <a:defRPr/>
            </a:pPr>
            <a:r>
              <a:rPr lang="en-US" b="1" kern="0" dirty="0"/>
              <a:t>Assistant Professor/ Researcher</a:t>
            </a:r>
          </a:p>
          <a:p>
            <a:pPr algn="ctr">
              <a:defRPr/>
            </a:pPr>
            <a:r>
              <a:rPr lang="en-US" b="1" kern="0" dirty="0"/>
              <a:t>MSPT-NMPT(RIU), DPT(IIRS), Certified Chiropractor</a:t>
            </a:r>
          </a:p>
        </p:txBody>
      </p:sp>
    </p:spTree>
    <p:extLst>
      <p:ext uri="{BB962C8B-B14F-4D97-AF65-F5344CB8AC3E}">
        <p14:creationId xmlns:p14="http://schemas.microsoft.com/office/powerpoint/2010/main" val="4275157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Study Design?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study design guides investigator how </a:t>
            </a:r>
            <a:r>
              <a:rPr lang="en-GB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investigations 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will be conducted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Choosing right study design is an important step towards conducting a good research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9" y="226713"/>
            <a:ext cx="1433946" cy="12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69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200" dirty="0"/>
              <a:t>Types Study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dirty="0"/>
              <a:t> </a:t>
            </a:r>
          </a:p>
          <a:p>
            <a:pPr marL="0" indent="0" algn="ctr">
              <a:buNone/>
            </a:pPr>
            <a:r>
              <a:rPr lang="en-GB" sz="2800" dirty="0"/>
              <a:t>Study Designs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                Experimental            Non-Experimental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9" y="215562"/>
            <a:ext cx="1433946" cy="120327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2888166" y="2720898"/>
            <a:ext cx="1694986" cy="15946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583151" y="2720898"/>
            <a:ext cx="1605776" cy="15946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070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Non-Experimental</a:t>
            </a:r>
            <a:br>
              <a:rPr lang="en-GB" sz="4800" dirty="0"/>
            </a:br>
            <a:r>
              <a:rPr lang="en-GB" sz="4800" dirty="0"/>
              <a:t> Study Designs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                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9" y="193260"/>
            <a:ext cx="1433946" cy="1203276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3401124" y="2854712"/>
            <a:ext cx="2754352" cy="196261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Non-Experimental</a:t>
            </a:r>
          </a:p>
        </p:txBody>
      </p:sp>
      <p:cxnSp>
        <p:nvCxnSpPr>
          <p:cNvPr id="24" name="Straight Arrow Connector 23"/>
          <p:cNvCxnSpPr>
            <a:stCxn id="22" idx="7"/>
          </p:cNvCxnSpPr>
          <p:nvPr/>
        </p:nvCxnSpPr>
        <p:spPr>
          <a:xfrm flipV="1">
            <a:off x="5752110" y="2709746"/>
            <a:ext cx="871717" cy="4323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956934" y="4339033"/>
            <a:ext cx="937727" cy="567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6612679" y="2136881"/>
            <a:ext cx="1784195" cy="106350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Cohort Study</a:t>
            </a:r>
          </a:p>
        </p:txBody>
      </p:sp>
      <p:sp>
        <p:nvSpPr>
          <p:cNvPr id="33" name="Oval 32"/>
          <p:cNvSpPr/>
          <p:nvPr/>
        </p:nvSpPr>
        <p:spPr>
          <a:xfrm>
            <a:off x="607529" y="3316017"/>
            <a:ext cx="1784195" cy="106350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Cross-sectional Study</a:t>
            </a:r>
          </a:p>
        </p:txBody>
      </p:sp>
      <p:sp>
        <p:nvSpPr>
          <p:cNvPr id="34" name="Oval 33"/>
          <p:cNvSpPr/>
          <p:nvPr/>
        </p:nvSpPr>
        <p:spPr>
          <a:xfrm>
            <a:off x="6865437" y="4374786"/>
            <a:ext cx="1784195" cy="106350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Case-Control Study</a:t>
            </a:r>
          </a:p>
        </p:txBody>
      </p:sp>
      <p:cxnSp>
        <p:nvCxnSpPr>
          <p:cNvPr id="6" name="Straight Arrow Connector 5"/>
          <p:cNvCxnSpPr>
            <a:stCxn id="22" idx="2"/>
            <a:endCxn id="33" idx="6"/>
          </p:cNvCxnSpPr>
          <p:nvPr/>
        </p:nvCxnSpPr>
        <p:spPr>
          <a:xfrm flipH="1">
            <a:off x="2391724" y="3836020"/>
            <a:ext cx="1009400" cy="11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73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Study Designs - </a:t>
            </a:r>
            <a:br>
              <a:rPr lang="en-GB" sz="4800" dirty="0"/>
            </a:br>
            <a:r>
              <a:rPr lang="en-GB" sz="4800" dirty="0"/>
              <a:t>Cohort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Cohort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is a group of healthy people who are exposed/unexposed to risk factors identified and followed up for certain period of time to ascertain the occurrence of health-related events (disease)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5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/>
              <a:t>Study Designs - </a:t>
            </a:r>
            <a:br>
              <a:rPr lang="en-GB" sz="4400" dirty="0"/>
            </a:br>
            <a:r>
              <a:rPr lang="en-GB" sz="4400" dirty="0"/>
              <a:t>Cohort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GB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cohort</a:t>
            </a:r>
            <a:r>
              <a:rPr lang="en-GB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a group of healthy people, derived from the study population, who share a common experience or condition, and whose outcome is unknown at the beginning of the study 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80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/>
              <a:t>Design of  </a:t>
            </a:r>
            <a:br>
              <a:rPr lang="en-GB" sz="4400" dirty="0"/>
            </a:br>
            <a:r>
              <a:rPr lang="en-GB" sz="4400" dirty="0"/>
              <a:t>Cohort Study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03594"/>
            <a:ext cx="8229600" cy="38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24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Study Designs - </a:t>
            </a:r>
            <a:br>
              <a:rPr lang="en-GB" sz="4800" dirty="0"/>
            </a:br>
            <a:r>
              <a:rPr lang="en-GB" sz="4800" dirty="0"/>
              <a:t>Cohort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327" y="1646237"/>
            <a:ext cx="8619893" cy="4713620"/>
          </a:xfrm>
        </p:spPr>
        <p:txBody>
          <a:bodyPr/>
          <a:lstStyle/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Fundamental steps in Cohort study</a:t>
            </a:r>
          </a:p>
          <a:p>
            <a:pPr lvl="1"/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Identify cohorts of exposed and unexposed individuals who are free of the disease/outcome of interest at the beginning of the study</a:t>
            </a:r>
          </a:p>
          <a:p>
            <a:pPr lvl="1"/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Observe each cohort over time for the development of the outcome(s) of interest</a:t>
            </a:r>
          </a:p>
          <a:p>
            <a:pPr lvl="1"/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Compare the risks of outcomes between the cohorts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12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/>
              <a:t>Study Designs - </a:t>
            </a:r>
            <a:br>
              <a:rPr lang="en-GB" sz="4400" dirty="0"/>
            </a:br>
            <a:r>
              <a:rPr lang="en-GB" sz="4400" dirty="0"/>
              <a:t>Cohort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 investigator wants whether smoking causes premature failure of a kidney transplant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How will we apply three Fundamental Steps?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0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Study Designs - </a:t>
            </a:r>
            <a:br>
              <a:rPr lang="en-GB" sz="4800" dirty="0"/>
            </a:br>
            <a:r>
              <a:rPr lang="en-GB" sz="4800" dirty="0"/>
              <a:t>Cohort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Fundamental Steps</a:t>
            </a:r>
          </a:p>
          <a:p>
            <a:pPr marL="0" indent="0">
              <a:buNone/>
            </a:pP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Identification of Exposed and Unexposed patients to smoking </a:t>
            </a:r>
          </a:p>
          <a:p>
            <a:pPr lvl="1"/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Follow each Cohorts over a period of time</a:t>
            </a:r>
          </a:p>
          <a:p>
            <a:pPr lvl="1"/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Compare the risks of Incidence of premature failure of a kidney transplant</a:t>
            </a:r>
          </a:p>
          <a:p>
            <a:pPr lvl="1"/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Study Designs - </a:t>
            </a:r>
            <a:br>
              <a:rPr lang="en-GB" sz="4800" dirty="0"/>
            </a:br>
            <a:r>
              <a:rPr lang="en-GB" sz="4800" dirty="0"/>
              <a:t>Cohort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Patients with Stroke have a high risk of Dementia than those without Stroke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Fundament Steps</a:t>
            </a: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Cohorts of Stroke and without Stroke patients</a:t>
            </a: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Observe cohorts over a period of time</a:t>
            </a: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Comparison of 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79763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5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/>
              <a:t>Types of Cohort Study - </a:t>
            </a:r>
            <a:br>
              <a:rPr lang="en-GB" sz="4400" dirty="0"/>
            </a:br>
            <a:r>
              <a:rPr lang="en-GB" sz="4400" dirty="0"/>
              <a:t>Cohort Study</a:t>
            </a:r>
            <a:endParaRPr lang="en-GB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Prospective Cohort Study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Retrospective Cohort Study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397" y="235424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7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Types of Cohort Study - </a:t>
            </a:r>
            <a:br>
              <a:rPr lang="en-GB" sz="4800" dirty="0"/>
            </a:br>
            <a:r>
              <a:rPr lang="en-GB" sz="4800" dirty="0"/>
              <a:t>Cohort Study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80028"/>
            <a:ext cx="1401289" cy="1143000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34289" y="1531960"/>
            <a:ext cx="8452511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Prospective:                          2014                   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                                       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Begins with a sample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and follows particular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participants into the future</a:t>
            </a:r>
          </a:p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696236" y="2780928"/>
            <a:ext cx="0" cy="31683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365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Types of Cohort Study - </a:t>
            </a:r>
            <a:br>
              <a:rPr lang="en-GB" sz="4800" dirty="0"/>
            </a:br>
            <a:r>
              <a:rPr lang="en-GB" sz="4800" dirty="0"/>
              <a:t>Cohort Study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80028"/>
            <a:ext cx="1401289" cy="11430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6696236" y="2780928"/>
            <a:ext cx="0" cy="31683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1" y="1672208"/>
            <a:ext cx="8534399" cy="506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Retrospective:                        2000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Asks respondents to recall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   their past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/>
              <a:t>Recall bias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Incomplete information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0333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80028"/>
            <a:ext cx="1401289" cy="1143000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1" y="1672208"/>
            <a:ext cx="8534399" cy="506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Incidence Rate:</a:t>
            </a:r>
            <a:endParaRPr lang="en-US" altLang="en-US" dirty="0"/>
          </a:p>
          <a:p>
            <a:pPr lvl="1"/>
            <a:r>
              <a:rPr lang="en-GB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number of new cases of a disease / injury of interest occurring in a particular study population over a time period</a:t>
            </a:r>
          </a:p>
          <a:p>
            <a:pPr lvl="1"/>
            <a:endParaRPr lang="en-GB" sz="3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Incidence rate = No. of new cases/ total person time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800" dirty="0"/>
              <a:t>Calculations in Cohort </a:t>
            </a:r>
            <a:br>
              <a:rPr lang="en-GB" sz="4800" dirty="0"/>
            </a:br>
            <a:r>
              <a:rPr lang="en-GB" sz="4800" dirty="0"/>
              <a:t>Study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647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80028"/>
            <a:ext cx="1401289" cy="1143000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1" y="1672208"/>
            <a:ext cx="8534399" cy="506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Risk:</a:t>
            </a:r>
            <a:endParaRPr lang="en-US" altLang="en-US" dirty="0"/>
          </a:p>
          <a:p>
            <a:pPr lvl="1"/>
            <a:r>
              <a:rPr lang="en-GB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to compare the risks of developing a particular disease/injury in exposed and unexposed groups</a:t>
            </a:r>
          </a:p>
          <a:p>
            <a:pPr lvl="1"/>
            <a:endParaRPr lang="en-GB" sz="3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risk </a:t>
            </a:r>
            <a:r>
              <a:rPr lang="en-GB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=    </a:t>
            </a:r>
            <a:r>
              <a:rPr lang="en-GB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risk of developing disease among exposed</a:t>
            </a:r>
            <a:r>
              <a:rPr lang="en-GB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457200" lvl="1" indent="0">
              <a:buNone/>
            </a:pPr>
            <a:r>
              <a:rPr lang="en-GB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                     risk of developing disease among unexposed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800" dirty="0"/>
              <a:t>Calculations in Cohort </a:t>
            </a:r>
            <a:br>
              <a:rPr lang="en-GB" sz="4800" dirty="0"/>
            </a:br>
            <a:r>
              <a:rPr lang="en-GB" sz="4800" dirty="0"/>
              <a:t>Study</a:t>
            </a:r>
            <a:endParaRPr lang="en-GB" dirty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3207224" y="5322627"/>
            <a:ext cx="5268036" cy="1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41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Calculations in Cohort </a:t>
            </a:r>
            <a:br>
              <a:rPr lang="en-GB" sz="4800" dirty="0"/>
            </a:br>
            <a:r>
              <a:rPr lang="en-GB" sz="4800" dirty="0"/>
              <a:t>Study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80028"/>
            <a:ext cx="1401289" cy="1143000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1" y="1672208"/>
            <a:ext cx="8534399" cy="506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539416"/>
            <a:ext cx="8461375" cy="271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7529" y="4424642"/>
            <a:ext cx="77858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charset="0"/>
              </a:rPr>
              <a:t>Risk of developing injury among exposed group= a/a+b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latin typeface="Arial" charset="0"/>
              </a:rPr>
              <a:t>Risk of developing injury among unexposed group= c/c+d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latin typeface="Arial" charset="0"/>
              </a:rPr>
              <a:t>Relative Risk= a/a+b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                          </a:t>
            </a:r>
            <a:r>
              <a:rPr lang="en-US" altLang="en-US" dirty="0">
                <a:latin typeface="Arial" charset="0"/>
              </a:rPr>
              <a:t>c/c+d</a:t>
            </a:r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183642" y="5677469"/>
            <a:ext cx="6414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337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/>
              <a:t>Calculations in Cohort </a:t>
            </a:r>
            <a:br>
              <a:rPr lang="en-GB" sz="4800" dirty="0"/>
            </a:br>
            <a:r>
              <a:rPr lang="en-GB" sz="4800" dirty="0"/>
              <a:t>Study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28" y="280028"/>
            <a:ext cx="1401289" cy="1143000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1" y="1522080"/>
            <a:ext cx="8534399" cy="506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529" y="4424642"/>
            <a:ext cx="77858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Risk of kidney transplant failure among smokers= 40/200 = 0.2</a:t>
            </a: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Risk of kidney transplant failure among non-smokers= 10/200 = 0.05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Risk (RR)= 0.2/0.05= 4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Risk of kidney transplant failure is 4 times more common among smokers than non-smokers</a:t>
            </a:r>
            <a:endParaRPr lang="en-US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1471176"/>
            <a:ext cx="8072437" cy="271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1530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385" y="1646236"/>
            <a:ext cx="8575287" cy="4955285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sz="2800" dirty="0"/>
              <a:t>Incidence Proportion of kidney transplant failure</a:t>
            </a:r>
          </a:p>
          <a:p>
            <a:pPr lvl="1"/>
            <a:r>
              <a:rPr lang="en-GB" sz="2200" dirty="0"/>
              <a:t>1 case of failure out of 5---proportion is 20%</a:t>
            </a:r>
          </a:p>
          <a:p>
            <a:r>
              <a:rPr lang="en-GB" sz="3000" dirty="0"/>
              <a:t>Incidence Rate= </a:t>
            </a:r>
          </a:p>
          <a:p>
            <a:pPr lvl="1"/>
            <a:r>
              <a:rPr lang="en-GB" sz="2200" dirty="0"/>
              <a:t>No of new cases/sum of person time</a:t>
            </a:r>
          </a:p>
          <a:p>
            <a:pPr lvl="1"/>
            <a:r>
              <a:rPr lang="en-GB" sz="2200" dirty="0"/>
              <a:t>Here the sum of person time= 3.5+2.1+3.4+0.7+2.4= 12.1</a:t>
            </a:r>
          </a:p>
          <a:p>
            <a:pPr lvl="1"/>
            <a:r>
              <a:rPr lang="en-GB" sz="2200" dirty="0"/>
              <a:t>So, Incidence Rate = 1/12.1*1000</a:t>
            </a:r>
          </a:p>
          <a:p>
            <a:pPr lvl="1"/>
            <a:r>
              <a:rPr lang="en-GB" sz="2200" dirty="0"/>
              <a:t>                              = 82.6 kidney failure per 1000  person years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59" y="253536"/>
            <a:ext cx="809578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2141035" y="2029523"/>
            <a:ext cx="2642837" cy="669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358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Advantages of </a:t>
            </a:r>
            <a:br>
              <a:rPr lang="en-GB" dirty="0"/>
            </a:br>
            <a:r>
              <a:rPr lang="en-GB" dirty="0"/>
              <a:t>Cohort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Direct calculation of Incidence rate of a particular event</a:t>
            </a:r>
          </a:p>
          <a:p>
            <a:endParaRPr lang="en-GB" dirty="0"/>
          </a:p>
          <a:p>
            <a:r>
              <a:rPr lang="en-GB" dirty="0"/>
              <a:t>Temporal relationship btw exposure and outcome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377" y="280028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30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Disadvantages of </a:t>
            </a:r>
            <a:br>
              <a:rPr lang="en-GB" dirty="0"/>
            </a:br>
            <a:r>
              <a:rPr lang="en-GB" dirty="0"/>
              <a:t>Cohort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Loss of follow up during long study duration</a:t>
            </a:r>
          </a:p>
          <a:p>
            <a:endParaRPr lang="en-GB" dirty="0"/>
          </a:p>
          <a:p>
            <a:r>
              <a:rPr lang="en-GB" dirty="0"/>
              <a:t>Heavy financial resources are required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Most efficient for common outcomes than rare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377" y="280028"/>
            <a:ext cx="14012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909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r>
              <a:rPr lang="en-GB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084535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5709</TotalTime>
  <Words>660</Words>
  <Application>Microsoft Office PowerPoint</Application>
  <PresentationFormat>On-screen Show (4:3)</PresentationFormat>
  <Paragraphs>143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Unicode MS</vt:lpstr>
      <vt:lpstr>Rockwell</vt:lpstr>
      <vt:lpstr>Wingdings 2</vt:lpstr>
      <vt:lpstr>Foundry</vt:lpstr>
      <vt:lpstr>Non-Experimental Study Designs – Cohort Study</vt:lpstr>
      <vt:lpstr>What is Study Design?</vt:lpstr>
      <vt:lpstr>Types Study Designs</vt:lpstr>
      <vt:lpstr>Non-Experimental  Study Designs</vt:lpstr>
      <vt:lpstr>Study Designs -  Cohort Study</vt:lpstr>
      <vt:lpstr>Study Designs -  Cohort Study</vt:lpstr>
      <vt:lpstr>Design of   Cohort Study</vt:lpstr>
      <vt:lpstr>Study Designs -  Cohort Study</vt:lpstr>
      <vt:lpstr>Study Designs -  Cohort Study</vt:lpstr>
      <vt:lpstr>Study Designs -  Cohort Study</vt:lpstr>
      <vt:lpstr>Study Designs -  Cohort Study</vt:lpstr>
      <vt:lpstr>Types of Cohort Study -  Cohort Study</vt:lpstr>
      <vt:lpstr>Types of Cohort Study -  Cohort Study</vt:lpstr>
      <vt:lpstr>Types of Cohort Study -  Cohort Study</vt:lpstr>
      <vt:lpstr>Calculations in Cohort  Study</vt:lpstr>
      <vt:lpstr>Calculations in Cohort  Study</vt:lpstr>
      <vt:lpstr>Calculations in Cohort  Study</vt:lpstr>
      <vt:lpstr>Calculations in Cohort  Study</vt:lpstr>
      <vt:lpstr>PowerPoint Presentation</vt:lpstr>
      <vt:lpstr>Advantages of  Cohort Study</vt:lpstr>
      <vt:lpstr>Disadvantages of  Cohort Study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E-Rate and Technology Plan Brownsville ISD</dc:title>
  <dc:creator>R</dc:creator>
  <cp:lastModifiedBy>Windows User</cp:lastModifiedBy>
  <cp:revision>197</cp:revision>
  <dcterms:created xsi:type="dcterms:W3CDTF">2011-06-06T00:44:57Z</dcterms:created>
  <dcterms:modified xsi:type="dcterms:W3CDTF">2024-08-29T11:23:12Z</dcterms:modified>
</cp:coreProperties>
</file>