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319" r:id="rId3"/>
    <p:sldId id="376" r:id="rId4"/>
    <p:sldId id="313" r:id="rId5"/>
    <p:sldId id="377" r:id="rId6"/>
    <p:sldId id="378" r:id="rId7"/>
    <p:sldId id="384" r:id="rId8"/>
    <p:sldId id="314" r:id="rId9"/>
    <p:sldId id="315" r:id="rId10"/>
    <p:sldId id="379" r:id="rId11"/>
    <p:sldId id="316" r:id="rId12"/>
    <p:sldId id="385" r:id="rId13"/>
    <p:sldId id="317" r:id="rId14"/>
    <p:sldId id="318" r:id="rId15"/>
    <p:sldId id="380" r:id="rId16"/>
    <p:sldId id="375" r:id="rId17"/>
    <p:sldId id="333" r:id="rId18"/>
    <p:sldId id="334" r:id="rId19"/>
    <p:sldId id="381" r:id="rId20"/>
    <p:sldId id="335" r:id="rId21"/>
    <p:sldId id="336" r:id="rId22"/>
    <p:sldId id="371" r:id="rId23"/>
    <p:sldId id="337" r:id="rId24"/>
    <p:sldId id="338" r:id="rId25"/>
    <p:sldId id="339" r:id="rId26"/>
    <p:sldId id="340" r:id="rId27"/>
    <p:sldId id="382" r:id="rId28"/>
    <p:sldId id="383" r:id="rId29"/>
    <p:sldId id="387" r:id="rId30"/>
    <p:sldId id="386" r:id="rId31"/>
    <p:sldId id="388" r:id="rId32"/>
    <p:sldId id="389" r:id="rId33"/>
    <p:sldId id="390" r:id="rId34"/>
    <p:sldId id="391" r:id="rId35"/>
    <p:sldId id="392" r:id="rId36"/>
    <p:sldId id="393" r:id="rId37"/>
    <p:sldId id="394" r:id="rId38"/>
    <p:sldId id="395" r:id="rId39"/>
    <p:sldId id="396" r:id="rId40"/>
    <p:sldId id="397" r:id="rId41"/>
    <p:sldId id="398" r:id="rId42"/>
    <p:sldId id="399" r:id="rId43"/>
    <p:sldId id="400" r:id="rId44"/>
    <p:sldId id="401" r:id="rId45"/>
    <p:sldId id="296"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0" autoAdjust="0"/>
    <p:restoredTop sz="96014" autoAdjust="0"/>
  </p:normalViewPr>
  <p:slideViewPr>
    <p:cSldViewPr>
      <p:cViewPr varScale="1">
        <p:scale>
          <a:sx n="81" d="100"/>
          <a:sy n="81" d="100"/>
        </p:scale>
        <p:origin x="1242"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61B149-9490-4B36-A3FE-CC370BDC8353}" type="datetimeFigureOut">
              <a:rPr lang="en-GB" smtClean="0"/>
              <a:pPr/>
              <a:t>29/08/2024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DD9A3A-B069-4510-AC7F-F9A6314E061A}" type="slidenum">
              <a:rPr lang="en-GB" smtClean="0"/>
              <a:pPr/>
              <a:t>‹#›</a:t>
            </a:fld>
            <a:endParaRPr lang="en-GB"/>
          </a:p>
        </p:txBody>
      </p:sp>
    </p:spTree>
    <p:extLst>
      <p:ext uri="{BB962C8B-B14F-4D97-AF65-F5344CB8AC3E}">
        <p14:creationId xmlns:p14="http://schemas.microsoft.com/office/powerpoint/2010/main" val="2034779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E13FE0-E082-4DA4-9E3F-5208C4CB7F43}" type="slidenum">
              <a:rPr lang="en-US" altLang="en-US" smtClean="0"/>
              <a:pPr eaLnBrk="1" hangingPunct="1"/>
              <a:t>17</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1847851"/>
            <a:ext cx="8077200" cy="142874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t>Experimental Studies</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b="1" kern="0" dirty="0"/>
              <a:t>Dr. Zahid Mehmood PT</a:t>
            </a:r>
          </a:p>
          <a:p>
            <a:pPr marL="0" indent="0" algn="ctr">
              <a:buNone/>
              <a:defRPr/>
            </a:pPr>
            <a:r>
              <a:rPr lang="en-US" b="1" kern="0" dirty="0"/>
              <a:t>Assistant Professor/ Researcher</a:t>
            </a:r>
          </a:p>
          <a:p>
            <a:pPr marL="0" indent="0" algn="ctr">
              <a:buNone/>
              <a:defRPr/>
            </a:pPr>
            <a:r>
              <a:rPr lang="en-US" b="1" kern="0" dirty="0"/>
              <a:t>MSPT-NMPT(RIU), DPT(IIRS), Certified Chiropractor</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37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3124200" y="274638"/>
            <a:ext cx="5562600" cy="1143000"/>
          </a:xfrm>
        </p:spPr>
        <p:txBody>
          <a:bodyPr>
            <a:normAutofit/>
          </a:bodyPr>
          <a:lstStyle/>
          <a:p>
            <a:r>
              <a:rPr lang="en-US" b="1" dirty="0"/>
              <a:t>Experimental Studies</a:t>
            </a:r>
          </a:p>
        </p:txBody>
      </p:sp>
      <p:sp>
        <p:nvSpPr>
          <p:cNvPr id="9" name="Content Placeholder 2"/>
          <p:cNvSpPr>
            <a:spLocks noGrp="1"/>
          </p:cNvSpPr>
          <p:nvPr>
            <p:ph idx="1"/>
          </p:nvPr>
        </p:nvSpPr>
        <p:spPr>
          <a:xfrm>
            <a:off x="457200" y="2286000"/>
            <a:ext cx="8229600" cy="2819400"/>
          </a:xfrm>
        </p:spPr>
        <p:txBody>
          <a:bodyPr>
            <a:normAutofit/>
          </a:bodyPr>
          <a:lstStyle/>
          <a:p>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The prime method of inquiry in science is the experiment. The key features are control over variables, careful measurement, and establishing cause and effect relationships.</a:t>
            </a: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28391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3124200" y="274638"/>
            <a:ext cx="5562600" cy="1143000"/>
          </a:xfrm>
        </p:spPr>
        <p:txBody>
          <a:bodyPr>
            <a:normAutofit/>
          </a:bodyPr>
          <a:lstStyle/>
          <a:p>
            <a:r>
              <a:rPr lang="en-US" b="1" dirty="0"/>
              <a:t>Experimental Studies</a:t>
            </a:r>
          </a:p>
        </p:txBody>
      </p:sp>
      <p:sp>
        <p:nvSpPr>
          <p:cNvPr id="9" name="Content Placeholder 2"/>
          <p:cNvSpPr>
            <a:spLocks noGrp="1"/>
          </p:cNvSpPr>
          <p:nvPr>
            <p:ph idx="1"/>
          </p:nvPr>
        </p:nvSpPr>
        <p:spPr>
          <a:xfrm>
            <a:off x="457200" y="2286000"/>
            <a:ext cx="8229600" cy="4267200"/>
          </a:xfrm>
        </p:spPr>
        <p:txBody>
          <a:bodyPr>
            <a:normAutofit/>
          </a:bodyPr>
          <a:lstStyle/>
          <a:p>
            <a:r>
              <a:rPr lang="en-US" sz="2800" dirty="0"/>
              <a:t>An experiment is an investigation in which a hypothesis is scientifically tested. In an experiment, an independent variable (the cause) is manipulated and the dependent variable (the effect) is measured; any extraneous variables are controlled.</a:t>
            </a:r>
          </a:p>
          <a:p>
            <a:r>
              <a:rPr lang="en-US" sz="2800" dirty="0"/>
              <a:t>An advantage is that experiments should be objective. The views and opinions of the researcher should not affect the results of a study. This is good as it makes the data more valid, and less bias.</a:t>
            </a:r>
          </a:p>
        </p:txBody>
      </p:sp>
    </p:spTree>
    <p:extLst>
      <p:ext uri="{BB962C8B-B14F-4D97-AF65-F5344CB8AC3E}">
        <p14:creationId xmlns:p14="http://schemas.microsoft.com/office/powerpoint/2010/main" val="162839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457200" y="2819400"/>
            <a:ext cx="8229600" cy="2895600"/>
          </a:xfrm>
        </p:spPr>
        <p:txBody>
          <a:bodyPr>
            <a:normAutofit fontScale="85000" lnSpcReduction="20000"/>
          </a:bodyPr>
          <a:lstStyle/>
          <a:p>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r>
              <a:rPr lang="en-US" sz="2800" dirty="0"/>
              <a:t>There are three types of experiments you need to know:</a:t>
            </a:r>
          </a:p>
          <a:p>
            <a:pPr marL="0" indent="0">
              <a:buNone/>
            </a:pPr>
            <a:endParaRPr lang="en-US" sz="2800" dirty="0"/>
          </a:p>
          <a:p>
            <a:pPr marL="0" indent="0">
              <a:buNone/>
            </a:pPr>
            <a:r>
              <a:rPr lang="en-US" sz="2800" b="1" dirty="0"/>
              <a:t>1. Laboratory / Controlled Experiments</a:t>
            </a:r>
          </a:p>
          <a:p>
            <a:pPr marL="0" indent="0">
              <a:buNone/>
            </a:pPr>
            <a:r>
              <a:rPr lang="en-US" sz="2800" b="1" dirty="0"/>
              <a:t>2. Field Experiments</a:t>
            </a:r>
          </a:p>
          <a:p>
            <a:pPr marL="0" indent="0">
              <a:buNone/>
            </a:pPr>
            <a:r>
              <a:rPr lang="en-US" sz="2800" b="1" dirty="0"/>
              <a:t>3. Natural Experiments</a:t>
            </a:r>
          </a:p>
          <a:p>
            <a:pPr marL="0" indent="0">
              <a:buNone/>
            </a:pPr>
            <a:br>
              <a:rPr lang="en-US" sz="2800" dirty="0"/>
            </a:b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itle 1"/>
          <p:cNvSpPr>
            <a:spLocks noGrp="1"/>
          </p:cNvSpPr>
          <p:nvPr>
            <p:ph type="title"/>
          </p:nvPr>
        </p:nvSpPr>
        <p:spPr>
          <a:xfrm>
            <a:off x="1866900" y="1752600"/>
            <a:ext cx="5410200" cy="1143000"/>
          </a:xfrm>
        </p:spPr>
        <p:txBody>
          <a:bodyPr>
            <a:normAutofit/>
          </a:bodyPr>
          <a:lstStyle/>
          <a:p>
            <a:pPr algn="r"/>
            <a:r>
              <a:rPr lang="en-US" b="1" dirty="0"/>
              <a:t>Types of Experiments </a:t>
            </a:r>
            <a:endParaRPr lang="en-GB"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4852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2130425"/>
            <a:ext cx="8077200" cy="147002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t>1. Laboratory / Controlled Experiments</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37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1981200" y="1333500"/>
            <a:ext cx="6477000" cy="1143000"/>
          </a:xfrm>
        </p:spPr>
        <p:txBody>
          <a:bodyPr>
            <a:normAutofit fontScale="90000"/>
          </a:bodyPr>
          <a:lstStyle/>
          <a:p>
            <a:r>
              <a:rPr lang="en-US" b="1" dirty="0"/>
              <a:t>Laboratory / Controlled Experiments</a:t>
            </a:r>
          </a:p>
        </p:txBody>
      </p:sp>
      <p:sp>
        <p:nvSpPr>
          <p:cNvPr id="9" name="Content Placeholder 2"/>
          <p:cNvSpPr>
            <a:spLocks noGrp="1"/>
          </p:cNvSpPr>
          <p:nvPr>
            <p:ph idx="1"/>
          </p:nvPr>
        </p:nvSpPr>
        <p:spPr>
          <a:xfrm>
            <a:off x="457200" y="2286000"/>
            <a:ext cx="8229600" cy="4267200"/>
          </a:xfrm>
        </p:spPr>
        <p:txBody>
          <a:bodyPr>
            <a:normAutofit lnSpcReduction="10000"/>
          </a:bodyPr>
          <a:lstStyle/>
          <a:p>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This type of experiment is conducted in a well-controlled environment – not necessarily a laboratory – and therefore accurate measurements are possible.</a:t>
            </a:r>
          </a:p>
          <a:p>
            <a:r>
              <a:rPr lang="en-US" sz="2800" dirty="0"/>
              <a:t>The researcher decides where the experiment will take place, at what time, with which participants, in what circumstances and using a standardized procedure. Participants are randomly allocated to each independent variable group.</a:t>
            </a:r>
          </a:p>
        </p:txBody>
      </p:sp>
    </p:spTree>
    <p:extLst>
      <p:ext uri="{BB962C8B-B14F-4D97-AF65-F5344CB8AC3E}">
        <p14:creationId xmlns:p14="http://schemas.microsoft.com/office/powerpoint/2010/main" val="1628391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2438400" y="274638"/>
            <a:ext cx="6248400" cy="1143000"/>
          </a:xfrm>
        </p:spPr>
        <p:txBody>
          <a:bodyPr>
            <a:normAutofit/>
          </a:bodyPr>
          <a:lstStyle/>
          <a:p>
            <a:r>
              <a:rPr lang="en-US" dirty="0"/>
              <a:t>EXAMPLE</a:t>
            </a:r>
          </a:p>
        </p:txBody>
      </p:sp>
      <p:sp>
        <p:nvSpPr>
          <p:cNvPr id="9" name="Content Placeholder 2"/>
          <p:cNvSpPr>
            <a:spLocks noGrp="1"/>
          </p:cNvSpPr>
          <p:nvPr>
            <p:ph idx="1"/>
          </p:nvPr>
        </p:nvSpPr>
        <p:spPr>
          <a:xfrm>
            <a:off x="457200" y="2286000"/>
            <a:ext cx="8229600" cy="4267200"/>
          </a:xfrm>
        </p:spPr>
        <p:txBody>
          <a:bodyPr>
            <a:normAutofit/>
          </a:bodyPr>
          <a:lstStyle/>
          <a:p>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b="1" dirty="0"/>
              <a:t>Control strategies for active lower extremity prosthetics and orthotics: a review</a:t>
            </a:r>
          </a:p>
        </p:txBody>
      </p:sp>
    </p:spTree>
    <p:extLst>
      <p:ext uri="{BB962C8B-B14F-4D97-AF65-F5344CB8AC3E}">
        <p14:creationId xmlns:p14="http://schemas.microsoft.com/office/powerpoint/2010/main" val="162839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457200" y="1676400"/>
            <a:ext cx="8229600" cy="4876800"/>
          </a:xfrm>
        </p:spPr>
        <p:txBody>
          <a:bodyPr>
            <a:normAutofit/>
          </a:bodyPr>
          <a:lstStyle/>
          <a:p>
            <a:r>
              <a:rPr lang="en-US" sz="2800" dirty="0"/>
              <a:t>It is easier to replicate (i.e. copy) a laboratory experiment. This is because a standardized procedure is used. </a:t>
            </a:r>
          </a:p>
          <a:p>
            <a:endParaRPr lang="en-US" sz="2800" dirty="0"/>
          </a:p>
          <a:p>
            <a:r>
              <a:rPr lang="en-US" sz="2800" dirty="0"/>
              <a:t>They allow for precise control of extraneous and independent variables. This allows a cause and effect relationship to be established. </a:t>
            </a:r>
          </a:p>
          <a:p>
            <a:pPr>
              <a:buNone/>
            </a:pPr>
            <a:endParaRPr lang="en-GB" sz="22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itle 1"/>
          <p:cNvSpPr>
            <a:spLocks noGrp="1"/>
          </p:cNvSpPr>
          <p:nvPr>
            <p:ph type="title"/>
          </p:nvPr>
        </p:nvSpPr>
        <p:spPr>
          <a:xfrm>
            <a:off x="4495800" y="274638"/>
            <a:ext cx="4191000" cy="1143000"/>
          </a:xfrm>
        </p:spPr>
        <p:txBody>
          <a:bodyPr>
            <a:normAutofit/>
          </a:bodyPr>
          <a:lstStyle/>
          <a:p>
            <a:pPr algn="r"/>
            <a:r>
              <a:rPr lang="en-US" sz="5400" b="1" dirty="0"/>
              <a:t>Strength</a:t>
            </a:r>
            <a:endParaRPr lang="en-GB"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28600" y="1828800"/>
            <a:ext cx="8686800" cy="4800600"/>
          </a:xfrm>
        </p:spPr>
        <p:txBody>
          <a:bodyPr>
            <a:normAutofit/>
          </a:bodyPr>
          <a:lstStyle/>
          <a:p>
            <a:r>
              <a:rPr lang="en-US" dirty="0"/>
              <a:t>The artificiality of the setting may produce unnatural behavior that does not reflect real life, i.e. low ecological validity. This means it would not be possible to generalize the findings to a real life setting.</a:t>
            </a:r>
          </a:p>
          <a:p>
            <a:r>
              <a:rPr lang="en-US" dirty="0"/>
              <a:t>Demand characteristics or experimenter effects may bias the results and become confounding variables.</a:t>
            </a:r>
            <a:br>
              <a:rPr lang="en-US" dirty="0"/>
            </a:br>
            <a:endParaRPr lang="en-GB"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itle 1"/>
          <p:cNvSpPr>
            <a:spLocks noGrp="1"/>
          </p:cNvSpPr>
          <p:nvPr>
            <p:ph type="title"/>
          </p:nvPr>
        </p:nvSpPr>
        <p:spPr>
          <a:xfrm>
            <a:off x="4495800" y="274638"/>
            <a:ext cx="4191000" cy="1143000"/>
          </a:xfrm>
        </p:spPr>
        <p:txBody>
          <a:bodyPr>
            <a:normAutofit/>
          </a:bodyPr>
          <a:lstStyle/>
          <a:p>
            <a:pPr algn="r"/>
            <a:r>
              <a:rPr lang="en-US" sz="5400" b="1" dirty="0"/>
              <a:t>Limitation</a:t>
            </a:r>
            <a:endParaRPr lang="en-GB"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2130425"/>
            <a:ext cx="80772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t>2. Field Experiments</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371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28600" y="1676400"/>
            <a:ext cx="8686800" cy="4953000"/>
          </a:xfrm>
        </p:spPr>
        <p:txBody>
          <a:bodyPr>
            <a:normAutofit/>
          </a:bodyPr>
          <a:lstStyle/>
          <a:p>
            <a:r>
              <a:rPr lang="en-US" sz="2800" dirty="0"/>
              <a:t>Field experiments are done in the everyday (i.e. real life) environment of the participants. The experimenter still manipulates the independent variable, but in a real-life setting (so cannot really control extraneous variables).</a:t>
            </a: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Title 1"/>
          <p:cNvSpPr>
            <a:spLocks noGrp="1"/>
          </p:cNvSpPr>
          <p:nvPr>
            <p:ph type="title"/>
          </p:nvPr>
        </p:nvSpPr>
        <p:spPr>
          <a:xfrm>
            <a:off x="3810000" y="274638"/>
            <a:ext cx="4876800" cy="1143000"/>
          </a:xfrm>
        </p:spPr>
        <p:txBody>
          <a:bodyPr>
            <a:normAutofit/>
          </a:bodyPr>
          <a:lstStyle/>
          <a:p>
            <a:r>
              <a:rPr lang="en-US" sz="4800" b="1" dirty="0"/>
              <a:t>Field Experiments</a:t>
            </a:r>
          </a:p>
        </p:txBody>
      </p:sp>
    </p:spTree>
    <p:extLst>
      <p:ext uri="{BB962C8B-B14F-4D97-AF65-F5344CB8AC3E}">
        <p14:creationId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2438400" y="274638"/>
            <a:ext cx="6248400" cy="1143000"/>
          </a:xfrm>
        </p:spPr>
        <p:txBody>
          <a:bodyPr>
            <a:normAutofit/>
          </a:bodyPr>
          <a:lstStyle/>
          <a:p>
            <a:r>
              <a:rPr lang="en-US" dirty="0"/>
              <a:t>EXAMPLE</a:t>
            </a:r>
          </a:p>
        </p:txBody>
      </p:sp>
      <p:sp>
        <p:nvSpPr>
          <p:cNvPr id="9" name="Content Placeholder 2"/>
          <p:cNvSpPr>
            <a:spLocks noGrp="1"/>
          </p:cNvSpPr>
          <p:nvPr>
            <p:ph idx="1"/>
          </p:nvPr>
        </p:nvSpPr>
        <p:spPr>
          <a:xfrm>
            <a:off x="457200" y="2286000"/>
            <a:ext cx="8229600" cy="4267200"/>
          </a:xfrm>
        </p:spPr>
        <p:txBody>
          <a:bodyPr>
            <a:normAutofit/>
          </a:bodyPr>
          <a:lstStyle/>
          <a:p>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Prosthetic, orthotic, and other rehabilitative robotic assistive devices actuated by smart materials</a:t>
            </a:r>
            <a:r>
              <a:rPr lang="en-US" sz="2800" b="1" dirty="0"/>
              <a:t> </a:t>
            </a:r>
          </a:p>
        </p:txBody>
      </p:sp>
    </p:spTree>
    <p:extLst>
      <p:ext uri="{BB962C8B-B14F-4D97-AF65-F5344CB8AC3E}">
        <p14:creationId xmlns:p14="http://schemas.microsoft.com/office/powerpoint/2010/main" val="1628391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228600" y="2209800"/>
            <a:ext cx="8763000" cy="4114800"/>
          </a:xfrm>
        </p:spPr>
        <p:txBody>
          <a:bodyPr>
            <a:normAutofit/>
          </a:bodyPr>
          <a:lstStyle/>
          <a:p>
            <a:pPr marL="0" indent="0">
              <a:buNone/>
            </a:pPr>
            <a:endParaRPr lang="en-GB" sz="28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Behavior in a field experiment is more likely to reflect real life because of its natural setting, i.e. higher ecological validity than a lab experiment.</a:t>
            </a:r>
          </a:p>
          <a:p>
            <a:r>
              <a:rPr lang="en-US" sz="2800" dirty="0"/>
              <a:t>There is less likelihood of demand characteristics affecting the results, as participants may not know they are being studied. This occurs when the study is covert.</a:t>
            </a:r>
          </a:p>
        </p:txBody>
      </p:sp>
      <p:sp>
        <p:nvSpPr>
          <p:cNvPr id="6" name="Title 1"/>
          <p:cNvSpPr>
            <a:spLocks noGrp="1"/>
          </p:cNvSpPr>
          <p:nvPr>
            <p:ph type="title"/>
          </p:nvPr>
        </p:nvSpPr>
        <p:spPr>
          <a:xfrm>
            <a:off x="3810000" y="274638"/>
            <a:ext cx="4876800" cy="1143000"/>
          </a:xfrm>
        </p:spPr>
        <p:txBody>
          <a:bodyPr>
            <a:normAutofit/>
          </a:bodyPr>
          <a:lstStyle/>
          <a:p>
            <a:pPr algn="r"/>
            <a:r>
              <a:rPr lang="en-US" sz="5400" b="1" dirty="0"/>
              <a:t>Strength</a:t>
            </a:r>
            <a:endParaRPr lang="en-GB"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642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 There is less control over extraneous variables that might bias the results. This makes it difficult for another researcher to replicate the study in exactly the same way.</a:t>
            </a: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itle 1"/>
          <p:cNvSpPr>
            <a:spLocks noGrp="1"/>
          </p:cNvSpPr>
          <p:nvPr>
            <p:ph type="title"/>
          </p:nvPr>
        </p:nvSpPr>
        <p:spPr>
          <a:xfrm>
            <a:off x="3810000" y="274638"/>
            <a:ext cx="4876800" cy="1143000"/>
          </a:xfrm>
        </p:spPr>
        <p:txBody>
          <a:bodyPr>
            <a:normAutofit/>
          </a:bodyPr>
          <a:lstStyle/>
          <a:p>
            <a:pPr algn="r"/>
            <a:r>
              <a:rPr lang="en-US" sz="5400" b="1" dirty="0"/>
              <a:t>Limitation</a:t>
            </a:r>
            <a:endParaRPr lang="en-GB"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6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2130425"/>
            <a:ext cx="80772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t>3. Natural Experiments</a:t>
            </a:r>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371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Natural experiments are conducted in the everyday (i.e. real life) environment of the participants, but here the experimenter has no control over the IV as it occurs naturally in real life.</a:t>
            </a:r>
            <a:endParaRPr lang="en-GB"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Title 1"/>
          <p:cNvSpPr>
            <a:spLocks noGrp="1"/>
          </p:cNvSpPr>
          <p:nvPr>
            <p:ph type="title"/>
          </p:nvPr>
        </p:nvSpPr>
        <p:spPr>
          <a:xfrm>
            <a:off x="2514600" y="274638"/>
            <a:ext cx="6172200" cy="1401762"/>
          </a:xfrm>
        </p:spPr>
        <p:txBody>
          <a:bodyPr>
            <a:normAutofit/>
          </a:bodyPr>
          <a:lstStyle/>
          <a:p>
            <a:r>
              <a:rPr lang="en-US" b="1" dirty="0"/>
              <a:t>Natural Experiments</a:t>
            </a: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86200" y="122238"/>
            <a:ext cx="5105400" cy="792162"/>
          </a:xfrm>
        </p:spPr>
        <p:txBody>
          <a:bodyPr>
            <a:noAutofit/>
          </a:bodyPr>
          <a:lstStyle/>
          <a:p>
            <a:pPr algn="r">
              <a:defRPr/>
            </a:pPr>
            <a:r>
              <a:rPr lang="en-US" b="1" dirty="0"/>
              <a:t>Strength</a:t>
            </a:r>
            <a:endParaRPr lang="en-US"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364" name="Rectangle 3"/>
          <p:cNvSpPr>
            <a:spLocks noGrp="1" noChangeArrowheads="1"/>
          </p:cNvSpPr>
          <p:nvPr>
            <p:ph sz="quarter" idx="1"/>
          </p:nvPr>
        </p:nvSpPr>
        <p:spPr>
          <a:xfrm>
            <a:off x="304800" y="1295400"/>
            <a:ext cx="8610600" cy="5410200"/>
          </a:xfrm>
        </p:spPr>
        <p:txBody>
          <a:bodyPr>
            <a:normAutofit/>
          </a:bodyPr>
          <a:lstStyle/>
          <a:p>
            <a:r>
              <a:rPr lang="en-US" dirty="0"/>
              <a:t>Behavior in a natural experiment is more likely to reflect real life because of its natural setting, i.e. very high ecological validity.</a:t>
            </a:r>
          </a:p>
          <a:p>
            <a:r>
              <a:rPr lang="en-US" dirty="0"/>
              <a:t>There is less likelihood of demand characteristics affecting the results, as participants may not know they are being studied.</a:t>
            </a:r>
          </a:p>
          <a:p>
            <a:r>
              <a:rPr lang="en-US" dirty="0"/>
              <a:t>Can be used in situations in which it would be ethically unacceptable to manipulate the independent variable.</a:t>
            </a:r>
          </a:p>
        </p:txBody>
      </p:sp>
    </p:spTree>
    <p:extLst>
      <p:ext uri="{BB962C8B-B14F-4D97-AF65-F5344CB8AC3E}">
        <p14:creationId xmlns:p14="http://schemas.microsoft.com/office/powerpoint/2010/main" val="143561161"/>
      </p:ext>
    </p:extLst>
  </p:cSld>
  <p:clrMapOvr>
    <a:masterClrMapping/>
  </p:clrMapOvr>
  <p:transition advTm="624"/>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05000" y="152400"/>
            <a:ext cx="7086600" cy="914400"/>
          </a:xfrm>
        </p:spPr>
        <p:txBody>
          <a:bodyPr/>
          <a:lstStyle/>
          <a:p>
            <a:pPr algn="r"/>
            <a:r>
              <a:rPr lang="en-US" b="1" dirty="0"/>
              <a:t>Limitation</a:t>
            </a:r>
            <a:endParaRPr lang="en-US" altLang="en-US"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0484" name="Rectangle 3"/>
          <p:cNvSpPr>
            <a:spLocks noGrp="1" noChangeArrowheads="1"/>
          </p:cNvSpPr>
          <p:nvPr>
            <p:ph sz="quarter" idx="1"/>
          </p:nvPr>
        </p:nvSpPr>
        <p:spPr>
          <a:xfrm>
            <a:off x="457200" y="1295400"/>
            <a:ext cx="8229600" cy="5257800"/>
          </a:xfrm>
        </p:spPr>
        <p:txBody>
          <a:bodyPr>
            <a:normAutofit/>
          </a:bodyPr>
          <a:lstStyle/>
          <a:p>
            <a:pPr eaLnBrk="1" hangingPunct="1">
              <a:buNone/>
            </a:pP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They may be more expensive and time consuming than lab experiments.</a:t>
            </a:r>
          </a:p>
          <a:p>
            <a:endParaRPr lang="en-US" sz="2800" dirty="0"/>
          </a:p>
          <a:p>
            <a:r>
              <a:rPr lang="en-US" sz="2800" dirty="0"/>
              <a:t>There is no control over extraneous variables that might bias the results. This makes it difficult for another researcher to replicate the study in exactly the same way.</a:t>
            </a:r>
          </a:p>
        </p:txBody>
      </p:sp>
    </p:spTree>
    <p:extLst>
      <p:ext uri="{BB962C8B-B14F-4D97-AF65-F5344CB8AC3E}">
        <p14:creationId xmlns:p14="http://schemas.microsoft.com/office/powerpoint/2010/main" val="2196372570"/>
      </p:ext>
    </p:extLst>
  </p:cSld>
  <p:clrMapOvr>
    <a:masterClrMapping/>
  </p:clrMapOvr>
  <p:transition advTm="56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2130425"/>
            <a:ext cx="8077200" cy="1470025"/>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4000" b="1" dirty="0"/>
          </a:p>
          <a:p>
            <a:r>
              <a:rPr lang="en-US" sz="24000" b="1" dirty="0"/>
              <a:t>Experiment Terminology</a:t>
            </a:r>
          </a:p>
          <a:p>
            <a:br>
              <a:rPr lang="en-US" sz="4800" dirty="0"/>
            </a:br>
            <a:endParaRPr lang="en-US" sz="4800" b="1" dirty="0"/>
          </a:p>
        </p:txBody>
      </p:sp>
      <p:sp>
        <p:nvSpPr>
          <p:cNvPr id="10" name="Subtitle 2"/>
          <p:cNvSpPr txBox="1">
            <a:spLocks/>
          </p:cNvSpPr>
          <p:nvPr/>
        </p:nvSpPr>
        <p:spPr>
          <a:xfrm>
            <a:off x="1371600" y="3886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GB" dirty="0">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371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1752600"/>
            <a:ext cx="7543800" cy="898525"/>
          </a:xfrm>
        </p:spPr>
        <p:txBody>
          <a:bodyPr>
            <a:noAutofit/>
          </a:bodyPr>
          <a:lstStyle/>
          <a:p>
            <a:r>
              <a:rPr lang="en-US" b="1" dirty="0"/>
              <a:t>Ecological Validity</a:t>
            </a:r>
          </a:p>
        </p:txBody>
      </p:sp>
      <p:sp>
        <p:nvSpPr>
          <p:cNvPr id="21508" name="Rectangle 3"/>
          <p:cNvSpPr>
            <a:spLocks noGrp="1" noChangeArrowheads="1"/>
          </p:cNvSpPr>
          <p:nvPr>
            <p:ph sz="quarter" idx="1"/>
          </p:nvPr>
        </p:nvSpPr>
        <p:spPr>
          <a:xfrm>
            <a:off x="457200" y="2858704"/>
            <a:ext cx="8229600" cy="2170496"/>
          </a:xfrm>
        </p:spPr>
        <p:txBody>
          <a:bodyPr/>
          <a:lstStyle/>
          <a:p>
            <a:r>
              <a:rPr lang="en-US" dirty="0"/>
              <a:t>The degree to which an investigation represents real-life experiences.</a:t>
            </a:r>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2">
            <a:extLst>
              <a:ext uri="{FF2B5EF4-FFF2-40B4-BE49-F238E27FC236}">
                <a16:creationId xmlns:a16="http://schemas.microsoft.com/office/drawing/2014/main" id="{A60DB052-8BCC-4CE7-BA83-EF12FC04E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021"/>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9491551"/>
      </p:ext>
    </p:extLst>
  </p:cSld>
  <p:clrMapOvr>
    <a:masterClrMapping/>
  </p:clrMapOvr>
  <p:transition advTm="359"/>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524000" y="1524000"/>
            <a:ext cx="6096000" cy="1219200"/>
          </a:xfrm>
        </p:spPr>
        <p:txBody>
          <a:bodyPr>
            <a:normAutofit/>
          </a:bodyPr>
          <a:lstStyle/>
          <a:p>
            <a:r>
              <a:rPr lang="en-US" sz="4000" b="1" dirty="0"/>
              <a:t>Experimenter Effects</a:t>
            </a:r>
          </a:p>
        </p:txBody>
      </p:sp>
      <p:sp>
        <p:nvSpPr>
          <p:cNvPr id="22532" name="Rectangle 3"/>
          <p:cNvSpPr>
            <a:spLocks noGrp="1" noChangeArrowheads="1"/>
          </p:cNvSpPr>
          <p:nvPr>
            <p:ph sz="quarter" idx="1"/>
          </p:nvPr>
        </p:nvSpPr>
        <p:spPr>
          <a:xfrm>
            <a:off x="533400" y="2590800"/>
            <a:ext cx="8382000" cy="2514600"/>
          </a:xfrm>
        </p:spPr>
        <p:txBody>
          <a:bodyPr>
            <a:noAutofit/>
          </a:bodyPr>
          <a:lstStyle/>
          <a:p>
            <a:pPr eaLnBrk="1" hangingPunct="1">
              <a:lnSpc>
                <a:spcPct val="80000"/>
              </a:lnSpc>
            </a:pP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These are the ways that the experimenter can accidentally influence the participant through their appearance or behavior.</a:t>
            </a: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2">
            <a:extLst>
              <a:ext uri="{FF2B5EF4-FFF2-40B4-BE49-F238E27FC236}">
                <a16:creationId xmlns:a16="http://schemas.microsoft.com/office/drawing/2014/main" id="{54164530-C021-4A1B-B581-C8E25AA2CD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 y="0"/>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611288"/>
      </p:ext>
    </p:extLst>
  </p:cSld>
  <p:clrMapOvr>
    <a:masterClrMapping/>
  </p:clrMapOvr>
  <p:transition advTm="343"/>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409700" y="1555668"/>
            <a:ext cx="6324600" cy="762000"/>
          </a:xfrm>
        </p:spPr>
        <p:txBody>
          <a:bodyPr>
            <a:normAutofit/>
          </a:bodyPr>
          <a:lstStyle/>
          <a:p>
            <a:r>
              <a:rPr lang="en-US" sz="4000" b="1" dirty="0"/>
              <a:t>Demand Characteristics</a:t>
            </a:r>
          </a:p>
        </p:txBody>
      </p:sp>
      <p:sp>
        <p:nvSpPr>
          <p:cNvPr id="22532" name="Rectangle 3"/>
          <p:cNvSpPr>
            <a:spLocks noGrp="1" noChangeArrowheads="1"/>
          </p:cNvSpPr>
          <p:nvPr>
            <p:ph sz="quarter" idx="1"/>
          </p:nvPr>
        </p:nvSpPr>
        <p:spPr>
          <a:xfrm>
            <a:off x="533400" y="2286000"/>
            <a:ext cx="8382000" cy="2133600"/>
          </a:xfrm>
        </p:spPr>
        <p:txBody>
          <a:bodyPr>
            <a:noAutofit/>
          </a:bodyPr>
          <a:lstStyle/>
          <a:p>
            <a:pPr marL="0" indent="0" eaLnBrk="1" hangingPunct="1">
              <a:lnSpc>
                <a:spcPct val="80000"/>
              </a:lnSpc>
              <a:buNone/>
            </a:pP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2800" dirty="0"/>
              <a:t>The clues in an experiment that lead the participants to think they know what the researcher is looking for (e.g. experimenter’s body language).</a:t>
            </a: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2">
            <a:extLst>
              <a:ext uri="{FF2B5EF4-FFF2-40B4-BE49-F238E27FC236}">
                <a16:creationId xmlns:a16="http://schemas.microsoft.com/office/drawing/2014/main" id="{3BDCCB0F-C073-4C62-AFAD-404EA1901D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 y="0"/>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9163854"/>
      </p:ext>
    </p:extLst>
  </p:cSld>
  <p:clrMapOvr>
    <a:masterClrMapping/>
  </p:clrMapOvr>
  <p:transition advTm="343"/>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1295400" y="1409304"/>
            <a:ext cx="6781800" cy="1143000"/>
          </a:xfrm>
        </p:spPr>
        <p:txBody>
          <a:bodyPr rtlCol="0">
            <a:normAutofit/>
          </a:bodyPr>
          <a:lstStyle/>
          <a:p>
            <a:r>
              <a:rPr lang="en-US" b="1" dirty="0"/>
              <a:t>Independent Variable (IV)</a:t>
            </a:r>
          </a:p>
        </p:txBody>
      </p:sp>
      <p:sp>
        <p:nvSpPr>
          <p:cNvPr id="20482" name="Slide Number Placeholder 5"/>
          <p:cNvSpPr>
            <a:spLocks noGrp="1"/>
          </p:cNvSpPr>
          <p:nvPr>
            <p:ph type="sldNum" sz="quarter" idx="12"/>
          </p:nvPr>
        </p:nvSpPr>
        <p:spPr/>
        <p:txBody>
          <a:bodyPr/>
          <a:lstStyle/>
          <a:p>
            <a:pPr>
              <a:defRPr/>
            </a:pPr>
            <a:fld id="{2912B419-FA19-4A72-83C2-86776D9C6D7B}" type="slidenum">
              <a:rPr lang="en-US" altLang="en-US"/>
              <a:pPr>
                <a:defRPr/>
              </a:pPr>
              <a:t>23</a:t>
            </a:fld>
            <a:endParaRPr lang="en-US" altLang="en-US"/>
          </a:p>
        </p:txBody>
      </p:sp>
      <p:sp>
        <p:nvSpPr>
          <p:cNvPr id="23556" name="Rectangle 3"/>
          <p:cNvSpPr>
            <a:spLocks noGrp="1" noChangeArrowheads="1"/>
          </p:cNvSpPr>
          <p:nvPr>
            <p:ph sz="quarter" idx="1"/>
          </p:nvPr>
        </p:nvSpPr>
        <p:spPr>
          <a:xfrm>
            <a:off x="457200" y="2437607"/>
            <a:ext cx="8229600" cy="3688556"/>
          </a:xfrm>
        </p:spPr>
        <p:txBody>
          <a:bodyPr>
            <a:normAutofit/>
          </a:bodyPr>
          <a:lstStyle/>
          <a:p>
            <a:pPr>
              <a:buFont typeface="Arial" charset="0"/>
              <a:buChar char="•"/>
            </a:pPr>
            <a:r>
              <a:rPr lang="en-US" dirty="0"/>
              <a:t>Variable the experimenter manipulates (i.e. changes) – assumed to have a direct effect on the dependent variable.</a:t>
            </a:r>
          </a:p>
          <a:p>
            <a:pPr>
              <a:buFont typeface="Arial" charset="0"/>
              <a:buChar char="•"/>
            </a:pPr>
            <a:r>
              <a:rPr lang="en-GB" dirty="0"/>
              <a:t>Treatment is an independent variable in rehabilitation sciences</a:t>
            </a:r>
          </a:p>
          <a:p>
            <a:pPr>
              <a:buFont typeface="Arial" charset="0"/>
              <a:buChar char="•"/>
            </a:pPr>
            <a:endParaRPr lang="en-US" alt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2">
            <a:extLst>
              <a:ext uri="{FF2B5EF4-FFF2-40B4-BE49-F238E27FC236}">
                <a16:creationId xmlns:a16="http://schemas.microsoft.com/office/drawing/2014/main" id="{99E987DC-5674-4D85-8722-F3E51796A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 y="0"/>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6351668"/>
      </p:ext>
    </p:extLst>
  </p:cSld>
  <p:clrMapOvr>
    <a:masterClrMapping/>
  </p:clrMapOvr>
  <p:transition advTm="70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57300" y="609600"/>
            <a:ext cx="6629400" cy="868362"/>
          </a:xfrm>
        </p:spPr>
        <p:txBody>
          <a:bodyPr>
            <a:noAutofit/>
          </a:bodyPr>
          <a:lstStyle/>
          <a:p>
            <a:r>
              <a:rPr lang="en-US" sz="4000" b="1" dirty="0"/>
              <a:t>Dependent Variable (DV)</a:t>
            </a:r>
          </a:p>
        </p:txBody>
      </p:sp>
      <p:sp>
        <p:nvSpPr>
          <p:cNvPr id="21506" name="Slide Number Placeholder 5"/>
          <p:cNvSpPr>
            <a:spLocks noGrp="1"/>
          </p:cNvSpPr>
          <p:nvPr>
            <p:ph type="sldNum" sz="quarter" idx="12"/>
          </p:nvPr>
        </p:nvSpPr>
        <p:spPr/>
        <p:txBody>
          <a:bodyPr/>
          <a:lstStyle/>
          <a:p>
            <a:pPr>
              <a:defRPr/>
            </a:pPr>
            <a:fld id="{618CB56C-6F8E-46A4-ABBE-652C9F2B8E18}" type="slidenum">
              <a:rPr lang="en-US" altLang="en-US"/>
              <a:pPr>
                <a:defRPr/>
              </a:pPr>
              <a:t>24</a:t>
            </a:fld>
            <a:endParaRPr lang="en-US" altLang="en-US"/>
          </a:p>
        </p:txBody>
      </p:sp>
      <p:sp>
        <p:nvSpPr>
          <p:cNvPr id="24580" name="Rectangle 3"/>
          <p:cNvSpPr>
            <a:spLocks noGrp="1" noChangeArrowheads="1"/>
          </p:cNvSpPr>
          <p:nvPr>
            <p:ph sz="quarter" idx="1"/>
          </p:nvPr>
        </p:nvSpPr>
        <p:spPr>
          <a:xfrm>
            <a:off x="304800" y="1676400"/>
            <a:ext cx="8686800" cy="5029200"/>
          </a:xfrm>
        </p:spPr>
        <p:txBody>
          <a:bodyPr>
            <a:normAutofit/>
          </a:bodyPr>
          <a:lstStyle/>
          <a:p>
            <a:pPr>
              <a:buFont typeface="Arial" charset="0"/>
              <a:buChar char="•"/>
            </a:pPr>
            <a:r>
              <a:rPr lang="en-US" sz="2800" dirty="0"/>
              <a:t>Variable the experimenter measures. This is the outcome (i.e. result) of a study.</a:t>
            </a:r>
          </a:p>
          <a:p>
            <a:r>
              <a:rPr lang="en-GB" dirty="0"/>
              <a:t>Practitioner should measure a dependent variable or outcome</a:t>
            </a:r>
          </a:p>
          <a:p>
            <a:pPr lvl="1"/>
            <a:r>
              <a:rPr lang="en-GB" dirty="0"/>
              <a:t>e.g., degree of movement achieved should be measured and mentioned</a:t>
            </a:r>
          </a:p>
          <a:p>
            <a:r>
              <a:rPr lang="en-US" altLang="en-US" dirty="0"/>
              <a:t>Treatment of wrist drop will prevent overstretching of wrist extensor, maintain ROM and maintain muscle strength etc.</a:t>
            </a:r>
          </a:p>
          <a:p>
            <a:pPr>
              <a:buFont typeface="Arial" charset="0"/>
              <a:buChar char="•"/>
            </a:pPr>
            <a:endParaRPr lang="en-US" altLang="en-US" sz="2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82830546"/>
      </p:ext>
    </p:extLst>
  </p:cSld>
  <p:clrMapOvr>
    <a:masterClrMapping/>
  </p:clrMapOvr>
  <p:transition advTm="359"/>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p:txBody>
          <a:bodyPr/>
          <a:lstStyle/>
          <a:p>
            <a:pPr>
              <a:defRPr/>
            </a:pPr>
            <a:fld id="{1CF646EA-5E67-45C4-843E-68053601F359}" type="slidenum">
              <a:rPr lang="en-US" altLang="en-US"/>
              <a:pPr>
                <a:defRPr/>
              </a:pPr>
              <a:t>25</a:t>
            </a:fld>
            <a:endParaRPr lang="en-US" altLang="en-US"/>
          </a:p>
        </p:txBody>
      </p:sp>
      <p:sp>
        <p:nvSpPr>
          <p:cNvPr id="25604" name="Rectangle 3"/>
          <p:cNvSpPr>
            <a:spLocks noGrp="1" noChangeArrowheads="1"/>
          </p:cNvSpPr>
          <p:nvPr>
            <p:ph sz="quarter" idx="1"/>
          </p:nvPr>
        </p:nvSpPr>
        <p:spPr>
          <a:xfrm>
            <a:off x="342900" y="2895600"/>
            <a:ext cx="8458200" cy="2895600"/>
          </a:xfrm>
        </p:spPr>
        <p:txBody>
          <a:bodyPr>
            <a:normAutofit/>
          </a:bodyPr>
          <a:lstStyle/>
          <a:p>
            <a:pPr>
              <a:lnSpc>
                <a:spcPct val="90000"/>
              </a:lnSpc>
            </a:pPr>
            <a:r>
              <a:rPr lang="en-US" dirty="0"/>
              <a:t>All variables, which are not the independent variable, but could affect the results (DV) of the experiment. </a:t>
            </a:r>
          </a:p>
          <a:p>
            <a:pPr>
              <a:lnSpc>
                <a:spcPct val="90000"/>
              </a:lnSpc>
            </a:pPr>
            <a:r>
              <a:rPr lang="en-US" dirty="0"/>
              <a:t>Extraneous variables should be controlled where possible.</a:t>
            </a:r>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Rectangle 2"/>
          <p:cNvSpPr>
            <a:spLocks noGrp="1" noChangeArrowheads="1"/>
          </p:cNvSpPr>
          <p:nvPr>
            <p:ph type="title"/>
          </p:nvPr>
        </p:nvSpPr>
        <p:spPr>
          <a:xfrm>
            <a:off x="1257300" y="1775619"/>
            <a:ext cx="6629400" cy="868362"/>
          </a:xfrm>
        </p:spPr>
        <p:txBody>
          <a:bodyPr>
            <a:noAutofit/>
          </a:bodyPr>
          <a:lstStyle/>
          <a:p>
            <a:r>
              <a:rPr lang="en-US" sz="4000" b="1" dirty="0"/>
              <a:t>Extraneous Variables (EV)</a:t>
            </a:r>
          </a:p>
        </p:txBody>
      </p:sp>
      <p:pic>
        <p:nvPicPr>
          <p:cNvPr id="5" name="Picture 2">
            <a:extLst>
              <a:ext uri="{FF2B5EF4-FFF2-40B4-BE49-F238E27FC236}">
                <a16:creationId xmlns:a16="http://schemas.microsoft.com/office/drawing/2014/main" id="{56528C72-5817-4ADD-BF29-29E56947D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 y="0"/>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2771901"/>
      </p:ext>
    </p:extLst>
  </p:cSld>
  <p:clrMapOvr>
    <a:masterClrMapping/>
  </p:clrMapOvr>
  <p:transition advTm="328"/>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485900" y="1600200"/>
            <a:ext cx="6172200" cy="990600"/>
          </a:xfrm>
        </p:spPr>
        <p:txBody>
          <a:bodyPr>
            <a:normAutofit/>
          </a:bodyPr>
          <a:lstStyle/>
          <a:p>
            <a:r>
              <a:rPr lang="en-US" b="1" dirty="0"/>
              <a:t>Confounding Variables</a:t>
            </a:r>
          </a:p>
        </p:txBody>
      </p:sp>
      <p:sp>
        <p:nvSpPr>
          <p:cNvPr id="26628" name="Rectangle 3"/>
          <p:cNvSpPr>
            <a:spLocks noGrp="1" noChangeArrowheads="1"/>
          </p:cNvSpPr>
          <p:nvPr>
            <p:ph sz="quarter" idx="1"/>
          </p:nvPr>
        </p:nvSpPr>
        <p:spPr>
          <a:xfrm>
            <a:off x="228600" y="2743200"/>
            <a:ext cx="8686800" cy="3200400"/>
          </a:xfrm>
        </p:spPr>
        <p:txBody>
          <a:bodyPr>
            <a:normAutofit/>
          </a:bodyPr>
          <a:lstStyle/>
          <a:p>
            <a:r>
              <a:rPr lang="en-US" sz="2800" dirty="0"/>
              <a:t>Variable(s) that have affected the results (DV), apart from the IV. A confounding variable could be an extraneous variable that has not been controlled.</a:t>
            </a:r>
          </a:p>
          <a:p>
            <a:r>
              <a:rPr lang="en-GB" sz="2800" dirty="0"/>
              <a:t>Age can be among  confounding factors in rehabilitation sciences while studying osteoarthritis</a:t>
            </a:r>
          </a:p>
          <a:p>
            <a:r>
              <a:rPr lang="en-GB" sz="2800" dirty="0"/>
              <a:t>Limited ROMs among diabetic patients</a:t>
            </a:r>
          </a:p>
          <a:p>
            <a:endParaRPr lang="en-US" altLang="en-US" sz="2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2">
            <a:extLst>
              <a:ext uri="{FF2B5EF4-FFF2-40B4-BE49-F238E27FC236}">
                <a16:creationId xmlns:a16="http://schemas.microsoft.com/office/drawing/2014/main" id="{8CDA8904-5761-4833-BDE5-2478F7ABCD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 y="0"/>
            <a:ext cx="4572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4095335"/>
      </p:ext>
    </p:extLst>
  </p:cSld>
  <p:clrMapOvr>
    <a:masterClrMapping/>
  </p:clrMapOvr>
  <p:transition advTm="53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p:txBody>
          <a:bodyPr/>
          <a:lstStyle/>
          <a:p>
            <a:pPr>
              <a:defRPr/>
            </a:pPr>
            <a:fld id="{1CF646EA-5E67-45C4-843E-68053601F359}" type="slidenum">
              <a:rPr lang="en-US" altLang="en-US"/>
              <a:pPr>
                <a:defRPr/>
              </a:pPr>
              <a:t>27</a:t>
            </a:fld>
            <a:endParaRPr lang="en-US" altLang="en-US"/>
          </a:p>
        </p:txBody>
      </p:sp>
      <p:sp>
        <p:nvSpPr>
          <p:cNvPr id="25604" name="Rectangle 3"/>
          <p:cNvSpPr>
            <a:spLocks noGrp="1" noChangeArrowheads="1"/>
          </p:cNvSpPr>
          <p:nvPr>
            <p:ph sz="quarter" idx="1"/>
          </p:nvPr>
        </p:nvSpPr>
        <p:spPr>
          <a:xfrm>
            <a:off x="228600" y="1676400"/>
            <a:ext cx="8458200" cy="4800600"/>
          </a:xfrm>
        </p:spPr>
        <p:txBody>
          <a:bodyPr>
            <a:normAutofit/>
          </a:bodyPr>
          <a:lstStyle/>
          <a:p>
            <a:r>
              <a:rPr lang="en-GB" sz="2800" dirty="0"/>
              <a:t>A scientist studies the impact of a drug on cancer</a:t>
            </a:r>
          </a:p>
          <a:p>
            <a:pPr lvl="1"/>
            <a:r>
              <a:rPr lang="en-GB" sz="2200" dirty="0"/>
              <a:t>The independent variables are the administration of the drug - the dosage and the timing  </a:t>
            </a:r>
          </a:p>
          <a:p>
            <a:pPr lvl="1"/>
            <a:r>
              <a:rPr lang="en-GB" sz="2200" dirty="0"/>
              <a:t>The dependent variable is the impact the drug has on cancer</a:t>
            </a:r>
          </a:p>
          <a:p>
            <a:r>
              <a:rPr lang="en-GB" sz="2800" dirty="0"/>
              <a:t>A scientist studies how many days people can eat soup until they get sick</a:t>
            </a:r>
          </a:p>
          <a:p>
            <a:pPr lvl="1"/>
            <a:r>
              <a:rPr lang="en-GB" sz="2200" dirty="0"/>
              <a:t>The independent variable is the number of days of consuming soup</a:t>
            </a:r>
          </a:p>
          <a:p>
            <a:pPr lvl="1"/>
            <a:r>
              <a:rPr lang="en-GB" sz="2200" dirty="0"/>
              <a:t>The dependent variable is the onset of illness</a:t>
            </a:r>
            <a:endParaRPr lang="en-US" sz="2200" dirty="0"/>
          </a:p>
        </p:txBody>
      </p:sp>
      <p:sp>
        <p:nvSpPr>
          <p:cNvPr id="6" name="Rectangle 2"/>
          <p:cNvSpPr>
            <a:spLocks noGrp="1" noChangeArrowheads="1"/>
          </p:cNvSpPr>
          <p:nvPr>
            <p:ph type="title"/>
          </p:nvPr>
        </p:nvSpPr>
        <p:spPr>
          <a:xfrm>
            <a:off x="1143000" y="685800"/>
            <a:ext cx="6629400" cy="868362"/>
          </a:xfrm>
        </p:spPr>
        <p:txBody>
          <a:bodyPr>
            <a:noAutofit/>
          </a:bodyPr>
          <a:lstStyle/>
          <a:p>
            <a:r>
              <a:rPr lang="en-US" sz="4000" b="1" dirty="0"/>
              <a:t>Examples of Variables</a:t>
            </a:r>
          </a:p>
        </p:txBody>
      </p:sp>
    </p:spTree>
    <p:extLst>
      <p:ext uri="{BB962C8B-B14F-4D97-AF65-F5344CB8AC3E}">
        <p14:creationId xmlns:p14="http://schemas.microsoft.com/office/powerpoint/2010/main" val="3402771901"/>
      </p:ext>
    </p:extLst>
  </p:cSld>
  <p:clrMapOvr>
    <a:masterClrMapping/>
  </p:clrMapOvr>
  <p:transition advTm="328"/>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Recommended Text Book</a:t>
            </a:r>
            <a:endParaRPr lang="en-US" dirty="0"/>
          </a:p>
        </p:txBody>
      </p:sp>
      <p:sp>
        <p:nvSpPr>
          <p:cNvPr id="3" name="Content Placeholder 2"/>
          <p:cNvSpPr>
            <a:spLocks noGrp="1"/>
          </p:cNvSpPr>
          <p:nvPr>
            <p:ph idx="1"/>
          </p:nvPr>
        </p:nvSpPr>
        <p:spPr/>
        <p:txBody>
          <a:bodyPr/>
          <a:lstStyle/>
          <a:p>
            <a:r>
              <a:rPr lang="en-US" i="1" dirty="0"/>
              <a:t>Essentials of clinical research By Stephan P. </a:t>
            </a:r>
            <a:r>
              <a:rPr lang="en-US" i="1" dirty="0" err="1"/>
              <a:t>Glasser</a:t>
            </a:r>
            <a:r>
              <a:rPr lang="en-US" i="1" dirty="0"/>
              <a:t> </a:t>
            </a:r>
          </a:p>
          <a:p>
            <a:r>
              <a:rPr lang="en-US" dirty="0"/>
              <a:t>Rehabilitation Research (Principles and Applications) 3rd Edition By Elizabeth </a:t>
            </a:r>
            <a:r>
              <a:rPr lang="en-US" dirty="0" err="1"/>
              <a:t>Domholdt</a:t>
            </a:r>
            <a:r>
              <a:rPr lang="en-US" dirty="0"/>
              <a:t>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905000" y="3421559"/>
            <a:ext cx="7086601"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r"/>
            <a:r>
              <a:rPr lang="en-US" altLang="en-US" sz="4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EXPERIMENTAL DESIGNS</a:t>
            </a:r>
          </a:p>
        </p:txBody>
      </p:sp>
    </p:spTree>
    <p:extLst>
      <p:ext uri="{BB962C8B-B14F-4D97-AF65-F5344CB8AC3E}">
        <p14:creationId xmlns:p14="http://schemas.microsoft.com/office/powerpoint/2010/main" val="18695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If you have decided that an experiment is the best approach to testing your hypothesis, then you need to design the experiment.</a:t>
            </a:r>
          </a:p>
          <a:p>
            <a:r>
              <a:rPr lang="en-US" sz="2800" dirty="0"/>
              <a:t>Experimental design refers to how participants are allocated to the different conditions (or IV groups) in an experiment.</a:t>
            </a:r>
          </a:p>
        </p:txBody>
      </p:sp>
      <p:sp>
        <p:nvSpPr>
          <p:cNvPr id="7" name="Title 1"/>
          <p:cNvSpPr>
            <a:spLocks noGrp="1"/>
          </p:cNvSpPr>
          <p:nvPr>
            <p:ph type="title"/>
          </p:nvPr>
        </p:nvSpPr>
        <p:spPr>
          <a:xfrm>
            <a:off x="2514600" y="274638"/>
            <a:ext cx="6172200" cy="1401762"/>
          </a:xfrm>
        </p:spPr>
        <p:txBody>
          <a:bodyPr>
            <a:normAutofit fontScale="90000"/>
          </a:bodyPr>
          <a:lstStyle/>
          <a:p>
            <a:r>
              <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EXPERIMENTAL DESIGNS</a:t>
            </a: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Probably the commonest way to design an experiment in rehabilitation is to divide the participants into two groups, the experimental group and the control group, and then introduce a change to the experimental group and not the control group.</a:t>
            </a:r>
          </a:p>
          <a:p>
            <a:r>
              <a:rPr lang="en-US" sz="2800" dirty="0"/>
              <a:t>The researcher must decide how he/she will allocate their sample to these IVs.</a:t>
            </a:r>
          </a:p>
        </p:txBody>
      </p:sp>
      <p:sp>
        <p:nvSpPr>
          <p:cNvPr id="7" name="Title 1"/>
          <p:cNvSpPr>
            <a:spLocks noGrp="1"/>
          </p:cNvSpPr>
          <p:nvPr>
            <p:ph type="title"/>
          </p:nvPr>
        </p:nvSpPr>
        <p:spPr>
          <a:xfrm>
            <a:off x="2514600" y="274638"/>
            <a:ext cx="6172200" cy="1401762"/>
          </a:xfrm>
        </p:spPr>
        <p:txBody>
          <a:bodyPr>
            <a:normAutofit fontScale="90000"/>
          </a:bodyPr>
          <a:lstStyle/>
          <a:p>
            <a:r>
              <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EXPERIMENTAL DESIGNS</a:t>
            </a: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For example, if there are 10 participants, will all 10 participants take part in both conditions (e.g. repeated measures) or will the participants be split in half and take part in only one condition each?</a:t>
            </a:r>
          </a:p>
        </p:txBody>
      </p:sp>
      <p:sp>
        <p:nvSpPr>
          <p:cNvPr id="7" name="Title 1"/>
          <p:cNvSpPr>
            <a:spLocks noGrp="1"/>
          </p:cNvSpPr>
          <p:nvPr>
            <p:ph type="title"/>
          </p:nvPr>
        </p:nvSpPr>
        <p:spPr>
          <a:xfrm>
            <a:off x="2514600" y="274638"/>
            <a:ext cx="6172200" cy="1401762"/>
          </a:xfrm>
        </p:spPr>
        <p:txBody>
          <a:bodyPr>
            <a:normAutofit fontScale="90000"/>
          </a:bodyPr>
          <a:lstStyle/>
          <a:p>
            <a:r>
              <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EXPERIMENTAL DESIGNS</a:t>
            </a: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905000" y="3421559"/>
            <a:ext cx="7086601"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r"/>
            <a:r>
              <a:rPr lang="en-US" altLang="en-US" sz="4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TYPES OF EXPERIMENTAL DESIGNS</a:t>
            </a:r>
          </a:p>
        </p:txBody>
      </p:sp>
    </p:spTree>
    <p:extLst>
      <p:ext uri="{BB962C8B-B14F-4D97-AF65-F5344CB8AC3E}">
        <p14:creationId xmlns:p14="http://schemas.microsoft.com/office/powerpoint/2010/main" val="18695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600200" y="3657600"/>
            <a:ext cx="708660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marL="742950" indent="-742950">
              <a:buAutoNum type="arabicPeriod"/>
            </a:pPr>
            <a:r>
              <a:rPr lang="en-US" sz="3200" b="1" dirty="0"/>
              <a:t>Independent Measures:</a:t>
            </a:r>
          </a:p>
          <a:p>
            <a:pPr marL="742950" indent="-742950">
              <a:buAutoNum type="arabicPeriod"/>
            </a:pPr>
            <a:r>
              <a:rPr lang="en-US" sz="3200" b="1" dirty="0"/>
              <a:t>Repeated Measures</a:t>
            </a:r>
          </a:p>
        </p:txBody>
      </p:sp>
      <p:sp>
        <p:nvSpPr>
          <p:cNvPr id="4" name="Text Box 4">
            <a:extLst>
              <a:ext uri="{FF2B5EF4-FFF2-40B4-BE49-F238E27FC236}">
                <a16:creationId xmlns:a16="http://schemas.microsoft.com/office/drawing/2014/main" id="{3390D02F-5218-4D14-AE44-76752A8572CB}"/>
              </a:ext>
            </a:extLst>
          </p:cNvPr>
          <p:cNvSpPr txBox="1">
            <a:spLocks noChangeArrowheads="1"/>
          </p:cNvSpPr>
          <p:nvPr/>
        </p:nvSpPr>
        <p:spPr bwMode="auto">
          <a:xfrm>
            <a:off x="1028699" y="1888449"/>
            <a:ext cx="70866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r>
              <a:rPr lang="en-US" altLang="en-US" sz="36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TYPES OF EXPERIMENTAL DESIGNS</a:t>
            </a:r>
          </a:p>
        </p:txBody>
      </p:sp>
    </p:spTree>
    <p:extLst>
      <p:ext uri="{BB962C8B-B14F-4D97-AF65-F5344CB8AC3E}">
        <p14:creationId xmlns:p14="http://schemas.microsoft.com/office/powerpoint/2010/main" val="18695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Different participants are used in each condition of the independent variable.  This means that each condition of the experiment includes a different group of participants.  This should be done by random allocation, which ensures that each participant has an equal chance of being assigned to one group or the other.</a:t>
            </a:r>
          </a:p>
          <a:p>
            <a:r>
              <a:rPr lang="en-US" sz="2800" dirty="0"/>
              <a:t>Independent measures involves using two separate groups of participants; one in each condition. For Example,</a:t>
            </a:r>
          </a:p>
        </p:txBody>
      </p:sp>
      <p:sp>
        <p:nvSpPr>
          <p:cNvPr id="7" name="Title 1"/>
          <p:cNvSpPr>
            <a:spLocks noGrp="1"/>
          </p:cNvSpPr>
          <p:nvPr>
            <p:ph type="title"/>
          </p:nvPr>
        </p:nvSpPr>
        <p:spPr>
          <a:xfrm>
            <a:off x="2514600" y="274638"/>
            <a:ext cx="6172200" cy="1401762"/>
          </a:xfrm>
        </p:spPr>
        <p:txBody>
          <a:bodyPr>
            <a:normAutofit fontScale="90000"/>
          </a:bodyPr>
          <a:lstStyle/>
          <a:p>
            <a:r>
              <a:rPr lang="en-US" sz="5400" b="1" dirty="0"/>
              <a:t>Independent Measures</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dependent Measures Experimental Design"/>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Avoids order effects (such as practice or fatigue) as people participate in one condition only. </a:t>
            </a:r>
          </a:p>
          <a:p>
            <a:r>
              <a:rPr lang="en-US" sz="2800" dirty="0"/>
              <a:t> If a person is involved in several conditions they may become bored, tired and fed up by the time they come to the second condition, or becoming wise to the requirements of the experiment!</a:t>
            </a:r>
          </a:p>
        </p:txBody>
      </p:sp>
      <p:sp>
        <p:nvSpPr>
          <p:cNvPr id="7" name="Title 1"/>
          <p:cNvSpPr>
            <a:spLocks noGrp="1"/>
          </p:cNvSpPr>
          <p:nvPr>
            <p:ph type="title"/>
          </p:nvPr>
        </p:nvSpPr>
        <p:spPr>
          <a:xfrm>
            <a:off x="2514600" y="274638"/>
            <a:ext cx="6172200" cy="1401762"/>
          </a:xfrm>
        </p:spPr>
        <p:txBody>
          <a:bodyPr>
            <a:normAutofit/>
          </a:bodyPr>
          <a:lstStyle/>
          <a:p>
            <a:r>
              <a:rPr lang="en-US" sz="4800" b="1" dirty="0"/>
              <a:t>Pro</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More people are needed than with the repeated measures design (i.e. more time consuming).</a:t>
            </a:r>
            <a:br>
              <a:rPr lang="en-US" sz="2800" dirty="0"/>
            </a:br>
            <a:endParaRPr lang="en-US" sz="2800" dirty="0"/>
          </a:p>
          <a:p>
            <a:r>
              <a:rPr lang="en-US" sz="2800" dirty="0"/>
              <a:t>Differences between participants in the groups may affect results, for example; variations in age, sex or social background.  These differences are known as participant variables (i.e. a type of extraneous variable).</a:t>
            </a:r>
          </a:p>
        </p:txBody>
      </p:sp>
      <p:sp>
        <p:nvSpPr>
          <p:cNvPr id="7" name="Title 1"/>
          <p:cNvSpPr>
            <a:spLocks noGrp="1"/>
          </p:cNvSpPr>
          <p:nvPr>
            <p:ph type="title"/>
          </p:nvPr>
        </p:nvSpPr>
        <p:spPr>
          <a:xfrm>
            <a:off x="2514600" y="274638"/>
            <a:ext cx="6172200" cy="1401762"/>
          </a:xfrm>
        </p:spPr>
        <p:txBody>
          <a:bodyPr>
            <a:normAutofit/>
          </a:bodyPr>
          <a:lstStyle/>
          <a:p>
            <a:r>
              <a:rPr lang="en-US" sz="4800" b="1" dirty="0"/>
              <a:t>Con</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After the participants have been recruited, they should be randomly assigned to their groups. This should ensure the groups are similar, on average (reducing participant variables).</a:t>
            </a:r>
          </a:p>
        </p:txBody>
      </p:sp>
      <p:sp>
        <p:nvSpPr>
          <p:cNvPr id="7" name="Title 1"/>
          <p:cNvSpPr>
            <a:spLocks noGrp="1"/>
          </p:cNvSpPr>
          <p:nvPr>
            <p:ph type="title"/>
          </p:nvPr>
        </p:nvSpPr>
        <p:spPr>
          <a:xfrm>
            <a:off x="2514600" y="274638"/>
            <a:ext cx="6172200" cy="1401762"/>
          </a:xfrm>
        </p:spPr>
        <p:txBody>
          <a:bodyPr>
            <a:normAutofit/>
          </a:bodyPr>
          <a:lstStyle/>
          <a:p>
            <a:r>
              <a:rPr lang="en-US" sz="4800" b="1" dirty="0"/>
              <a:t>Control</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143000" y="3200400"/>
            <a:ext cx="6858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r>
              <a:rPr lang="en-US" sz="4400" b="1" dirty="0"/>
              <a:t>2. Repeated Measures</a:t>
            </a:r>
          </a:p>
        </p:txBody>
      </p:sp>
    </p:spTree>
    <p:extLst>
      <p:ext uri="{BB962C8B-B14F-4D97-AF65-F5344CB8AC3E}">
        <p14:creationId xmlns:p14="http://schemas.microsoft.com/office/powerpoint/2010/main" val="18695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The same participants take part in each condition of the independent variable.  This means that each condition of the experiment includes the same group of participants</a:t>
            </a:r>
          </a:p>
        </p:txBody>
      </p:sp>
      <p:sp>
        <p:nvSpPr>
          <p:cNvPr id="7" name="Title 1"/>
          <p:cNvSpPr>
            <a:spLocks noGrp="1"/>
          </p:cNvSpPr>
          <p:nvPr>
            <p:ph type="title"/>
          </p:nvPr>
        </p:nvSpPr>
        <p:spPr>
          <a:xfrm>
            <a:off x="2514600" y="274638"/>
            <a:ext cx="6172200" cy="1401762"/>
          </a:xfrm>
        </p:spPr>
        <p:txBody>
          <a:bodyPr>
            <a:normAutofit/>
          </a:bodyPr>
          <a:lstStyle/>
          <a:p>
            <a:r>
              <a:rPr lang="en-US" sz="4800" b="1" dirty="0"/>
              <a:t>Repeated Measures</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Fewer people are needed as they take part in all conditions (i.e. saves time). </a:t>
            </a:r>
            <a:br>
              <a:rPr lang="en-US" sz="2800" dirty="0"/>
            </a:br>
            <a:endParaRPr lang="en-US" sz="2800" dirty="0"/>
          </a:p>
          <a:p>
            <a:r>
              <a:rPr lang="en-US" sz="2800" dirty="0"/>
              <a:t>As the same participants are used in each condition, participant variables (i.e., individual differences) are reduced. </a:t>
            </a:r>
          </a:p>
          <a:p>
            <a:endParaRPr lang="en-US" sz="2800" dirty="0"/>
          </a:p>
        </p:txBody>
      </p:sp>
      <p:sp>
        <p:nvSpPr>
          <p:cNvPr id="7" name="Title 1"/>
          <p:cNvSpPr>
            <a:spLocks noGrp="1"/>
          </p:cNvSpPr>
          <p:nvPr>
            <p:ph type="title"/>
          </p:nvPr>
        </p:nvSpPr>
        <p:spPr>
          <a:xfrm>
            <a:off x="2514600" y="274638"/>
            <a:ext cx="6172200" cy="1401762"/>
          </a:xfrm>
        </p:spPr>
        <p:txBody>
          <a:bodyPr>
            <a:normAutofit/>
          </a:bodyPr>
          <a:lstStyle/>
          <a:p>
            <a:r>
              <a:rPr lang="en-US" sz="4800" b="1" dirty="0"/>
              <a:t>Pro</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There may be order effects. Order effects refer to the order of the conditions having an effect on the participants’ behavior.  Performance in the second condition may be better because the participants know what to do (i.e. practice effect).  Or their performance might be worse in the second condition because they are tired (i.e. fatigue effect). This limitation can be controlled using counterbalancing.</a:t>
            </a:r>
          </a:p>
        </p:txBody>
      </p:sp>
      <p:sp>
        <p:nvSpPr>
          <p:cNvPr id="7" name="Title 1"/>
          <p:cNvSpPr>
            <a:spLocks noGrp="1"/>
          </p:cNvSpPr>
          <p:nvPr>
            <p:ph type="title"/>
          </p:nvPr>
        </p:nvSpPr>
        <p:spPr>
          <a:xfrm>
            <a:off x="2514600" y="274638"/>
            <a:ext cx="6172200" cy="1401762"/>
          </a:xfrm>
        </p:spPr>
        <p:txBody>
          <a:bodyPr>
            <a:normAutofit/>
          </a:bodyPr>
          <a:lstStyle/>
          <a:p>
            <a:r>
              <a:rPr lang="en-US" sz="4800" b="1" dirty="0"/>
              <a:t>Con</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a:spLocks noGrp="1"/>
          </p:cNvSpPr>
          <p:nvPr>
            <p:ph idx="1"/>
          </p:nvPr>
        </p:nvSpPr>
        <p:spPr>
          <a:xfrm>
            <a:off x="152400" y="1905000"/>
            <a:ext cx="8839200" cy="4724400"/>
          </a:xfrm>
        </p:spPr>
        <p:txBody>
          <a:bodyPr>
            <a:normAutofit/>
          </a:bodyPr>
          <a:lstStyle/>
          <a:p>
            <a:r>
              <a:rPr lang="en-US" sz="2800" dirty="0"/>
              <a:t>To combat order effects the researcher counter balances the order of the conditions for the participants.  Alternating the order in which participants perform in different conditions of an experiment.</a:t>
            </a:r>
          </a:p>
        </p:txBody>
      </p:sp>
      <p:sp>
        <p:nvSpPr>
          <p:cNvPr id="7" name="Title 1"/>
          <p:cNvSpPr>
            <a:spLocks noGrp="1"/>
          </p:cNvSpPr>
          <p:nvPr>
            <p:ph type="title"/>
          </p:nvPr>
        </p:nvSpPr>
        <p:spPr>
          <a:xfrm>
            <a:off x="2514600" y="274638"/>
            <a:ext cx="6172200" cy="1401762"/>
          </a:xfrm>
        </p:spPr>
        <p:txBody>
          <a:bodyPr>
            <a:normAutofit/>
          </a:bodyPr>
          <a:lstStyle/>
          <a:p>
            <a:r>
              <a:rPr lang="en-US" sz="4800" b="1" dirty="0"/>
              <a:t>Control</a:t>
            </a:r>
            <a:endParaRPr lang="en-US" altLang="en-US" sz="5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276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4"/>
          <p:cNvSpPr txBox="1">
            <a:spLocks noChangeArrowheads="1"/>
          </p:cNvSpPr>
          <p:nvPr/>
        </p:nvSpPr>
        <p:spPr bwMode="auto">
          <a:xfrm>
            <a:off x="1905000" y="3421559"/>
            <a:ext cx="708660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r"/>
            <a:r>
              <a:rPr lang="en-US" altLang="en-US" sz="4400" b="1" dirty="0">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THANK YOU!!!</a:t>
            </a:r>
          </a:p>
        </p:txBody>
      </p:sp>
    </p:spTree>
    <p:extLst>
      <p:ext uri="{BB962C8B-B14F-4D97-AF65-F5344CB8AC3E}">
        <p14:creationId xmlns:p14="http://schemas.microsoft.com/office/powerpoint/2010/main" val="186955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3931</TotalTime>
  <Words>1622</Words>
  <Application>Microsoft Office PowerPoint</Application>
  <PresentationFormat>On-screen Show (4:3)</PresentationFormat>
  <Paragraphs>133</Paragraphs>
  <Slides>45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Arial Unicode MS</vt:lpstr>
      <vt:lpstr>Calibri</vt:lpstr>
      <vt:lpstr>Tahoma</vt:lpstr>
      <vt:lpstr>Office Theme</vt:lpstr>
      <vt:lpstr>PowerPoint Presentation</vt:lpstr>
      <vt:lpstr>Experimental Studies</vt:lpstr>
      <vt:lpstr>Experimental Studies</vt:lpstr>
      <vt:lpstr>Types of Experiments </vt:lpstr>
      <vt:lpstr>PowerPoint Presentation</vt:lpstr>
      <vt:lpstr>Laboratory / Controlled Experiments</vt:lpstr>
      <vt:lpstr>EXAMPLE</vt:lpstr>
      <vt:lpstr>Strength</vt:lpstr>
      <vt:lpstr>Limitation</vt:lpstr>
      <vt:lpstr>PowerPoint Presentation</vt:lpstr>
      <vt:lpstr>Field Experiments</vt:lpstr>
      <vt:lpstr>EXAMPLE</vt:lpstr>
      <vt:lpstr>Strength</vt:lpstr>
      <vt:lpstr>Limitation</vt:lpstr>
      <vt:lpstr>PowerPoint Presentation</vt:lpstr>
      <vt:lpstr>Natural Experiments</vt:lpstr>
      <vt:lpstr>Strength</vt:lpstr>
      <vt:lpstr>Limitation</vt:lpstr>
      <vt:lpstr>PowerPoint Presentation</vt:lpstr>
      <vt:lpstr>Ecological Validity</vt:lpstr>
      <vt:lpstr>Experimenter Effects</vt:lpstr>
      <vt:lpstr>Demand Characteristics</vt:lpstr>
      <vt:lpstr>Independent Variable (IV)</vt:lpstr>
      <vt:lpstr>Dependent Variable (DV)</vt:lpstr>
      <vt:lpstr>Extraneous Variables (EV)</vt:lpstr>
      <vt:lpstr>Confounding Variables</vt:lpstr>
      <vt:lpstr>Examples of Variables</vt:lpstr>
      <vt:lpstr>Recommended Text Book</vt:lpstr>
      <vt:lpstr>PowerPoint Presentation</vt:lpstr>
      <vt:lpstr>EXPERIMENTAL DESIGNS</vt:lpstr>
      <vt:lpstr>EXPERIMENTAL DESIGNS</vt:lpstr>
      <vt:lpstr>EXPERIMENTAL DESIGNS</vt:lpstr>
      <vt:lpstr>PowerPoint Presentation</vt:lpstr>
      <vt:lpstr>PowerPoint Presentation</vt:lpstr>
      <vt:lpstr>Independent Measures</vt:lpstr>
      <vt:lpstr>PowerPoint Presentation</vt:lpstr>
      <vt:lpstr>Pro</vt:lpstr>
      <vt:lpstr>Con</vt:lpstr>
      <vt:lpstr>Control</vt:lpstr>
      <vt:lpstr>PowerPoint Presentation</vt:lpstr>
      <vt:lpstr>Repeated Measures</vt:lpstr>
      <vt:lpstr>Pro</vt:lpstr>
      <vt:lpstr>Con</vt:lpstr>
      <vt:lpstr>Control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INSTITUTIONS</dc:title>
  <dc:creator>Tayyab</dc:creator>
  <cp:lastModifiedBy>Windows User</cp:lastModifiedBy>
  <cp:revision>209</cp:revision>
  <dcterms:created xsi:type="dcterms:W3CDTF">2006-08-16T00:00:00Z</dcterms:created>
  <dcterms:modified xsi:type="dcterms:W3CDTF">2024-08-29T11:20:06Z</dcterms:modified>
</cp:coreProperties>
</file>