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319" r:id="rId3"/>
    <p:sldId id="332" r:id="rId4"/>
    <p:sldId id="320" r:id="rId5"/>
    <p:sldId id="321" r:id="rId6"/>
    <p:sldId id="322" r:id="rId7"/>
    <p:sldId id="323" r:id="rId8"/>
    <p:sldId id="324" r:id="rId9"/>
    <p:sldId id="330" r:id="rId10"/>
    <p:sldId id="333" r:id="rId11"/>
    <p:sldId id="325" r:id="rId12"/>
    <p:sldId id="326" r:id="rId13"/>
    <p:sldId id="327" r:id="rId14"/>
    <p:sldId id="328" r:id="rId15"/>
    <p:sldId id="329" r:id="rId16"/>
    <p:sldId id="331" r:id="rId17"/>
    <p:sldId id="334" r:id="rId18"/>
    <p:sldId id="313" r:id="rId19"/>
    <p:sldId id="29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39" autoAdjust="0"/>
    <p:restoredTop sz="94660"/>
  </p:normalViewPr>
  <p:slideViewPr>
    <p:cSldViewPr>
      <p:cViewPr varScale="1">
        <p:scale>
          <a:sx n="80" d="100"/>
          <a:sy n="80" d="100"/>
        </p:scale>
        <p:origin x="1122"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8/4/2024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le 1"/>
          <p:cNvSpPr txBox="1">
            <a:spLocks/>
          </p:cNvSpPr>
          <p:nvPr/>
        </p:nvSpPr>
        <p:spPr>
          <a:xfrm>
            <a:off x="914400" y="1477712"/>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latin typeface="Times New Roman" panose="02020603050405020304" pitchFamily="18" charset="0"/>
                <a:cs typeface="Times New Roman" panose="02020603050405020304" pitchFamily="18" charset="0"/>
              </a:rPr>
              <a:t>Qualitative vs. Quantitative</a:t>
            </a:r>
          </a:p>
          <a:p>
            <a:r>
              <a:rPr lang="en-GB" b="1" dirty="0">
                <a:effectLst>
                  <a:outerShdw blurRad="38100" dist="38100" dir="2700000" algn="tl">
                    <a:srgbClr val="000000">
                      <a:alpha val="43137"/>
                    </a:srgbClr>
                  </a:outerShdw>
                </a:effectLst>
                <a:latin typeface="Times New Roman" panose="02020603050405020304" pitchFamily="18" charset="0"/>
                <a:ea typeface="Arial Unicode MS" panose="020B0604020202020204" pitchFamily="34" charset="-128"/>
                <a:cs typeface="Times New Roman" panose="02020603050405020304" pitchFamily="18" charset="0"/>
              </a:rPr>
              <a:t> Research</a:t>
            </a:r>
          </a:p>
        </p:txBody>
      </p:sp>
      <p:sp>
        <p:nvSpPr>
          <p:cNvPr id="10" name="Subtitle 2"/>
          <p:cNvSpPr txBox="1">
            <a:spLocks/>
          </p:cNvSpPr>
          <p:nvPr/>
        </p:nvSpPr>
        <p:spPr>
          <a:xfrm>
            <a:off x="1371600" y="3886200"/>
            <a:ext cx="6400800" cy="1752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en-GB" dirty="0">
              <a:effectLst>
                <a:outerShdw blurRad="38100" dist="38100" dir="2700000" algn="tl">
                  <a:srgbClr val="000000">
                    <a:alpha val="43137"/>
                  </a:srgbClr>
                </a:outerShdw>
              </a:effectLst>
            </a:endParaRPr>
          </a:p>
        </p:txBody>
      </p:sp>
      <p:sp>
        <p:nvSpPr>
          <p:cNvPr id="5" name="Title 1">
            <a:extLst>
              <a:ext uri="{FF2B5EF4-FFF2-40B4-BE49-F238E27FC236}">
                <a16:creationId xmlns:a16="http://schemas.microsoft.com/office/drawing/2014/main" id="{F88A40B4-5C72-4BF4-BCFA-DC3C0901C296}"/>
              </a:ext>
            </a:extLst>
          </p:cNvPr>
          <p:cNvSpPr txBox="1">
            <a:spLocks/>
          </p:cNvSpPr>
          <p:nvPr/>
        </p:nvSpPr>
        <p:spPr>
          <a:xfrm>
            <a:off x="1143000" y="3910263"/>
            <a:ext cx="7772400" cy="1470025"/>
          </a:xfrm>
          <a:prstGeom prst="rect">
            <a:avLst/>
          </a:prstGeom>
        </p:spPr>
        <p:txBody>
          <a:bodyPr vert="horz" lIns="91440" tIns="45720" rIns="91440" bIns="45720" rtlCol="0" anchor="ctr">
            <a:normAutofit fontScale="6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kern="0" dirty="0"/>
              <a:t>Dr. Zahid Mehmood PT</a:t>
            </a:r>
          </a:p>
          <a:p>
            <a:r>
              <a:rPr lang="en-US" b="1" kern="0" dirty="0"/>
              <a:t>Assistant Professor/ Researcher</a:t>
            </a:r>
          </a:p>
          <a:p>
            <a:r>
              <a:rPr lang="en-US" b="1" kern="0" dirty="0"/>
              <a:t>MSPT-NMPT(RIU), DPT(IIRS), Certified Chiropractor</a:t>
            </a:r>
          </a:p>
          <a:p>
            <a:endPar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221371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itle 1"/>
          <p:cNvSpPr>
            <a:spLocks noGrp="1"/>
          </p:cNvSpPr>
          <p:nvPr>
            <p:ph type="title"/>
          </p:nvPr>
        </p:nvSpPr>
        <p:spPr>
          <a:xfrm>
            <a:off x="2971800" y="274638"/>
            <a:ext cx="5715000" cy="1143000"/>
          </a:xfrm>
        </p:spPr>
        <p:txBody>
          <a:bodyPr>
            <a:normAutofit fontScale="90000"/>
          </a:bodyPr>
          <a:lstStyle/>
          <a:p>
            <a:r>
              <a:rPr lang="en-US" dirty="0"/>
              <a:t>Qualitative vs. Quantitative</a:t>
            </a:r>
          </a:p>
        </p:txBody>
      </p:sp>
      <p:sp>
        <p:nvSpPr>
          <p:cNvPr id="11" name="Content Placeholder 2"/>
          <p:cNvSpPr>
            <a:spLocks noGrp="1"/>
          </p:cNvSpPr>
          <p:nvPr>
            <p:ph idx="1"/>
          </p:nvPr>
        </p:nvSpPr>
        <p:spPr>
          <a:xfrm>
            <a:off x="457200" y="1752600"/>
            <a:ext cx="8229600" cy="4644375"/>
          </a:xfrm>
        </p:spPr>
        <p:txBody>
          <a:bodyPr>
            <a:normAutofit/>
          </a:bodyPr>
          <a:lstStyle/>
          <a:p>
            <a:r>
              <a:rPr lang="en-US" dirty="0"/>
              <a:t>Research methods and research data can be placed into two basic categories: </a:t>
            </a:r>
          </a:p>
          <a:p>
            <a:pPr marL="571500" indent="-571500">
              <a:buFont typeface="+mj-lt"/>
              <a:buAutoNum type="romanUcPeriod"/>
            </a:pPr>
            <a:r>
              <a:rPr lang="en-US" dirty="0"/>
              <a:t>Qualitative.</a:t>
            </a:r>
          </a:p>
          <a:p>
            <a:pPr marL="571500" indent="-571500">
              <a:buFont typeface="+mj-lt"/>
              <a:buAutoNum type="romanUcPeriod"/>
            </a:pPr>
            <a:r>
              <a:rPr lang="en-US" dirty="0"/>
              <a:t>Quantitative </a:t>
            </a: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2507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itle 1"/>
          <p:cNvSpPr>
            <a:spLocks noGrp="1"/>
          </p:cNvSpPr>
          <p:nvPr>
            <p:ph type="title"/>
          </p:nvPr>
        </p:nvSpPr>
        <p:spPr>
          <a:xfrm>
            <a:off x="2381250" y="274638"/>
            <a:ext cx="6305550" cy="1143000"/>
          </a:xfrm>
        </p:spPr>
        <p:txBody>
          <a:bodyPr>
            <a:normAutofit fontScale="90000"/>
          </a:bodyPr>
          <a:lstStyle/>
          <a:p>
            <a:r>
              <a:rPr lang="en-US" altLang="en-US" b="1" dirty="0"/>
              <a:t>Study Design &amp; it’s Purposes</a:t>
            </a:r>
            <a:endParaRPr lang="en-US" dirty="0"/>
          </a:p>
        </p:txBody>
      </p:sp>
      <p:sp>
        <p:nvSpPr>
          <p:cNvPr id="11" name="Content Placeholder 2"/>
          <p:cNvSpPr>
            <a:spLocks noGrp="1"/>
          </p:cNvSpPr>
          <p:nvPr>
            <p:ph idx="1"/>
          </p:nvPr>
        </p:nvSpPr>
        <p:spPr>
          <a:xfrm>
            <a:off x="457200" y="1752600"/>
            <a:ext cx="8229600" cy="4644375"/>
          </a:xfrm>
        </p:spPr>
        <p:txBody>
          <a:bodyPr>
            <a:normAutofit fontScale="77500" lnSpcReduction="20000"/>
          </a:bodyPr>
          <a:lstStyle/>
          <a:p>
            <a:pPr>
              <a:buNone/>
            </a:pPr>
            <a:r>
              <a:rPr lang="en-US" altLang="en-US" dirty="0">
                <a:latin typeface="Times New Roman" panose="02020603050405020304" pitchFamily="18" charset="0"/>
                <a:cs typeface="Times New Roman" panose="02020603050405020304" pitchFamily="18" charset="0"/>
              </a:rPr>
              <a:t>It is the procedure under which a study is carried out.</a:t>
            </a:r>
          </a:p>
          <a:p>
            <a:pPr marL="0" indent="0">
              <a:buNone/>
            </a:pPr>
            <a:endParaRPr lang="en-US" altLang="en-US" dirty="0">
              <a:latin typeface="Times New Roman" panose="02020603050405020304" pitchFamily="18" charset="0"/>
              <a:cs typeface="Times New Roman" panose="02020603050405020304" pitchFamily="18" charset="0"/>
            </a:endParaRPr>
          </a:p>
          <a:p>
            <a:pPr>
              <a:buNone/>
            </a:pPr>
            <a:r>
              <a:rPr lang="en-US" altLang="en-US" b="1" dirty="0">
                <a:latin typeface="Times New Roman" panose="02020603050405020304" pitchFamily="18" charset="0"/>
                <a:cs typeface="Times New Roman" panose="02020603050405020304" pitchFamily="18" charset="0"/>
              </a:rPr>
              <a:t>Purpose of qualitative study design:</a:t>
            </a:r>
          </a:p>
          <a:p>
            <a:r>
              <a:rPr lang="en-US" altLang="en-US" dirty="0">
                <a:latin typeface="Times New Roman" panose="02020603050405020304" pitchFamily="18" charset="0"/>
                <a:cs typeface="Times New Roman" panose="02020603050405020304" pitchFamily="18" charset="0"/>
              </a:rPr>
              <a:t>Produces more in-depth, comprehensive information &amp;  description </a:t>
            </a:r>
          </a:p>
          <a:p>
            <a:r>
              <a:rPr lang="en-US" altLang="en-US" dirty="0">
                <a:latin typeface="Times New Roman" panose="02020603050405020304" pitchFamily="18" charset="0"/>
                <a:cs typeface="Times New Roman" panose="02020603050405020304" pitchFamily="18" charset="0"/>
              </a:rPr>
              <a:t>Uses subjective information and participant observation </a:t>
            </a:r>
          </a:p>
          <a:p>
            <a:r>
              <a:rPr lang="en-US" altLang="en-US" dirty="0">
                <a:latin typeface="Times New Roman" panose="02020603050405020304" pitchFamily="18" charset="0"/>
                <a:cs typeface="Times New Roman" panose="02020603050405020304" pitchFamily="18" charset="0"/>
              </a:rPr>
              <a:t>It seeks a wide understanding of the entire situation.</a:t>
            </a:r>
          </a:p>
          <a:p>
            <a:endParaRPr lang="en-US" altLang="en-US" dirty="0">
              <a:latin typeface="Times New Roman" panose="02020603050405020304" pitchFamily="18" charset="0"/>
              <a:cs typeface="Times New Roman" panose="02020603050405020304" pitchFamily="18" charset="0"/>
            </a:endParaRPr>
          </a:p>
          <a:p>
            <a:pPr>
              <a:buNone/>
            </a:pPr>
            <a:r>
              <a:rPr lang="en-US" altLang="en-US" b="1" dirty="0">
                <a:latin typeface="Times New Roman" panose="02020603050405020304" pitchFamily="18" charset="0"/>
                <a:cs typeface="Times New Roman" panose="02020603050405020304" pitchFamily="18" charset="0"/>
              </a:rPr>
              <a:t>Purposes of a quantitative study design:</a:t>
            </a:r>
            <a:endParaRPr lang="en-US" altLang="en-US" b="1" i="1" dirty="0">
              <a:latin typeface="Times New Roman" panose="02020603050405020304" pitchFamily="18" charset="0"/>
              <a:cs typeface="Times New Roman" panose="02020603050405020304" pitchFamily="18" charset="0"/>
            </a:endParaRPr>
          </a:p>
          <a:p>
            <a:r>
              <a:rPr lang="en-US" altLang="en-US" dirty="0">
                <a:latin typeface="Times New Roman" panose="02020603050405020304" pitchFamily="18" charset="0"/>
                <a:cs typeface="Times New Roman" panose="02020603050405020304" pitchFamily="18" charset="0"/>
              </a:rPr>
              <a:t>To describe current situations</a:t>
            </a:r>
          </a:p>
          <a:p>
            <a:r>
              <a:rPr lang="en-US" altLang="en-US" dirty="0">
                <a:latin typeface="Times New Roman" panose="02020603050405020304" pitchFamily="18" charset="0"/>
                <a:cs typeface="Times New Roman" panose="02020603050405020304" pitchFamily="18" charset="0"/>
              </a:rPr>
              <a:t>To investigate relationships between variables</a:t>
            </a:r>
          </a:p>
          <a:p>
            <a:r>
              <a:rPr lang="en-US" altLang="en-US" dirty="0">
                <a:latin typeface="Times New Roman" panose="02020603050405020304" pitchFamily="18" charset="0"/>
                <a:cs typeface="Times New Roman" panose="02020603050405020304" pitchFamily="18" charset="0"/>
              </a:rPr>
              <a:t>To study causes and their effects</a:t>
            </a:r>
          </a:p>
          <a:p>
            <a:pPr marL="0" indent="0">
              <a:buNone/>
            </a:pPr>
            <a:endParaRPr lang="en-US" altLang="en-US" dirty="0">
              <a:latin typeface="Times New Roman" panose="02020603050405020304" pitchFamily="18" charset="0"/>
              <a:cs typeface="Times New Roman" panose="02020603050405020304" pitchFamily="18" charset="0"/>
            </a:endParaRP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483328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quantitative qualitative summary table"/>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le 1"/>
          <p:cNvSpPr txBox="1">
            <a:spLocks/>
          </p:cNvSpPr>
          <p:nvPr/>
        </p:nvSpPr>
        <p:spPr>
          <a:xfrm>
            <a:off x="685800" y="2130425"/>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t>Qualitative Research</a:t>
            </a:r>
          </a:p>
        </p:txBody>
      </p:sp>
      <p:sp>
        <p:nvSpPr>
          <p:cNvPr id="10" name="Subtitle 2"/>
          <p:cNvSpPr txBox="1">
            <a:spLocks/>
          </p:cNvSpPr>
          <p:nvPr/>
        </p:nvSpPr>
        <p:spPr>
          <a:xfrm>
            <a:off x="1371600" y="3886200"/>
            <a:ext cx="6400800" cy="1752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en-GB"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21371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itle 1"/>
          <p:cNvSpPr>
            <a:spLocks noGrp="1"/>
          </p:cNvSpPr>
          <p:nvPr>
            <p:ph type="title"/>
          </p:nvPr>
        </p:nvSpPr>
        <p:spPr>
          <a:xfrm>
            <a:off x="2971800" y="274638"/>
            <a:ext cx="5715000" cy="1143000"/>
          </a:xfrm>
        </p:spPr>
        <p:txBody>
          <a:bodyPr>
            <a:normAutofit/>
          </a:bodyPr>
          <a:lstStyle/>
          <a:p>
            <a:r>
              <a:rPr lang="en-US" b="1" dirty="0"/>
              <a:t>Qualitative Research</a:t>
            </a:r>
          </a:p>
        </p:txBody>
      </p:sp>
      <p:sp>
        <p:nvSpPr>
          <p:cNvPr id="11" name="Content Placeholder 2"/>
          <p:cNvSpPr>
            <a:spLocks noGrp="1"/>
          </p:cNvSpPr>
          <p:nvPr>
            <p:ph idx="1"/>
          </p:nvPr>
        </p:nvSpPr>
        <p:spPr>
          <a:xfrm>
            <a:off x="457200" y="1752600"/>
            <a:ext cx="8229600" cy="4644375"/>
          </a:xfrm>
        </p:spPr>
        <p:txBody>
          <a:bodyPr>
            <a:normAutofit fontScale="92500" lnSpcReduction="20000"/>
          </a:bodyPr>
          <a:lstStyle/>
          <a:p>
            <a:r>
              <a:rPr lang="en-US" dirty="0"/>
              <a:t>Qualitative research gathers information that is not in numerical form.  </a:t>
            </a:r>
          </a:p>
          <a:p>
            <a:r>
              <a:rPr lang="en-US" dirty="0"/>
              <a:t>For example, open-ended, unstructured interviews and unstructured observations.</a:t>
            </a:r>
          </a:p>
          <a:p>
            <a:r>
              <a:rPr lang="en-US" dirty="0"/>
              <a:t>Qualitative data is typically descriptive data and as such is harder to analyze than quantitative data.</a:t>
            </a:r>
          </a:p>
          <a:p>
            <a:r>
              <a:rPr lang="en-US" dirty="0"/>
              <a:t>Qualitative research is useful for studies at the individual level, and to find out, in depth, the ways in which people think or feel (e.g. case studies).</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2507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itle 1"/>
          <p:cNvSpPr>
            <a:spLocks noGrp="1"/>
          </p:cNvSpPr>
          <p:nvPr>
            <p:ph type="title"/>
          </p:nvPr>
        </p:nvSpPr>
        <p:spPr>
          <a:xfrm>
            <a:off x="2971800" y="274638"/>
            <a:ext cx="5715000" cy="1143000"/>
          </a:xfrm>
        </p:spPr>
        <p:txBody>
          <a:bodyPr>
            <a:normAutofit/>
          </a:bodyPr>
          <a:lstStyle/>
          <a:p>
            <a:r>
              <a:rPr lang="en-US" b="1" dirty="0"/>
              <a:t>Qualitative Research</a:t>
            </a:r>
            <a:endParaRPr lang="en-US" dirty="0"/>
          </a:p>
        </p:txBody>
      </p:sp>
      <p:sp>
        <p:nvSpPr>
          <p:cNvPr id="11" name="Content Placeholder 2"/>
          <p:cNvSpPr>
            <a:spLocks noGrp="1"/>
          </p:cNvSpPr>
          <p:nvPr>
            <p:ph idx="1"/>
          </p:nvPr>
        </p:nvSpPr>
        <p:spPr>
          <a:xfrm>
            <a:off x="457200" y="1752600"/>
            <a:ext cx="8229600" cy="4644375"/>
          </a:xfrm>
        </p:spPr>
        <p:txBody>
          <a:bodyPr>
            <a:normAutofit/>
          </a:bodyPr>
          <a:lstStyle/>
          <a:p>
            <a:r>
              <a:rPr lang="en-US" dirty="0"/>
              <a:t>Analysis of qualitative data is difficult and requires an accurate description of participant responses</a:t>
            </a:r>
          </a:p>
          <a:p>
            <a:r>
              <a:rPr lang="en-US" dirty="0"/>
              <a:t>Expert knowledge of an area is necessary to try to interpret qualitative data and great care must be taken when doing so, for example, if looking for symptoms of mental illness.</a:t>
            </a: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2507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itle 1"/>
          <p:cNvSpPr>
            <a:spLocks noGrp="1"/>
          </p:cNvSpPr>
          <p:nvPr>
            <p:ph type="title"/>
          </p:nvPr>
        </p:nvSpPr>
        <p:spPr>
          <a:xfrm>
            <a:off x="2971800" y="274638"/>
            <a:ext cx="5715000" cy="1143000"/>
          </a:xfrm>
        </p:spPr>
        <p:txBody>
          <a:bodyPr>
            <a:normAutofit/>
          </a:bodyPr>
          <a:lstStyle/>
          <a:p>
            <a:r>
              <a:rPr lang="en-US" b="1" dirty="0"/>
              <a:t>Qualitative Research</a:t>
            </a:r>
          </a:p>
        </p:txBody>
      </p:sp>
      <p:sp>
        <p:nvSpPr>
          <p:cNvPr id="11" name="Content Placeholder 2"/>
          <p:cNvSpPr>
            <a:spLocks noGrp="1"/>
          </p:cNvSpPr>
          <p:nvPr>
            <p:ph idx="1"/>
          </p:nvPr>
        </p:nvSpPr>
        <p:spPr>
          <a:xfrm>
            <a:off x="457200" y="1752600"/>
            <a:ext cx="8229600" cy="4644375"/>
          </a:xfrm>
        </p:spPr>
        <p:txBody>
          <a:bodyPr>
            <a:normAutofit fontScale="92500" lnSpcReduction="20000"/>
          </a:bodyPr>
          <a:lstStyle/>
          <a:p>
            <a:r>
              <a:rPr lang="en-US" dirty="0"/>
              <a:t>A good example of a qualitative research method would be unstructured and group interviews which generate qualitative data through the use of open questions.  </a:t>
            </a:r>
          </a:p>
          <a:p>
            <a:r>
              <a:rPr lang="en-US" dirty="0"/>
              <a:t>This allows the respondent to talk in some depth, choosing their own words.  </a:t>
            </a:r>
          </a:p>
          <a:p>
            <a:r>
              <a:rPr lang="en-US" dirty="0"/>
              <a:t>This helps the researcher develop a real sense of a person’s understanding of a situation.  However, it can be time consuming to conduct the unstructured interview and </a:t>
            </a:r>
            <a:r>
              <a:rPr lang="en-US" dirty="0" err="1"/>
              <a:t>analyse</a:t>
            </a:r>
            <a:r>
              <a:rPr lang="en-US" dirty="0"/>
              <a:t> the qualitative data.</a:t>
            </a: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25078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itle 1"/>
          <p:cNvSpPr>
            <a:spLocks noGrp="1"/>
          </p:cNvSpPr>
          <p:nvPr>
            <p:ph type="title"/>
          </p:nvPr>
        </p:nvSpPr>
        <p:spPr>
          <a:xfrm>
            <a:off x="2971800" y="274638"/>
            <a:ext cx="5715000" cy="1143000"/>
          </a:xfrm>
        </p:spPr>
        <p:txBody>
          <a:bodyPr>
            <a:normAutofit/>
          </a:bodyPr>
          <a:lstStyle/>
          <a:p>
            <a:r>
              <a:rPr lang="en-US" b="1" dirty="0"/>
              <a:t>Qualitative Research</a:t>
            </a: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Content Placeholder 6">
            <a:extLst>
              <a:ext uri="{FF2B5EF4-FFF2-40B4-BE49-F238E27FC236}">
                <a16:creationId xmlns:a16="http://schemas.microsoft.com/office/drawing/2014/main" id="{14629D70-A15E-4CFA-A55D-E033C10EA988}"/>
              </a:ext>
            </a:extLst>
          </p:cNvPr>
          <p:cNvSpPr>
            <a:spLocks noGrp="1" noChangeArrowheads="1"/>
          </p:cNvSpPr>
          <p:nvPr>
            <p:ph idx="1"/>
          </p:nvPr>
        </p:nvSpPr>
        <p:spPr bwMode="auto">
          <a:xfrm>
            <a:off x="457200" y="1892827"/>
            <a:ext cx="830580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1" i="0" u="none" strike="noStrike" cap="none" normalizeH="0" baseline="0" dirty="0">
                <a:ln>
                  <a:noFill/>
                </a:ln>
                <a:solidFill>
                  <a:schemeClr val="tx1"/>
                </a:solidFill>
                <a:effectLst/>
                <a:latin typeface="Arial" panose="020B0604020202020204" pitchFamily="34" charset="0"/>
              </a:rPr>
              <a:t>Case Study</a:t>
            </a:r>
            <a:r>
              <a:rPr kumimoji="0" lang="en-US" altLang="en-US" sz="1800" b="0" i="0" u="none" strike="noStrike" cap="none" normalizeH="0" baseline="0" dirty="0">
                <a:ln>
                  <a:noFill/>
                </a:ln>
                <a:solidFill>
                  <a:schemeClr val="tx1"/>
                </a:solidFill>
                <a:effectLst/>
                <a:latin typeface="Arial" panose="020B0604020202020204" pitchFamily="34" charset="0"/>
              </a:rPr>
              <a:t>:</a:t>
            </a: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en-US" altLang="en-US" sz="1800" b="1" i="0" u="none" strike="noStrike" cap="none" normalizeH="0" baseline="0" dirty="0">
                <a:ln>
                  <a:noFill/>
                </a:ln>
                <a:solidFill>
                  <a:schemeClr val="tx1"/>
                </a:solidFill>
                <a:effectLst/>
                <a:latin typeface="Arial" panose="020B0604020202020204" pitchFamily="34" charset="0"/>
              </a:rPr>
              <a:t>Description</a:t>
            </a:r>
            <a:r>
              <a:rPr kumimoji="0" lang="en-US" altLang="en-US" sz="1800" b="0" i="0" u="none" strike="noStrike" cap="none" normalizeH="0" baseline="0" dirty="0">
                <a:ln>
                  <a:noFill/>
                </a:ln>
                <a:solidFill>
                  <a:schemeClr val="tx1"/>
                </a:solidFill>
                <a:effectLst/>
                <a:latin typeface="Arial" panose="020B0604020202020204" pitchFamily="34" charset="0"/>
              </a:rPr>
              <a:t>: In-depth analysis of a single entity in its real-life context.</a:t>
            </a: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en-US" altLang="en-US" sz="1800" b="1" i="0" u="none" strike="noStrike" cap="none" normalizeH="0" baseline="0" dirty="0">
                <a:ln>
                  <a:noFill/>
                </a:ln>
                <a:solidFill>
                  <a:schemeClr val="tx1"/>
                </a:solidFill>
                <a:effectLst/>
                <a:latin typeface="Arial" panose="020B0604020202020204" pitchFamily="34" charset="0"/>
              </a:rPr>
              <a:t>Use</a:t>
            </a:r>
            <a:r>
              <a:rPr kumimoji="0" lang="en-US" altLang="en-US" sz="1800" b="0" i="0" u="none" strike="noStrike" cap="none" normalizeH="0" baseline="0" dirty="0">
                <a:ln>
                  <a:noFill/>
                </a:ln>
                <a:solidFill>
                  <a:schemeClr val="tx1"/>
                </a:solidFill>
                <a:effectLst/>
                <a:latin typeface="Arial" panose="020B0604020202020204" pitchFamily="34" charset="0"/>
              </a:rPr>
              <a:t>: To deeply understand complex issues in specific cases.</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1" i="0" u="none" strike="noStrike" cap="none" normalizeH="0" baseline="0" dirty="0">
                <a:ln>
                  <a:noFill/>
                </a:ln>
                <a:solidFill>
                  <a:schemeClr val="tx1"/>
                </a:solidFill>
                <a:effectLst/>
                <a:latin typeface="Arial" panose="020B0604020202020204" pitchFamily="34" charset="0"/>
              </a:rPr>
              <a:t>Ethnography</a:t>
            </a:r>
            <a:r>
              <a:rPr kumimoji="0" lang="en-US" altLang="en-US" sz="1800" b="0" i="0" u="none" strike="noStrike" cap="none" normalizeH="0" baseline="0" dirty="0">
                <a:ln>
                  <a:noFill/>
                </a:ln>
                <a:solidFill>
                  <a:schemeClr val="tx1"/>
                </a:solidFill>
                <a:effectLst/>
                <a:latin typeface="Arial" panose="020B0604020202020204" pitchFamily="34" charset="0"/>
              </a:rPr>
              <a:t>:</a:t>
            </a: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en-US" altLang="en-US" sz="1800" b="1" i="0" u="none" strike="noStrike" cap="none" normalizeH="0" baseline="0" dirty="0">
                <a:ln>
                  <a:noFill/>
                </a:ln>
                <a:solidFill>
                  <a:schemeClr val="tx1"/>
                </a:solidFill>
                <a:effectLst/>
                <a:latin typeface="Arial" panose="020B0604020202020204" pitchFamily="34" charset="0"/>
              </a:rPr>
              <a:t>Description</a:t>
            </a:r>
            <a:r>
              <a:rPr kumimoji="0" lang="en-US" altLang="en-US" sz="1800" b="0" i="0" u="none" strike="noStrike" cap="none" normalizeH="0" baseline="0" dirty="0">
                <a:ln>
                  <a:noFill/>
                </a:ln>
                <a:solidFill>
                  <a:schemeClr val="tx1"/>
                </a:solidFill>
                <a:effectLst/>
                <a:latin typeface="Arial" panose="020B0604020202020204" pitchFamily="34" charset="0"/>
              </a:rPr>
              <a:t>: Detailed study of cultures through participant observation.</a:t>
            </a: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en-US" altLang="en-US" sz="1800" b="1" i="0" u="none" strike="noStrike" cap="none" normalizeH="0" baseline="0" dirty="0">
                <a:ln>
                  <a:noFill/>
                </a:ln>
                <a:solidFill>
                  <a:schemeClr val="tx1"/>
                </a:solidFill>
                <a:effectLst/>
                <a:latin typeface="Arial" panose="020B0604020202020204" pitchFamily="34" charset="0"/>
              </a:rPr>
              <a:t>Use</a:t>
            </a:r>
            <a:r>
              <a:rPr kumimoji="0" lang="en-US" altLang="en-US" sz="1800" b="0" i="0" u="none" strike="noStrike" cap="none" normalizeH="0" baseline="0" dirty="0">
                <a:ln>
                  <a:noFill/>
                </a:ln>
                <a:solidFill>
                  <a:schemeClr val="tx1"/>
                </a:solidFill>
                <a:effectLst/>
                <a:latin typeface="Arial" panose="020B0604020202020204" pitchFamily="34" charset="0"/>
              </a:rPr>
              <a:t>: To explore cultural practices and social interactions.</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1" i="0" u="none" strike="noStrike" cap="none" normalizeH="0" baseline="0" dirty="0">
                <a:ln>
                  <a:noFill/>
                </a:ln>
                <a:solidFill>
                  <a:schemeClr val="tx1"/>
                </a:solidFill>
                <a:effectLst/>
                <a:latin typeface="Arial" panose="020B0604020202020204" pitchFamily="34" charset="0"/>
              </a:rPr>
              <a:t>Phenomenology</a:t>
            </a:r>
            <a:r>
              <a:rPr kumimoji="0" lang="en-US" altLang="en-US" sz="1800" b="0" i="0" u="none" strike="noStrike" cap="none" normalizeH="0" baseline="0" dirty="0">
                <a:ln>
                  <a:noFill/>
                </a:ln>
                <a:solidFill>
                  <a:schemeClr val="tx1"/>
                </a:solidFill>
                <a:effectLst/>
                <a:latin typeface="Arial" panose="020B0604020202020204" pitchFamily="34" charset="0"/>
              </a:rPr>
              <a:t>:</a:t>
            </a: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en-US" altLang="en-US" sz="1800" b="1" i="0" u="none" strike="noStrike" cap="none" normalizeH="0" baseline="0" dirty="0">
                <a:ln>
                  <a:noFill/>
                </a:ln>
                <a:solidFill>
                  <a:schemeClr val="tx1"/>
                </a:solidFill>
                <a:effectLst/>
                <a:latin typeface="Arial" panose="020B0604020202020204" pitchFamily="34" charset="0"/>
              </a:rPr>
              <a:t>Description</a:t>
            </a:r>
            <a:r>
              <a:rPr kumimoji="0" lang="en-US" altLang="en-US" sz="1800" b="0" i="0" u="none" strike="noStrike" cap="none" normalizeH="0" baseline="0" dirty="0">
                <a:ln>
                  <a:noFill/>
                </a:ln>
                <a:solidFill>
                  <a:schemeClr val="tx1"/>
                </a:solidFill>
                <a:effectLst/>
                <a:latin typeface="Arial" panose="020B0604020202020204" pitchFamily="34" charset="0"/>
              </a:rPr>
              <a:t>: Investigation of lived experiences to understand their essence.</a:t>
            </a: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en-US" altLang="en-US" sz="1800" b="1" i="0" u="none" strike="noStrike" cap="none" normalizeH="0" baseline="0" dirty="0">
                <a:ln>
                  <a:noFill/>
                </a:ln>
                <a:solidFill>
                  <a:schemeClr val="tx1"/>
                </a:solidFill>
                <a:effectLst/>
                <a:latin typeface="Arial" panose="020B0604020202020204" pitchFamily="34" charset="0"/>
              </a:rPr>
              <a:t>Use</a:t>
            </a:r>
            <a:r>
              <a:rPr kumimoji="0" lang="en-US" altLang="en-US" sz="1800" b="0" i="0" u="none" strike="noStrike" cap="none" normalizeH="0" baseline="0" dirty="0">
                <a:ln>
                  <a:noFill/>
                </a:ln>
                <a:solidFill>
                  <a:schemeClr val="tx1"/>
                </a:solidFill>
                <a:effectLst/>
                <a:latin typeface="Arial" panose="020B0604020202020204" pitchFamily="34" charset="0"/>
              </a:rPr>
              <a:t>: To explore subjective perceptions and experiences.</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1" i="0" u="none" strike="noStrike" cap="none" normalizeH="0" baseline="0" dirty="0">
                <a:ln>
                  <a:noFill/>
                </a:ln>
                <a:solidFill>
                  <a:schemeClr val="tx1"/>
                </a:solidFill>
                <a:effectLst/>
                <a:latin typeface="Arial" panose="020B0604020202020204" pitchFamily="34" charset="0"/>
              </a:rPr>
              <a:t>Grounded Theory</a:t>
            </a:r>
            <a:r>
              <a:rPr kumimoji="0" lang="en-US" altLang="en-US" sz="1800" b="0" i="0" u="none" strike="noStrike" cap="none" normalizeH="0" baseline="0" dirty="0">
                <a:ln>
                  <a:noFill/>
                </a:ln>
                <a:solidFill>
                  <a:schemeClr val="tx1"/>
                </a:solidFill>
                <a:effectLst/>
                <a:latin typeface="Arial" panose="020B0604020202020204" pitchFamily="34" charset="0"/>
              </a:rPr>
              <a:t>:</a:t>
            </a: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en-US" altLang="en-US" sz="1800" b="1" i="0" u="none" strike="noStrike" cap="none" normalizeH="0" baseline="0" dirty="0">
                <a:ln>
                  <a:noFill/>
                </a:ln>
                <a:solidFill>
                  <a:schemeClr val="tx1"/>
                </a:solidFill>
                <a:effectLst/>
                <a:latin typeface="Arial" panose="020B0604020202020204" pitchFamily="34" charset="0"/>
              </a:rPr>
              <a:t>Description</a:t>
            </a:r>
            <a:r>
              <a:rPr kumimoji="0" lang="en-US" altLang="en-US" sz="1800" b="0" i="0" u="none" strike="noStrike" cap="none" normalizeH="0" baseline="0" dirty="0">
                <a:ln>
                  <a:noFill/>
                </a:ln>
                <a:solidFill>
                  <a:schemeClr val="tx1"/>
                </a:solidFill>
                <a:effectLst/>
                <a:latin typeface="Arial" panose="020B0604020202020204" pitchFamily="34" charset="0"/>
              </a:rPr>
              <a:t>: Developing theories based on data from participants.</a:t>
            </a: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en-US" altLang="en-US" sz="1800" b="1" i="0" u="none" strike="noStrike" cap="none" normalizeH="0" baseline="0" dirty="0">
                <a:ln>
                  <a:noFill/>
                </a:ln>
                <a:solidFill>
                  <a:schemeClr val="tx1"/>
                </a:solidFill>
                <a:effectLst/>
                <a:latin typeface="Arial" panose="020B0604020202020204" pitchFamily="34" charset="0"/>
              </a:rPr>
              <a:t>Use</a:t>
            </a:r>
            <a:r>
              <a:rPr kumimoji="0" lang="en-US" altLang="en-US" sz="1800" b="0" i="0" u="none" strike="noStrike" cap="none" normalizeH="0" baseline="0" dirty="0">
                <a:ln>
                  <a:noFill/>
                </a:ln>
                <a:solidFill>
                  <a:schemeClr val="tx1"/>
                </a:solidFill>
                <a:effectLst/>
                <a:latin typeface="Arial" panose="020B0604020202020204" pitchFamily="34" charset="0"/>
              </a:rPr>
              <a:t>: To generate new theoretical insights.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42507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itle 1"/>
          <p:cNvSpPr>
            <a:spLocks noGrp="1"/>
          </p:cNvSpPr>
          <p:nvPr>
            <p:ph type="title"/>
          </p:nvPr>
        </p:nvSpPr>
        <p:spPr>
          <a:xfrm>
            <a:off x="2971800" y="274638"/>
            <a:ext cx="5715000" cy="1143000"/>
          </a:xfrm>
        </p:spPr>
        <p:txBody>
          <a:bodyPr>
            <a:normAutofit/>
          </a:bodyPr>
          <a:lstStyle/>
          <a:p>
            <a:r>
              <a:rPr lang="en-US" b="1" dirty="0"/>
              <a:t>Qualitative Research</a:t>
            </a: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Content Placeholder 6">
            <a:extLst>
              <a:ext uri="{FF2B5EF4-FFF2-40B4-BE49-F238E27FC236}">
                <a16:creationId xmlns:a16="http://schemas.microsoft.com/office/drawing/2014/main" id="{14629D70-A15E-4CFA-A55D-E033C10EA988}"/>
              </a:ext>
            </a:extLst>
          </p:cNvPr>
          <p:cNvSpPr>
            <a:spLocks noGrp="1" noChangeArrowheads="1"/>
          </p:cNvSpPr>
          <p:nvPr>
            <p:ph idx="1"/>
          </p:nvPr>
        </p:nvSpPr>
        <p:spPr bwMode="auto">
          <a:xfrm>
            <a:off x="457200" y="1588127"/>
            <a:ext cx="8305800" cy="513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a:buNone/>
            </a:pPr>
            <a:r>
              <a:rPr lang="en-US" sz="1800" b="1" dirty="0">
                <a:latin typeface="Arial" panose="020B0604020202020204" pitchFamily="34" charset="0"/>
                <a:cs typeface="Arial" panose="020B0604020202020204" pitchFamily="34" charset="0"/>
              </a:rPr>
              <a:t>Narrative Research</a:t>
            </a:r>
            <a:r>
              <a:rPr lang="en-US" sz="1800" dirty="0">
                <a:latin typeface="Arial" panose="020B0604020202020204" pitchFamily="34" charset="0"/>
                <a:cs typeface="Arial" panose="020B0604020202020204" pitchFamily="34" charset="0"/>
              </a:rPr>
              <a:t>:</a:t>
            </a:r>
          </a:p>
          <a:p>
            <a:pPr lvl="1"/>
            <a:r>
              <a:rPr lang="en-US" sz="1800" b="1" dirty="0">
                <a:latin typeface="Arial" panose="020B0604020202020204" pitchFamily="34" charset="0"/>
                <a:cs typeface="Arial" panose="020B0604020202020204" pitchFamily="34" charset="0"/>
              </a:rPr>
              <a:t>Description</a:t>
            </a:r>
            <a:r>
              <a:rPr lang="en-US" sz="1800" dirty="0">
                <a:latin typeface="Arial" panose="020B0604020202020204" pitchFamily="34" charset="0"/>
                <a:cs typeface="Arial" panose="020B0604020202020204" pitchFamily="34" charset="0"/>
              </a:rPr>
              <a:t>: Study of personal stories to understand experiences.</a:t>
            </a:r>
          </a:p>
          <a:p>
            <a:pPr lvl="1"/>
            <a:r>
              <a:rPr lang="en-US" sz="1800" b="1" dirty="0">
                <a:latin typeface="Arial" panose="020B0604020202020204" pitchFamily="34" charset="0"/>
                <a:cs typeface="Arial" panose="020B0604020202020204" pitchFamily="34" charset="0"/>
              </a:rPr>
              <a:t>Use</a:t>
            </a:r>
            <a:r>
              <a:rPr lang="en-US" sz="1800" dirty="0">
                <a:latin typeface="Arial" panose="020B0604020202020204" pitchFamily="34" charset="0"/>
                <a:cs typeface="Arial" panose="020B0604020202020204" pitchFamily="34" charset="0"/>
              </a:rPr>
              <a:t>: To explore individual life stories.</a:t>
            </a:r>
          </a:p>
          <a:p>
            <a:pPr marL="0" indent="0">
              <a:buNone/>
            </a:pPr>
            <a:r>
              <a:rPr lang="en-US" sz="1800" b="1" dirty="0">
                <a:latin typeface="Arial" panose="020B0604020202020204" pitchFamily="34" charset="0"/>
                <a:cs typeface="Arial" panose="020B0604020202020204" pitchFamily="34" charset="0"/>
              </a:rPr>
              <a:t>Action Research</a:t>
            </a:r>
            <a:r>
              <a:rPr lang="en-US" sz="1800" dirty="0">
                <a:latin typeface="Arial" panose="020B0604020202020204" pitchFamily="34" charset="0"/>
                <a:cs typeface="Arial" panose="020B0604020202020204" pitchFamily="34" charset="0"/>
              </a:rPr>
              <a:t>:</a:t>
            </a:r>
          </a:p>
          <a:p>
            <a:pPr lvl="1"/>
            <a:r>
              <a:rPr lang="en-US" sz="1800" b="1" dirty="0">
                <a:latin typeface="Arial" panose="020B0604020202020204" pitchFamily="34" charset="0"/>
                <a:cs typeface="Arial" panose="020B0604020202020204" pitchFamily="34" charset="0"/>
              </a:rPr>
              <a:t>Description</a:t>
            </a:r>
            <a:r>
              <a:rPr lang="en-US" sz="1800" dirty="0">
                <a:latin typeface="Arial" panose="020B0604020202020204" pitchFamily="34" charset="0"/>
                <a:cs typeface="Arial" panose="020B0604020202020204" pitchFamily="34" charset="0"/>
              </a:rPr>
              <a:t>: Collaborative problem-solving through cycles of action and reflection.</a:t>
            </a:r>
          </a:p>
          <a:p>
            <a:pPr lvl="1"/>
            <a:r>
              <a:rPr lang="en-US" sz="1800" b="1" dirty="0">
                <a:latin typeface="Arial" panose="020B0604020202020204" pitchFamily="34" charset="0"/>
                <a:cs typeface="Arial" panose="020B0604020202020204" pitchFamily="34" charset="0"/>
              </a:rPr>
              <a:t>Use</a:t>
            </a:r>
            <a:r>
              <a:rPr lang="en-US" sz="1800" dirty="0">
                <a:latin typeface="Arial" panose="020B0604020202020204" pitchFamily="34" charset="0"/>
                <a:cs typeface="Arial" panose="020B0604020202020204" pitchFamily="34" charset="0"/>
              </a:rPr>
              <a:t>: To improve practices and resolve issues.</a:t>
            </a:r>
          </a:p>
          <a:p>
            <a:pPr marL="0" indent="0">
              <a:buNone/>
            </a:pPr>
            <a:r>
              <a:rPr lang="en-US" sz="1800" b="1" dirty="0">
                <a:latin typeface="Arial" panose="020B0604020202020204" pitchFamily="34" charset="0"/>
                <a:cs typeface="Arial" panose="020B0604020202020204" pitchFamily="34" charset="0"/>
              </a:rPr>
              <a:t>Content Analysis</a:t>
            </a:r>
            <a:r>
              <a:rPr lang="en-US" sz="1800" dirty="0">
                <a:latin typeface="Arial" panose="020B0604020202020204" pitchFamily="34" charset="0"/>
                <a:cs typeface="Arial" panose="020B0604020202020204" pitchFamily="34" charset="0"/>
              </a:rPr>
              <a:t>:</a:t>
            </a:r>
          </a:p>
          <a:p>
            <a:pPr lvl="1"/>
            <a:r>
              <a:rPr lang="en-US" sz="1800" b="1" dirty="0">
                <a:latin typeface="Arial" panose="020B0604020202020204" pitchFamily="34" charset="0"/>
                <a:cs typeface="Arial" panose="020B0604020202020204" pitchFamily="34" charset="0"/>
              </a:rPr>
              <a:t>Description</a:t>
            </a:r>
            <a:r>
              <a:rPr lang="en-US" sz="1800" dirty="0">
                <a:latin typeface="Arial" panose="020B0604020202020204" pitchFamily="34" charset="0"/>
                <a:cs typeface="Arial" panose="020B0604020202020204" pitchFamily="34" charset="0"/>
              </a:rPr>
              <a:t>: Systematic coding and interpretation of textual or visual content.</a:t>
            </a:r>
          </a:p>
          <a:p>
            <a:pPr lvl="1"/>
            <a:r>
              <a:rPr lang="en-US" sz="1800" b="1" dirty="0">
                <a:latin typeface="Arial" panose="020B0604020202020204" pitchFamily="34" charset="0"/>
                <a:cs typeface="Arial" panose="020B0604020202020204" pitchFamily="34" charset="0"/>
              </a:rPr>
              <a:t>Use</a:t>
            </a:r>
            <a:r>
              <a:rPr lang="en-US" sz="1800" dirty="0">
                <a:latin typeface="Arial" panose="020B0604020202020204" pitchFamily="34" charset="0"/>
                <a:cs typeface="Arial" panose="020B0604020202020204" pitchFamily="34" charset="0"/>
              </a:rPr>
              <a:t>: To identify patterns and themes in media or documents.</a:t>
            </a:r>
          </a:p>
          <a:p>
            <a:pPr marL="0" indent="0">
              <a:buNone/>
            </a:pPr>
            <a:r>
              <a:rPr lang="en-US" sz="1800" b="1" dirty="0">
                <a:latin typeface="Arial" panose="020B0604020202020204" pitchFamily="34" charset="0"/>
                <a:cs typeface="Arial" panose="020B0604020202020204" pitchFamily="34" charset="0"/>
              </a:rPr>
              <a:t>Discourse Analysis</a:t>
            </a:r>
            <a:r>
              <a:rPr lang="en-US" sz="1800" dirty="0">
                <a:latin typeface="Arial" panose="020B0604020202020204" pitchFamily="34" charset="0"/>
                <a:cs typeface="Arial" panose="020B0604020202020204" pitchFamily="34" charset="0"/>
              </a:rPr>
              <a:t>:</a:t>
            </a:r>
          </a:p>
          <a:p>
            <a:pPr lvl="1"/>
            <a:r>
              <a:rPr lang="en-US" sz="1800" b="1" dirty="0">
                <a:latin typeface="Arial" panose="020B0604020202020204" pitchFamily="34" charset="0"/>
                <a:cs typeface="Arial" panose="020B0604020202020204" pitchFamily="34" charset="0"/>
              </a:rPr>
              <a:t>Description</a:t>
            </a:r>
            <a:r>
              <a:rPr lang="en-US" sz="1800" dirty="0">
                <a:latin typeface="Arial" panose="020B0604020202020204" pitchFamily="34" charset="0"/>
                <a:cs typeface="Arial" panose="020B0604020202020204" pitchFamily="34" charset="0"/>
              </a:rPr>
              <a:t>: Examination of language use to understand social constructs.</a:t>
            </a:r>
          </a:p>
          <a:p>
            <a:pPr lvl="1"/>
            <a:r>
              <a:rPr lang="en-US" sz="1800" b="1" dirty="0">
                <a:latin typeface="Arial" panose="020B0604020202020204" pitchFamily="34" charset="0"/>
                <a:cs typeface="Arial" panose="020B0604020202020204" pitchFamily="34" charset="0"/>
              </a:rPr>
              <a:t>Use</a:t>
            </a:r>
            <a:r>
              <a:rPr lang="en-US" sz="1800" dirty="0">
                <a:latin typeface="Arial" panose="020B0604020202020204" pitchFamily="34" charset="0"/>
                <a:cs typeface="Arial" panose="020B0604020202020204" pitchFamily="34" charset="0"/>
              </a:rPr>
              <a:t>: To analyze the role of language in social contexts.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53234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le 1"/>
          <p:cNvSpPr txBox="1">
            <a:spLocks/>
          </p:cNvSpPr>
          <p:nvPr/>
        </p:nvSpPr>
        <p:spPr>
          <a:xfrm>
            <a:off x="685800" y="2130425"/>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t>Quantitative Research</a:t>
            </a:r>
          </a:p>
        </p:txBody>
      </p:sp>
      <p:sp>
        <p:nvSpPr>
          <p:cNvPr id="10" name="Subtitle 2"/>
          <p:cNvSpPr txBox="1">
            <a:spLocks/>
          </p:cNvSpPr>
          <p:nvPr/>
        </p:nvSpPr>
        <p:spPr>
          <a:xfrm>
            <a:off x="1371600" y="3886200"/>
            <a:ext cx="6400800" cy="1752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en-GB"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21371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itle 1"/>
          <p:cNvSpPr>
            <a:spLocks noGrp="1"/>
          </p:cNvSpPr>
          <p:nvPr>
            <p:ph type="title"/>
          </p:nvPr>
        </p:nvSpPr>
        <p:spPr>
          <a:xfrm>
            <a:off x="2971800" y="274638"/>
            <a:ext cx="5715000" cy="1143000"/>
          </a:xfrm>
        </p:spPr>
        <p:txBody>
          <a:bodyPr>
            <a:normAutofit/>
          </a:bodyPr>
          <a:lstStyle/>
          <a:p>
            <a:r>
              <a:rPr lang="en-US" b="1" dirty="0"/>
              <a:t>Quantitative Research</a:t>
            </a:r>
          </a:p>
        </p:txBody>
      </p:sp>
      <p:sp>
        <p:nvSpPr>
          <p:cNvPr id="11" name="Content Placeholder 2"/>
          <p:cNvSpPr>
            <a:spLocks noGrp="1"/>
          </p:cNvSpPr>
          <p:nvPr>
            <p:ph idx="1"/>
          </p:nvPr>
        </p:nvSpPr>
        <p:spPr>
          <a:xfrm>
            <a:off x="457200" y="2667000"/>
            <a:ext cx="8229600" cy="3729975"/>
          </a:xfrm>
        </p:spPr>
        <p:txBody>
          <a:bodyPr>
            <a:normAutofit/>
          </a:bodyPr>
          <a:lstStyle/>
          <a:p>
            <a:r>
              <a:rPr lang="en-US" dirty="0"/>
              <a:t>Quantitative research gathers data in numerical form which can be put into categories, or in rank order, or measured in units of measurement.  </a:t>
            </a:r>
          </a:p>
          <a:p>
            <a:r>
              <a:rPr lang="en-US" dirty="0"/>
              <a:t>This type of data can be used to construct graphs and tables of raw data.</a:t>
            </a: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2507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itle 1"/>
          <p:cNvSpPr>
            <a:spLocks noGrp="1"/>
          </p:cNvSpPr>
          <p:nvPr>
            <p:ph type="title"/>
          </p:nvPr>
        </p:nvSpPr>
        <p:spPr>
          <a:xfrm>
            <a:off x="2971800" y="274638"/>
            <a:ext cx="5715000" cy="1143000"/>
          </a:xfrm>
        </p:spPr>
        <p:txBody>
          <a:bodyPr>
            <a:normAutofit/>
          </a:bodyPr>
          <a:lstStyle/>
          <a:p>
            <a:r>
              <a:rPr lang="en-US" b="1" dirty="0"/>
              <a:t>Quantitative Research</a:t>
            </a:r>
          </a:p>
        </p:txBody>
      </p:sp>
      <p:sp>
        <p:nvSpPr>
          <p:cNvPr id="11" name="Content Placeholder 2"/>
          <p:cNvSpPr>
            <a:spLocks noGrp="1"/>
          </p:cNvSpPr>
          <p:nvPr>
            <p:ph idx="1"/>
          </p:nvPr>
        </p:nvSpPr>
        <p:spPr>
          <a:xfrm>
            <a:off x="473242" y="2057400"/>
            <a:ext cx="8229600" cy="3455337"/>
          </a:xfrm>
        </p:spPr>
        <p:txBody>
          <a:bodyPr>
            <a:normAutofit/>
          </a:bodyPr>
          <a:lstStyle/>
          <a:p>
            <a:r>
              <a:rPr lang="en-US" dirty="0"/>
              <a:t>Experiments typically yield quantitative data, as they are concerned with measuring things. </a:t>
            </a:r>
          </a:p>
          <a:p>
            <a:r>
              <a:rPr lang="en-US" dirty="0"/>
              <a:t> However, other research methods, such as observations and questionnaires  can produce both quantitative and qualitative information.</a:t>
            </a: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2507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itle 1"/>
          <p:cNvSpPr>
            <a:spLocks noGrp="1"/>
          </p:cNvSpPr>
          <p:nvPr>
            <p:ph type="title"/>
          </p:nvPr>
        </p:nvSpPr>
        <p:spPr>
          <a:xfrm>
            <a:off x="2971800" y="274638"/>
            <a:ext cx="5715000" cy="1143000"/>
          </a:xfrm>
        </p:spPr>
        <p:txBody>
          <a:bodyPr>
            <a:normAutofit/>
          </a:bodyPr>
          <a:lstStyle/>
          <a:p>
            <a:r>
              <a:rPr lang="en-US" b="1" dirty="0"/>
              <a:t>Quantitative Research</a:t>
            </a:r>
          </a:p>
        </p:txBody>
      </p:sp>
      <p:sp>
        <p:nvSpPr>
          <p:cNvPr id="11" name="Content Placeholder 2"/>
          <p:cNvSpPr>
            <a:spLocks noGrp="1"/>
          </p:cNvSpPr>
          <p:nvPr>
            <p:ph idx="1"/>
          </p:nvPr>
        </p:nvSpPr>
        <p:spPr>
          <a:xfrm>
            <a:off x="457200" y="1752600"/>
            <a:ext cx="8229600" cy="4644375"/>
          </a:xfrm>
        </p:spPr>
        <p:txBody>
          <a:bodyPr>
            <a:normAutofit/>
          </a:bodyPr>
          <a:lstStyle/>
          <a:p>
            <a:r>
              <a:rPr lang="en-US" dirty="0"/>
              <a:t>For example, a rating scale or closed questions on a questionnaire would generate quantitative data as these produce either numerical data or data that can be put into categories (e.g. “yes”, “no” answers).  </a:t>
            </a:r>
          </a:p>
          <a:p>
            <a:r>
              <a:rPr lang="en-US" dirty="0"/>
              <a:t>Whereas open-ended questions would generate qualitative information as they are a descriptive response.</a:t>
            </a: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2507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itle 1"/>
          <p:cNvSpPr>
            <a:spLocks noGrp="1"/>
          </p:cNvSpPr>
          <p:nvPr>
            <p:ph type="title"/>
          </p:nvPr>
        </p:nvSpPr>
        <p:spPr>
          <a:xfrm>
            <a:off x="2971800" y="274638"/>
            <a:ext cx="5715000" cy="1143000"/>
          </a:xfrm>
        </p:spPr>
        <p:txBody>
          <a:bodyPr>
            <a:normAutofit/>
          </a:bodyPr>
          <a:lstStyle/>
          <a:p>
            <a:r>
              <a:rPr lang="en-US" b="1" dirty="0"/>
              <a:t>Quantitative Research</a:t>
            </a:r>
          </a:p>
        </p:txBody>
      </p:sp>
      <p:sp>
        <p:nvSpPr>
          <p:cNvPr id="11" name="Content Placeholder 2"/>
          <p:cNvSpPr>
            <a:spLocks noGrp="1"/>
          </p:cNvSpPr>
          <p:nvPr>
            <p:ph idx="1"/>
          </p:nvPr>
        </p:nvSpPr>
        <p:spPr>
          <a:xfrm>
            <a:off x="457200" y="2209800"/>
            <a:ext cx="8229600" cy="4187175"/>
          </a:xfrm>
        </p:spPr>
        <p:txBody>
          <a:bodyPr>
            <a:normAutofit/>
          </a:bodyPr>
          <a:lstStyle/>
          <a:p>
            <a:r>
              <a:rPr lang="en-US" dirty="0"/>
              <a:t>Experimental methods limit the possible ways in which a research participant can react to and express appropriate social behavior.  </a:t>
            </a:r>
          </a:p>
          <a:p>
            <a:r>
              <a:rPr lang="en-US" dirty="0"/>
              <a:t>Findings are therefore likely to be context-bound and simply a reflection of the assumptions which the researcher brings to the investigation.</a:t>
            </a: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25078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itle 1"/>
          <p:cNvSpPr>
            <a:spLocks noGrp="1"/>
          </p:cNvSpPr>
          <p:nvPr>
            <p:ph type="title"/>
          </p:nvPr>
        </p:nvSpPr>
        <p:spPr>
          <a:xfrm>
            <a:off x="2971800" y="274638"/>
            <a:ext cx="5715000" cy="1143000"/>
          </a:xfrm>
        </p:spPr>
        <p:txBody>
          <a:bodyPr>
            <a:normAutofit/>
          </a:bodyPr>
          <a:lstStyle/>
          <a:p>
            <a:r>
              <a:rPr lang="en-US" b="1" dirty="0"/>
              <a:t>Quantitative Research</a:t>
            </a: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ontent Placeholder 1">
            <a:extLst>
              <a:ext uri="{FF2B5EF4-FFF2-40B4-BE49-F238E27FC236}">
                <a16:creationId xmlns:a16="http://schemas.microsoft.com/office/drawing/2014/main" id="{2417C5AF-59A0-47CD-8566-3295388A50AA}"/>
              </a:ext>
            </a:extLst>
          </p:cNvPr>
          <p:cNvSpPr>
            <a:spLocks noGrp="1" noChangeArrowheads="1"/>
          </p:cNvSpPr>
          <p:nvPr>
            <p:ph idx="1"/>
          </p:nvPr>
        </p:nvSpPr>
        <p:spPr bwMode="auto">
          <a:xfrm>
            <a:off x="1066800" y="1992174"/>
            <a:ext cx="7010400" cy="430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en-US" altLang="en-US" b="1" i="0" u="none" strike="noStrike" cap="none" normalizeH="0" baseline="0" dirty="0">
                <a:ln>
                  <a:noFill/>
                </a:ln>
                <a:solidFill>
                  <a:schemeClr val="tx1"/>
                </a:solidFill>
                <a:effectLst/>
                <a:latin typeface="Arial" panose="020B0604020202020204" pitchFamily="34" charset="0"/>
              </a:rPr>
              <a:t>Descriptive Designs</a:t>
            </a:r>
            <a:r>
              <a:rPr kumimoji="0" lang="en-US" altLang="en-US"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chemeClr val="tx1"/>
                </a:solidFill>
                <a:effectLst/>
                <a:latin typeface="Arial" panose="020B0604020202020204" pitchFamily="34" charset="0"/>
                <a:cs typeface="Arial" panose="020B0604020202020204" pitchFamily="34" charset="0"/>
              </a:rPr>
              <a:t>Survey Research </a:t>
            </a:r>
          </a:p>
          <a:p>
            <a:pPr marL="0" marR="0" lvl="0" indent="0" algn="l" defTabSz="914400" rtl="0" eaLnBrk="0" fontAlgn="base" latinLnBrk="0" hangingPunct="0">
              <a:lnSpc>
                <a:spcPct val="100000"/>
              </a:lnSpc>
              <a:spcBef>
                <a:spcPct val="0"/>
              </a:spcBef>
              <a:spcAft>
                <a:spcPct val="0"/>
              </a:spcAft>
              <a:buClrTx/>
              <a:buSzTx/>
              <a:buFontTx/>
              <a:buChar char="•"/>
              <a:tabLst/>
            </a:pPr>
            <a:r>
              <a:rPr lang="en-US" altLang="en-US" dirty="0">
                <a:latin typeface="Arial" panose="020B0604020202020204" pitchFamily="34" charset="0"/>
                <a:cs typeface="Arial" panose="020B0604020202020204" pitchFamily="34" charset="0"/>
              </a:rPr>
              <a:t>Case Series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chemeClr val="tx1"/>
                </a:solidFill>
                <a:effectLst/>
                <a:latin typeface="Arial" panose="020B0604020202020204" pitchFamily="34" charset="0"/>
                <a:cs typeface="Arial" panose="020B0604020202020204" pitchFamily="34" charset="0"/>
              </a:rPr>
              <a:t>Case Report</a:t>
            </a:r>
          </a:p>
          <a:p>
            <a:pPr marL="0" lvl="0" indent="0" eaLnBrk="0" fontAlgn="base" hangingPunct="0">
              <a:spcBef>
                <a:spcPct val="0"/>
              </a:spcBef>
              <a:spcAft>
                <a:spcPct val="0"/>
              </a:spcAft>
              <a:buFontTx/>
              <a:buChar char="•"/>
            </a:pPr>
            <a:r>
              <a:rPr lang="en-US" altLang="en-US" dirty="0">
                <a:latin typeface="Arial" panose="020B0604020202020204" pitchFamily="34" charset="0"/>
                <a:cs typeface="Arial" panose="020B0604020202020204" pitchFamily="34" charset="0"/>
              </a:rPr>
              <a:t>Registry Summaries </a:t>
            </a:r>
          </a:p>
          <a:p>
            <a:pPr marL="0" lvl="0" indent="0" eaLnBrk="0" fontAlgn="base" hangingPunct="0">
              <a:spcBef>
                <a:spcPct val="0"/>
              </a:spcBef>
              <a:spcAft>
                <a:spcPct val="0"/>
              </a:spcAft>
              <a:buNone/>
            </a:pPr>
            <a:r>
              <a:rPr kumimoji="0" lang="en-US" altLang="en-US" b="1" i="0" u="none" strike="noStrike" cap="none" normalizeH="0" baseline="0" dirty="0">
                <a:ln>
                  <a:noFill/>
                </a:ln>
                <a:solidFill>
                  <a:schemeClr val="tx1"/>
                </a:solidFill>
                <a:effectLst/>
                <a:latin typeface="Arial" panose="020B0604020202020204" pitchFamily="34" charset="0"/>
              </a:rPr>
              <a:t>Analytical Designs</a:t>
            </a:r>
            <a:r>
              <a:rPr kumimoji="0" lang="en-US" altLang="en-US"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lang="en-US" altLang="en-US" dirty="0">
                <a:latin typeface="Arial" panose="020B0604020202020204" pitchFamily="34" charset="0"/>
              </a:rPr>
              <a:t>Observational</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chemeClr val="tx1"/>
                </a:solidFill>
                <a:effectLst/>
                <a:latin typeface="Arial" panose="020B0604020202020204" pitchFamily="34" charset="0"/>
              </a:rPr>
              <a:t>Experimental</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425078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itle 1"/>
          <p:cNvSpPr>
            <a:spLocks noGrp="1"/>
          </p:cNvSpPr>
          <p:nvPr>
            <p:ph type="title"/>
          </p:nvPr>
        </p:nvSpPr>
        <p:spPr>
          <a:xfrm>
            <a:off x="2971800" y="274638"/>
            <a:ext cx="5715000" cy="1143000"/>
          </a:xfrm>
        </p:spPr>
        <p:txBody>
          <a:bodyPr>
            <a:normAutofit/>
          </a:bodyPr>
          <a:lstStyle/>
          <a:p>
            <a:r>
              <a:rPr lang="en-US" b="1" dirty="0"/>
              <a:t>Quantitative Research</a:t>
            </a: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ontent Placeholder 1">
            <a:extLst>
              <a:ext uri="{FF2B5EF4-FFF2-40B4-BE49-F238E27FC236}">
                <a16:creationId xmlns:a16="http://schemas.microsoft.com/office/drawing/2014/main" id="{2417C5AF-59A0-47CD-8566-3295388A50AA}"/>
              </a:ext>
            </a:extLst>
          </p:cNvPr>
          <p:cNvSpPr>
            <a:spLocks noGrp="1" noChangeArrowheads="1"/>
          </p:cNvSpPr>
          <p:nvPr>
            <p:ph idx="1"/>
          </p:nvPr>
        </p:nvSpPr>
        <p:spPr bwMode="auto">
          <a:xfrm>
            <a:off x="1066800" y="2315339"/>
            <a:ext cx="7010400" cy="3662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eaLnBrk="0" fontAlgn="base" hangingPunct="0">
              <a:spcBef>
                <a:spcPct val="0"/>
              </a:spcBef>
              <a:spcAft>
                <a:spcPct val="0"/>
              </a:spcAft>
              <a:buNone/>
            </a:pPr>
            <a:r>
              <a:rPr lang="en-US" altLang="en-US" b="1" dirty="0">
                <a:latin typeface="Arial" panose="020B0604020202020204" pitchFamily="34" charset="0"/>
              </a:rPr>
              <a:t>Observational</a:t>
            </a:r>
            <a:r>
              <a:rPr kumimoji="0" lang="en-US" altLang="en-US" b="1" i="0" u="none" strike="noStrike" cap="none" normalizeH="0" baseline="0" dirty="0">
                <a:ln>
                  <a:noFill/>
                </a:ln>
                <a:solidFill>
                  <a:schemeClr val="tx1"/>
                </a:solidFill>
                <a:effectLst/>
                <a:latin typeface="Arial" panose="020B0604020202020204" pitchFamily="34" charset="0"/>
              </a:rPr>
              <a:t> Designs</a:t>
            </a:r>
            <a:r>
              <a:rPr kumimoji="0" lang="en-US" altLang="en-US" b="0" i="0" u="none" strike="noStrike" cap="none" normalizeH="0" baseline="0" dirty="0">
                <a:ln>
                  <a:noFill/>
                </a:ln>
                <a:solidFill>
                  <a:schemeClr val="tx1"/>
                </a:solidFill>
                <a:effectLst/>
                <a:latin typeface="Arial" panose="020B0604020202020204" pitchFamily="34" charset="0"/>
              </a:rPr>
              <a:t>:</a:t>
            </a:r>
          </a:p>
          <a:p>
            <a:pPr marR="0" lvl="0" algn="l" defTabSz="914400" rtl="0" eaLnBrk="0" fontAlgn="base" latinLnBrk="0" hangingPunct="0">
              <a:lnSpc>
                <a:spcPct val="100000"/>
              </a:lnSpc>
              <a:spcBef>
                <a:spcPct val="0"/>
              </a:spcBef>
              <a:spcAft>
                <a:spcPct val="0"/>
              </a:spcAft>
              <a:buClrTx/>
              <a:buSzTx/>
              <a:tabLst/>
            </a:pPr>
            <a:r>
              <a:rPr lang="en-US" altLang="en-US" sz="2800" dirty="0">
                <a:latin typeface="Arial" panose="020B0604020202020204" pitchFamily="34" charset="0"/>
              </a:rPr>
              <a:t>Case Control</a:t>
            </a:r>
          </a:p>
          <a:p>
            <a:pPr marR="0" lvl="0" algn="l" defTabSz="914400" rtl="0" eaLnBrk="0" fontAlgn="base" latinLnBrk="0" hangingPunct="0">
              <a:lnSpc>
                <a:spcPct val="100000"/>
              </a:lnSpc>
              <a:spcBef>
                <a:spcPct val="0"/>
              </a:spcBef>
              <a:spcAft>
                <a:spcPct val="0"/>
              </a:spcAft>
              <a:buClrTx/>
              <a:buSzTx/>
              <a:tabLst/>
            </a:pPr>
            <a:r>
              <a:rPr kumimoji="0" lang="en-US" altLang="en-US" sz="2800" b="0" i="0" u="none" strike="noStrike" cap="none" normalizeH="0" baseline="0" dirty="0">
                <a:ln>
                  <a:noFill/>
                </a:ln>
                <a:solidFill>
                  <a:schemeClr val="tx1"/>
                </a:solidFill>
                <a:effectLst/>
                <a:latin typeface="Arial" panose="020B0604020202020204" pitchFamily="34" charset="0"/>
              </a:rPr>
              <a:t>Cohort Study</a:t>
            </a:r>
          </a:p>
          <a:p>
            <a:pPr marR="0" lvl="0" algn="l" defTabSz="914400" rtl="0" eaLnBrk="0" fontAlgn="base" latinLnBrk="0" hangingPunct="0">
              <a:lnSpc>
                <a:spcPct val="100000"/>
              </a:lnSpc>
              <a:spcBef>
                <a:spcPct val="0"/>
              </a:spcBef>
              <a:spcAft>
                <a:spcPct val="0"/>
              </a:spcAft>
              <a:buClrTx/>
              <a:buSzTx/>
              <a:tabLst/>
            </a:pPr>
            <a:r>
              <a:rPr lang="en-US" altLang="en-US" sz="2800" dirty="0">
                <a:latin typeface="Arial" panose="020B0604020202020204" pitchFamily="34" charset="0"/>
              </a:rPr>
              <a:t>Cross-sectional (Epidemiology)</a:t>
            </a:r>
            <a:endParaRPr kumimoji="0" lang="en-US" altLang="en-US" sz="2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lang="en-US" altLang="en-US" b="1" dirty="0">
                <a:latin typeface="Arial" panose="020B0604020202020204" pitchFamily="34" charset="0"/>
              </a:rPr>
              <a:t>Experimental</a:t>
            </a:r>
            <a:r>
              <a:rPr kumimoji="0" lang="en-US" altLang="en-US" b="1" i="0" u="none" strike="noStrike" cap="none" normalizeH="0" baseline="0" dirty="0">
                <a:ln>
                  <a:noFill/>
                </a:ln>
                <a:solidFill>
                  <a:schemeClr val="tx1"/>
                </a:solidFill>
                <a:effectLst/>
                <a:latin typeface="Arial" panose="020B0604020202020204" pitchFamily="34" charset="0"/>
              </a:rPr>
              <a:t> Designs</a:t>
            </a:r>
            <a:r>
              <a:rPr kumimoji="0" lang="en-US" altLang="en-US" b="0" i="0" u="none" strike="noStrike" cap="none" normalizeH="0" baseline="0" dirty="0">
                <a:ln>
                  <a:noFill/>
                </a:ln>
                <a:solidFill>
                  <a:schemeClr val="tx1"/>
                </a:solidFill>
                <a:effectLst/>
                <a:latin typeface="Arial" panose="020B0604020202020204" pitchFamily="34" charset="0"/>
              </a:rPr>
              <a:t>:</a:t>
            </a:r>
          </a:p>
          <a:p>
            <a:pPr marR="0" lvl="0" algn="l" defTabSz="914400" rtl="0" eaLnBrk="0" fontAlgn="base" latinLnBrk="0" hangingPunct="0">
              <a:lnSpc>
                <a:spcPct val="100000"/>
              </a:lnSpc>
              <a:spcBef>
                <a:spcPct val="0"/>
              </a:spcBef>
              <a:spcAft>
                <a:spcPct val="0"/>
              </a:spcAft>
              <a:buClrTx/>
              <a:buSzTx/>
              <a:tabLst/>
            </a:pPr>
            <a:r>
              <a:rPr lang="en-US" altLang="en-US" sz="2800" dirty="0">
                <a:latin typeface="Arial" panose="020B0604020202020204" pitchFamily="34" charset="0"/>
              </a:rPr>
              <a:t>Randomized Control Trial</a:t>
            </a:r>
          </a:p>
          <a:p>
            <a:pPr eaLnBrk="0" fontAlgn="base" hangingPunct="0">
              <a:spcBef>
                <a:spcPct val="0"/>
              </a:spcBef>
              <a:spcAft>
                <a:spcPct val="0"/>
              </a:spcAft>
            </a:pPr>
            <a:r>
              <a:rPr kumimoji="0" lang="en-US" altLang="en-US" sz="2800" b="0" i="0" u="none" strike="noStrike" cap="none" normalizeH="0" baseline="0" dirty="0">
                <a:ln>
                  <a:noFill/>
                </a:ln>
                <a:solidFill>
                  <a:schemeClr val="tx1"/>
                </a:solidFill>
                <a:effectLst/>
                <a:latin typeface="Arial" panose="020B0604020202020204" pitchFamily="34" charset="0"/>
              </a:rPr>
              <a:t>Non-</a:t>
            </a:r>
            <a:r>
              <a:rPr lang="en-US" altLang="en-US" sz="2800" dirty="0">
                <a:latin typeface="Arial" panose="020B0604020202020204" pitchFamily="34" charset="0"/>
              </a:rPr>
              <a:t>Randomized Control Trial (</a:t>
            </a:r>
            <a:r>
              <a:rPr lang="en-US" altLang="en-US" sz="2800" dirty="0" err="1">
                <a:latin typeface="Arial" panose="020B0604020202020204" pitchFamily="34" charset="0"/>
              </a:rPr>
              <a:t>Qusai</a:t>
            </a:r>
            <a:r>
              <a:rPr lang="en-US" altLang="en-US" sz="2800" dirty="0">
                <a:latin typeface="Arial" panose="020B0604020202020204" pitchFamily="34" charset="0"/>
              </a:rPr>
              <a:t> Experiments)</a:t>
            </a:r>
          </a:p>
        </p:txBody>
      </p:sp>
    </p:spTree>
    <p:extLst>
      <p:ext uri="{BB962C8B-B14F-4D97-AF65-F5344CB8AC3E}">
        <p14:creationId xmlns:p14="http://schemas.microsoft.com/office/powerpoint/2010/main" val="1258980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itle 1"/>
          <p:cNvSpPr>
            <a:spLocks noGrp="1"/>
          </p:cNvSpPr>
          <p:nvPr>
            <p:ph type="title"/>
          </p:nvPr>
        </p:nvSpPr>
        <p:spPr>
          <a:xfrm>
            <a:off x="2971800" y="274638"/>
            <a:ext cx="5715000" cy="1143000"/>
          </a:xfrm>
        </p:spPr>
        <p:txBody>
          <a:bodyPr>
            <a:normAutofit fontScale="90000"/>
          </a:bodyPr>
          <a:lstStyle/>
          <a:p>
            <a:pPr algn="r"/>
            <a:r>
              <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Qualitative Paradigm</a:t>
            </a: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descr="slide06-0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600" y="1600200"/>
            <a:ext cx="86868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48528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GB"/>
          </a:p>
        </p:txBody>
      </p:sp>
      <p:pic>
        <p:nvPicPr>
          <p:cNvPr id="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 Box 4"/>
          <p:cNvSpPr txBox="1">
            <a:spLocks noChangeArrowheads="1"/>
          </p:cNvSpPr>
          <p:nvPr/>
        </p:nvSpPr>
        <p:spPr bwMode="auto">
          <a:xfrm>
            <a:off x="1905000" y="3421559"/>
            <a:ext cx="7086601"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algn="r"/>
            <a:r>
              <a:rPr lang="en-US" altLang="en-US" sz="44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THANK YOU!!!</a:t>
            </a:r>
          </a:p>
        </p:txBody>
      </p:sp>
    </p:spTree>
    <p:extLst>
      <p:ext uri="{BB962C8B-B14F-4D97-AF65-F5344CB8AC3E}">
        <p14:creationId xmlns:p14="http://schemas.microsoft.com/office/powerpoint/2010/main" val="18695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utoUpdateAnimBg="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920</TotalTime>
  <Words>768</Words>
  <Application>Microsoft Office PowerPoint</Application>
  <PresentationFormat>On-screen Show (4:3)</PresentationFormat>
  <Paragraphs>95</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Arial Unicode MS</vt:lpstr>
      <vt:lpstr>Calibri</vt:lpstr>
      <vt:lpstr>Times New Roman</vt:lpstr>
      <vt:lpstr>Wingdings</vt:lpstr>
      <vt:lpstr>Office Theme</vt:lpstr>
      <vt:lpstr>PowerPoint Presentation</vt:lpstr>
      <vt:lpstr>Qualitative vs. Quantitative</vt:lpstr>
      <vt:lpstr>Study Design &amp; it’s Purposes</vt:lpstr>
      <vt:lpstr>PowerPoint Presentation</vt:lpstr>
      <vt:lpstr>PowerPoint Presentation</vt:lpstr>
      <vt:lpstr>Qualitative Research</vt:lpstr>
      <vt:lpstr>Qualitative Research</vt:lpstr>
      <vt:lpstr>Qualitative Research</vt:lpstr>
      <vt:lpstr>Qualitative Research</vt:lpstr>
      <vt:lpstr>Qualitative Research</vt:lpstr>
      <vt:lpstr>PowerPoint Presentation</vt:lpstr>
      <vt:lpstr>Quantitative Research</vt:lpstr>
      <vt:lpstr>Quantitative Research</vt:lpstr>
      <vt:lpstr>Quantitative Research</vt:lpstr>
      <vt:lpstr>Quantitative Research</vt:lpstr>
      <vt:lpstr>Quantitative Research</vt:lpstr>
      <vt:lpstr>Quantitative Research</vt:lpstr>
      <vt:lpstr>Qualitative Paradigm</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INSTITUTIONS</dc:title>
  <dc:creator>Tayyab</dc:creator>
  <cp:lastModifiedBy>Windows User</cp:lastModifiedBy>
  <cp:revision>90</cp:revision>
  <dcterms:created xsi:type="dcterms:W3CDTF">2006-08-16T00:00:00Z</dcterms:created>
  <dcterms:modified xsi:type="dcterms:W3CDTF">2024-08-04T14:28:19Z</dcterms:modified>
</cp:coreProperties>
</file>