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0"/>
  </p:notesMasterIdLst>
  <p:sldIdLst>
    <p:sldId id="256" r:id="rId2"/>
    <p:sldId id="302" r:id="rId3"/>
    <p:sldId id="303" r:id="rId4"/>
    <p:sldId id="453" r:id="rId5"/>
    <p:sldId id="45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321" r:id="rId15"/>
    <p:sldId id="322" r:id="rId16"/>
    <p:sldId id="494" r:id="rId17"/>
    <p:sldId id="298" r:id="rId18"/>
    <p:sldId id="265" r:id="rId19"/>
    <p:sldId id="268" r:id="rId20"/>
    <p:sldId id="523" r:id="rId21"/>
    <p:sldId id="267" r:id="rId22"/>
    <p:sldId id="271" r:id="rId23"/>
    <p:sldId id="266" r:id="rId24"/>
    <p:sldId id="299" r:id="rId25"/>
    <p:sldId id="275" r:id="rId26"/>
    <p:sldId id="276" r:id="rId27"/>
    <p:sldId id="277" r:id="rId28"/>
    <p:sldId id="418" r:id="rId29"/>
    <p:sldId id="278" r:id="rId30"/>
    <p:sldId id="324" r:id="rId31"/>
    <p:sldId id="325" r:id="rId32"/>
    <p:sldId id="327" r:id="rId33"/>
    <p:sldId id="331" r:id="rId34"/>
    <p:sldId id="524" r:id="rId35"/>
    <p:sldId id="332" r:id="rId36"/>
    <p:sldId id="333" r:id="rId37"/>
    <p:sldId id="388" r:id="rId38"/>
    <p:sldId id="334" r:id="rId39"/>
    <p:sldId id="335" r:id="rId40"/>
    <p:sldId id="336" r:id="rId41"/>
    <p:sldId id="337" r:id="rId42"/>
    <p:sldId id="525" r:id="rId43"/>
    <p:sldId id="339" r:id="rId44"/>
    <p:sldId id="340" r:id="rId45"/>
    <p:sldId id="341" r:id="rId46"/>
    <p:sldId id="342" r:id="rId47"/>
    <p:sldId id="343" r:id="rId48"/>
    <p:sldId id="344" r:id="rId49"/>
    <p:sldId id="346" r:id="rId50"/>
    <p:sldId id="347" r:id="rId51"/>
    <p:sldId id="348" r:id="rId52"/>
    <p:sldId id="350" r:id="rId53"/>
    <p:sldId id="351" r:id="rId54"/>
    <p:sldId id="429" r:id="rId55"/>
    <p:sldId id="495" r:id="rId56"/>
    <p:sldId id="454" r:id="rId57"/>
    <p:sldId id="457" r:id="rId58"/>
    <p:sldId id="458" r:id="rId59"/>
    <p:sldId id="459" r:id="rId60"/>
    <p:sldId id="460" r:id="rId61"/>
    <p:sldId id="461" r:id="rId62"/>
    <p:sldId id="462" r:id="rId63"/>
    <p:sldId id="463" r:id="rId64"/>
    <p:sldId id="464" r:id="rId65"/>
    <p:sldId id="465" r:id="rId66"/>
    <p:sldId id="466" r:id="rId67"/>
    <p:sldId id="467" r:id="rId68"/>
    <p:sldId id="468" r:id="rId69"/>
    <p:sldId id="352" r:id="rId70"/>
    <p:sldId id="527" r:id="rId71"/>
    <p:sldId id="469" r:id="rId72"/>
    <p:sldId id="470" r:id="rId73"/>
    <p:sldId id="471" r:id="rId74"/>
    <p:sldId id="472" r:id="rId75"/>
    <p:sldId id="473" r:id="rId76"/>
    <p:sldId id="474" r:id="rId77"/>
    <p:sldId id="509" r:id="rId78"/>
    <p:sldId id="510" r:id="rId79"/>
    <p:sldId id="511" r:id="rId80"/>
    <p:sldId id="512" r:id="rId81"/>
    <p:sldId id="513" r:id="rId82"/>
    <p:sldId id="514" r:id="rId83"/>
    <p:sldId id="515" r:id="rId84"/>
    <p:sldId id="516" r:id="rId85"/>
    <p:sldId id="517" r:id="rId86"/>
    <p:sldId id="518" r:id="rId87"/>
    <p:sldId id="519" r:id="rId88"/>
    <p:sldId id="520" r:id="rId89"/>
    <p:sldId id="521" r:id="rId90"/>
    <p:sldId id="353" r:id="rId91"/>
    <p:sldId id="354" r:id="rId92"/>
    <p:sldId id="355" r:id="rId93"/>
    <p:sldId id="356" r:id="rId94"/>
    <p:sldId id="414" r:id="rId95"/>
    <p:sldId id="304" r:id="rId96"/>
    <p:sldId id="279" r:id="rId97"/>
    <p:sldId id="320" r:id="rId98"/>
    <p:sldId id="280" r:id="rId99"/>
    <p:sldId id="281" r:id="rId100"/>
    <p:sldId id="282" r:id="rId101"/>
    <p:sldId id="284" r:id="rId102"/>
    <p:sldId id="285" r:id="rId103"/>
    <p:sldId id="286" r:id="rId104"/>
    <p:sldId id="287" r:id="rId105"/>
    <p:sldId id="289" r:id="rId106"/>
    <p:sldId id="290" r:id="rId107"/>
    <p:sldId id="291" r:id="rId108"/>
    <p:sldId id="292" r:id="rId109"/>
    <p:sldId id="294" r:id="rId110"/>
    <p:sldId id="295" r:id="rId111"/>
    <p:sldId id="305" r:id="rId112"/>
    <p:sldId id="306" r:id="rId113"/>
    <p:sldId id="307" r:id="rId114"/>
    <p:sldId id="308" r:id="rId115"/>
    <p:sldId id="309" r:id="rId116"/>
    <p:sldId id="522" r:id="rId117"/>
    <p:sldId id="311" r:id="rId118"/>
    <p:sldId id="312" r:id="rId119"/>
    <p:sldId id="526" r:id="rId120"/>
    <p:sldId id="313" r:id="rId121"/>
    <p:sldId id="314" r:id="rId122"/>
    <p:sldId id="315" r:id="rId123"/>
    <p:sldId id="316" r:id="rId124"/>
    <p:sldId id="430" r:id="rId125"/>
    <p:sldId id="431" r:id="rId126"/>
    <p:sldId id="432" r:id="rId127"/>
    <p:sldId id="382" r:id="rId128"/>
    <p:sldId id="383" r:id="rId129"/>
    <p:sldId id="384" r:id="rId130"/>
    <p:sldId id="385" r:id="rId131"/>
    <p:sldId id="386" r:id="rId132"/>
    <p:sldId id="387" r:id="rId133"/>
    <p:sldId id="317" r:id="rId134"/>
    <p:sldId id="318" r:id="rId135"/>
    <p:sldId id="319" r:id="rId136"/>
    <p:sldId id="487" r:id="rId137"/>
    <p:sldId id="488" r:id="rId138"/>
    <p:sldId id="489" r:id="rId139"/>
    <p:sldId id="490" r:id="rId140"/>
    <p:sldId id="491" r:id="rId141"/>
    <p:sldId id="492" r:id="rId142"/>
    <p:sldId id="493" r:id="rId143"/>
    <p:sldId id="380" r:id="rId144"/>
    <p:sldId id="368" r:id="rId145"/>
    <p:sldId id="369" r:id="rId146"/>
    <p:sldId id="370" r:id="rId147"/>
    <p:sldId id="371" r:id="rId148"/>
    <p:sldId id="372" r:id="rId149"/>
    <p:sldId id="373" r:id="rId150"/>
    <p:sldId id="374" r:id="rId151"/>
    <p:sldId id="357" r:id="rId152"/>
    <p:sldId id="358" r:id="rId153"/>
    <p:sldId id="359" r:id="rId154"/>
    <p:sldId id="360" r:id="rId155"/>
    <p:sldId id="361" r:id="rId156"/>
    <p:sldId id="447" r:id="rId157"/>
    <p:sldId id="448" r:id="rId158"/>
    <p:sldId id="449" r:id="rId1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8" d="100"/>
          <a:sy n="68" d="100"/>
        </p:scale>
        <p:origin x="756" y="72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199A4-B275-481A-9D00-791AE645795D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6C971-1476-4F43-BDAA-81636CE1422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(i.e. professional growth/ promotions/ fulfil requirements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6C971-1476-4F43-BDAA-81636CE1422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Include the keywords in the title, as it helps the reader to identify whether the article is of relevance to him/her or not</a:t>
            </a:r>
            <a:r>
              <a:rPr lang="en-US" b="1" baseline="0" dirty="0"/>
              <a:t> as well as help </a:t>
            </a:r>
            <a:r>
              <a:rPr lang="en-US" b="1" dirty="0"/>
              <a:t>the</a:t>
            </a:r>
            <a:r>
              <a:rPr lang="en-US" b="1" baseline="0" dirty="0"/>
              <a:t> </a:t>
            </a:r>
            <a:r>
              <a:rPr lang="en-US" b="1" dirty="0"/>
              <a:t>reader to locate articles of interest. </a:t>
            </a:r>
            <a:endParaRPr lang="en-GB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6C971-1476-4F43-BDAA-81636CE14229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Just like a good history that includes presenting features, clinical signs, lab investigations and</a:t>
            </a:r>
            <a:r>
              <a:rPr lang="en-GB" baseline="0" dirty="0"/>
              <a:t> diagnosis after excluding differential diagnosis.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25700-1906-4AD1-8241-8211B54FA8C3}" type="slidenum">
              <a:rPr lang="en-GB" smtClean="0"/>
              <a:pPr/>
              <a:t>60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3CD1-B10D-4D23-9257-84035C647025}" type="slidenum">
              <a:rPr lang="en-GB" smtClean="0"/>
              <a:pPr/>
              <a:t>79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7809AA-7C13-406B-92C1-D1E170312F3F}" type="datetimeFigureOut">
              <a:rPr lang="en-GB" smtClean="0"/>
              <a:pPr/>
              <a:t>30/11/2023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139D31-B013-4D2E-9DE1-C0A0B374D9FE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en-GB">
                <a:solidFill>
                  <a:schemeClr val="bg1"/>
                </a:solidFill>
              </a:rPr>
              <a:t>SYNOPSIS WRITING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8952" y="3702006"/>
            <a:ext cx="7626096" cy="1712632"/>
          </a:xfrm>
        </p:spPr>
        <p:txBody>
          <a:bodyPr/>
          <a:lstStyle/>
          <a:p>
            <a:endParaRPr lang="en-GB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Why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For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extrinsic factors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Evidence based medicine/dentistry</a:t>
            </a:r>
          </a:p>
          <a:p>
            <a:pPr algn="just">
              <a:buNone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Support an evidence</a:t>
            </a:r>
          </a:p>
          <a:p>
            <a:pPr algn="just">
              <a:buNone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Find the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truth!!</a:t>
            </a:r>
          </a:p>
          <a:p>
            <a:pPr algn="just">
              <a:buNone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For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policy making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informed decision making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What is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Research is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systematic process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of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collection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analysis of data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later on its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interpretation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so as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find solutions to a problem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or any event around us.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Steps to conduct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Research is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systemic process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starting from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selection of research topic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and ends 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reporting the research findings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at local/international journals or scientific meeting.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Steps for Conducting Research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48880"/>
            <a:ext cx="79928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br>
              <a:rPr lang="en-US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Step 1: Selecting a Research topic and formulating objective/s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assess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what questions will the study address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lvl="0" algn="just">
              <a:buFont typeface="Wingdings" pitchFamily="2" charset="2"/>
              <a:buChar char="q"/>
            </a:pP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What will it measure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Step 2: Undertaking literature review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establish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why the question is important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? </a:t>
            </a:r>
          </a:p>
          <a:p>
            <a:pPr lvl="0" algn="just">
              <a:buFont typeface="Wingdings" pitchFamily="2" charset="2"/>
              <a:buChar char="q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What is already known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about it? </a:t>
            </a:r>
          </a:p>
          <a:p>
            <a:pPr lvl="0" algn="just">
              <a:buFont typeface="Wingdings" pitchFamily="2" charset="2"/>
              <a:buChar char="q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What new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will this study assess?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Step 3: Selecting a study design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ensure that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research design matches the objectives set.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just"/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GB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4000" b="1" dirty="0">
                <a:solidFill>
                  <a:schemeClr val="tx1"/>
                </a:solidFill>
              </a:rPr>
              <a:t>Step 4: Selecting the Research subjects/site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ensure generalizibility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validity.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Recruit adequate number of participants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have confidence in your findings.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Step 5: Identify the study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be clear in context to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Predictor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Independent variables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variables</a:t>
            </a:r>
          </a:p>
          <a:p>
            <a:pPr lvl="0" algn="just">
              <a:buFont typeface="Wingdings" pitchFamily="2" charset="2"/>
              <a:buChar char="q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Outcome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Dependent variables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variables</a:t>
            </a:r>
          </a:p>
          <a:p>
            <a:pPr lvl="0" algn="just">
              <a:buFont typeface="Wingdings" pitchFamily="2" charset="2"/>
              <a:buChar char="q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Step 6: Formulate the questionnaire and collect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Collection of data should be aligned to the objective/s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data collection form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(study tool should be valid).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Data on all relevant variables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(both independent and dependent variables) are collected.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Step 7: Analyzing data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Analyze quantifiable data.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Step 8: Report the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Report the findings of the study in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Scientific journals</a:t>
            </a:r>
          </a:p>
          <a:p>
            <a:pPr algn="just">
              <a:buFont typeface="Wingdings" pitchFamily="2" charset="2"/>
              <a:buChar char="q"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Poster exhibition</a:t>
            </a:r>
          </a:p>
          <a:p>
            <a:pPr algn="just">
              <a:buFont typeface="Wingdings" pitchFamily="2" charset="2"/>
              <a:buChar char="q"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Conference presentations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bg1"/>
                </a:solidFill>
              </a:rPr>
              <a:t>Why Research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Learning Outcomes</a:t>
            </a:r>
          </a:p>
          <a:p>
            <a:pPr algn="just">
              <a:buFont typeface="Arial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Why develop a Research Proposal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Research Proposal/Synopsis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Research Proposal/Synopsis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Research Protocol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are synonymous terms.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First step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taken prior to initiation of any research project.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Research Proposal describes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a research plan with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well-defined measurable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outcome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that an investigator aims to follow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to achieve the research objectives.</a:t>
            </a:r>
          </a:p>
          <a:p>
            <a:pPr algn="just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precisely describes the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importance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of the area of research</a:t>
            </a:r>
          </a:p>
          <a:p>
            <a:pPr algn="just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research questions/hypothesis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behind the research</a:t>
            </a:r>
          </a:p>
          <a:p>
            <a:pPr algn="just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how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it will be carried out. 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bg2"/>
                </a:solidFill>
              </a:rPr>
              <a:t>Subtopic : Selection of Research Topic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Learning Outcomes: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How to decide on a research topic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Selection of a Research Topic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Remember the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FINER criteria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for selecting a Research topic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 Feasible</a:t>
            </a: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 Interest</a:t>
            </a: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 Novel</a:t>
            </a: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 Ethical Consideration</a:t>
            </a:r>
          </a:p>
          <a:p>
            <a:pPr algn="just">
              <a:buFont typeface="Wingdings" pitchFamily="2" charset="2"/>
              <a:buChar char="q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 Relevance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Feasibility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means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availability of different resources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that you may need to carry out the research project.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includes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manpower, money, material, machinery, skills and time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etc.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Have you got an Interest for the Topic of Research?? 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Novel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good to look into a new problem but it is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not always possible to work for new problems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as you may have limited resources.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Thus, you can work on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old problem but with a different perspective. 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Ethical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includes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Informed consent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Non-maleficence (do no harm)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Confidentiality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br>
              <a:rPr lang="en-GB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GB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4000" b="1" dirty="0">
                <a:solidFill>
                  <a:schemeClr val="tx1"/>
                </a:solidFill>
              </a:rPr>
              <a:t>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Here consider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prevalence of the problem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which you are interested.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other words,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how big is the problem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tx1"/>
                </a:solidFill>
              </a:rPr>
              <a:t>Subtopic : Resources for Literature 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Learning Outcome: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are the freely available resources (Repository) to search articles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How to search relevant articles and scientific material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Resources Of Literature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Relevant scientific literature could be searched through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internet, medical journals (electronic or paper based), conference literature etc.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Spend adequate time in conducting literature search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Freely Available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The freely available resources are</a:t>
            </a:r>
          </a:p>
          <a:p>
            <a:pPr algn="just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Biomed Central</a:t>
            </a:r>
          </a:p>
          <a:p>
            <a:pPr algn="just">
              <a:buFont typeface="Wingdings" pitchFamily="2" charset="2"/>
              <a:buChar char="Ø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Pub Med </a:t>
            </a:r>
            <a:r>
              <a:rPr lang="en-US" dirty="0"/>
              <a:t>(</a:t>
            </a:r>
            <a:r>
              <a:rPr lang="en-US" u="sng" dirty="0">
                <a:hlinkClick r:id="rId2"/>
              </a:rPr>
              <a:t>http://www.ncbi.nlm.nih.gov/PubMed/</a:t>
            </a:r>
            <a:r>
              <a:rPr lang="en-US" u="sng" dirty="0"/>
              <a:t>)</a:t>
            </a:r>
            <a:endParaRPr lang="en-US" b="1" i="1" u="sng" dirty="0"/>
          </a:p>
          <a:p>
            <a:pPr algn="just">
              <a:buFont typeface="Wingdings" pitchFamily="2" charset="2"/>
              <a:buChar char="Ø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BMJ</a:t>
            </a:r>
          </a:p>
          <a:p>
            <a:pPr algn="just">
              <a:buFont typeface="Wingdings" pitchFamily="2" charset="2"/>
              <a:buChar char="Ø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Google scholar (help to locate articles)</a:t>
            </a:r>
          </a:p>
          <a:p>
            <a:pPr algn="just">
              <a:buFont typeface="Wingdings" pitchFamily="2" charset="2"/>
              <a:buChar char="Ø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Cochrane</a:t>
            </a:r>
          </a:p>
          <a:p>
            <a:pPr algn="just">
              <a:buFont typeface="Wingdings" pitchFamily="2" charset="2"/>
              <a:buChar char="Ø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Scopus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Search Through Keywords (Diabetes)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7739" y="1935163"/>
            <a:ext cx="736852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Keywords (Diabetes, Hypertension)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35163"/>
            <a:ext cx="842493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Keywords (Diabetes, Hypertension, Nephropathy)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7739" y="1935163"/>
            <a:ext cx="736852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bg1"/>
                </a:solidFill>
              </a:rPr>
              <a:t>Title of the Research Project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Learning outcome</a:t>
            </a:r>
          </a:p>
          <a:p>
            <a:pPr algn="just">
              <a:buFont typeface="Arial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title should be given to the study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Study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The title precisely reflects the objective (s)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of the proposed study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concisely and clearly.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ust provide the "keywords"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for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classification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indexing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of the research project.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For Clinical trial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If your study is 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trial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being carried out on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children with ear infections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using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an antibiotic X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then your key features should be reflected in the title.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"</a:t>
            </a:r>
            <a:r>
              <a:rPr lang="en-US" b="1" i="1" dirty="0">
                <a:solidFill>
                  <a:srgbClr val="FF0000"/>
                </a:solidFill>
              </a:rPr>
              <a:t>Role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 of antibiotic X in children with ear infections - a clinical trial." </a:t>
            </a:r>
          </a:p>
          <a:p>
            <a:pPr algn="ctr">
              <a:buNone/>
            </a:pPr>
            <a:endParaRPr lang="en-US" b="1" i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i="1" dirty="0">
                <a:solidFill>
                  <a:srgbClr val="00B050"/>
                </a:solidFill>
              </a:rPr>
              <a:t>Another Example</a:t>
            </a:r>
          </a:p>
          <a:p>
            <a:pPr algn="ctr">
              <a:buNone/>
            </a:pPr>
            <a:endParaRPr lang="en-US" b="1" i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GB" b="1" i="1" dirty="0"/>
              <a:t>“Adoption of a tooth brushing technique: a</a:t>
            </a:r>
          </a:p>
          <a:p>
            <a:pPr algn="ctr">
              <a:buNone/>
            </a:pPr>
            <a:r>
              <a:rPr lang="en-GB" b="1" i="1" dirty="0"/>
              <a:t>randomised controlled clinical trial”</a:t>
            </a:r>
            <a:endParaRPr lang="en-GB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For Cross-sectional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Prevalence of developmental defects of enamel in children and adolescents with Asthma: A cross sectional survey.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  <a:p>
            <a:pPr algn="ctr">
              <a:buNone/>
            </a:pPr>
            <a:r>
              <a:rPr lang="en-GB" i="1" dirty="0"/>
              <a:t>Knowledge, Attitudes, and Practice Regarding Infection Control Measures Among Dental Students in Central India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GB" i="1" dirty="0">
                <a:solidFill>
                  <a:srgbClr val="00B050"/>
                </a:solidFill>
              </a:rPr>
              <a:t>Perceived source of stress among final year dental undergraduate students in a dental teaching institution at </a:t>
            </a:r>
            <a:r>
              <a:rPr lang="en-GB" i="1" dirty="0" err="1">
                <a:solidFill>
                  <a:srgbClr val="00B050"/>
                </a:solidFill>
              </a:rPr>
              <a:t>Banglore</a:t>
            </a:r>
            <a:r>
              <a:rPr lang="en-GB" i="1" dirty="0">
                <a:solidFill>
                  <a:srgbClr val="00B050"/>
                </a:solidFill>
              </a:rPr>
              <a:t>, India: A cross-sectional survey.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1"/>
                </a:solidFill>
              </a:rPr>
              <a:t>For Case Control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If you want to evaluate the </a:t>
            </a:r>
            <a:r>
              <a:rPr lang="en-GB" b="1" dirty="0"/>
              <a:t>association</a:t>
            </a:r>
            <a:r>
              <a:rPr lang="en-GB" dirty="0"/>
              <a:t> between </a:t>
            </a:r>
            <a:r>
              <a:rPr lang="en-GB" b="1" dirty="0"/>
              <a:t>Maternal Periodontitis </a:t>
            </a:r>
            <a:r>
              <a:rPr lang="en-GB" dirty="0"/>
              <a:t>and </a:t>
            </a:r>
            <a:r>
              <a:rPr lang="en-GB" b="1" dirty="0"/>
              <a:t>Preterm delivery or Low Birth Weight.</a:t>
            </a:r>
          </a:p>
          <a:p>
            <a:pPr algn="just"/>
            <a:endParaRPr lang="en-GB" b="1" dirty="0"/>
          </a:p>
          <a:p>
            <a:pPr algn="just">
              <a:buNone/>
            </a:pPr>
            <a:r>
              <a:rPr lang="en-GB" b="1" dirty="0"/>
              <a:t>Your Title should say</a:t>
            </a:r>
          </a:p>
          <a:p>
            <a:pPr algn="just">
              <a:buNone/>
            </a:pPr>
            <a:endParaRPr lang="en-GB" b="1" dirty="0"/>
          </a:p>
          <a:p>
            <a:pPr algn="ctr">
              <a:buNone/>
            </a:pPr>
            <a:r>
              <a:rPr lang="en-GB" b="1" dirty="0">
                <a:solidFill>
                  <a:srgbClr val="00B050"/>
                </a:solidFill>
              </a:rPr>
              <a:t>The relationship between maternal Periodontitis and preterm low birth weight: A case-control study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>
                <a:solidFill>
                  <a:schemeClr val="bg2"/>
                </a:solidFill>
              </a:rPr>
              <a:t>Writing an </a:t>
            </a:r>
            <a:r>
              <a:rPr lang="en-GB" dirty="0">
                <a:solidFill>
                  <a:schemeClr val="bg2"/>
                </a:solidFill>
              </a:rPr>
              <a:t>Introduction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Most important part of the research protocol.</a:t>
            </a:r>
          </a:p>
          <a:p>
            <a:pPr algn="just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Convince reviewer that the research is going to be different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from what other people have done.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Gives statistical facts about the burden of problem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under study (how big the problem is), cost of illness.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Remember: Narrow down the statistical facts.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Introduction Continued..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 introduction should ideally comprise of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four paragraphs: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Addressing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what is known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about the problem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What is not known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about the problem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Point out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existing gaps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scientific knowledge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How the study will contribute to fill the gap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strength of the study planned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Research Objective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Research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research objective is a statement that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clearly reflects the goal to be achieved by a research project.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The objectives of a research project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summarize what a study plans to achieve. </a:t>
            </a:r>
          </a:p>
          <a:p>
            <a:pPr algn="just"/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Must match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hypothesis and data analysis plan.</a:t>
            </a:r>
          </a:p>
          <a:p>
            <a:pPr algn="just"/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objective should be stated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</a:t>
            </a:r>
            <a:r>
              <a:rPr lang="en-US" b="1" i="1" u="sng" dirty="0">
                <a:solidFill>
                  <a:schemeClr val="accent1">
                    <a:lumMod val="50000"/>
                  </a:schemeClr>
                </a:solidFill>
              </a:rPr>
              <a:t>clear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i="1" u="sng" dirty="0">
                <a:solidFill>
                  <a:schemeClr val="accent1">
                    <a:lumMod val="50000"/>
                  </a:schemeClr>
                </a:solidFill>
              </a:rPr>
              <a:t> measurable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terms. 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Researcher can have as many objectives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as he feels that the study is feasible to achieve.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Research Objective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The formulation of objectives will help you to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Focus the study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(narrowing it down to essentials) 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Avoid the collection of  unnecessary data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Organize the study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clearly defined parts or phases.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Research Objective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Objectives should be stated using “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action verbs”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that are specific enough to be measured: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Examples: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determine …, To compare…, To evaluate…, To calculate… etc.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 not use vague non-action verbs such as: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appreciate … To understand… To believe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1"/>
                </a:solidFill>
              </a:rPr>
              <a:t>Research Objective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en-GB" dirty="0"/>
              <a:t>Example 1</a:t>
            </a:r>
          </a:p>
          <a:p>
            <a:pPr>
              <a:buNone/>
            </a:pPr>
            <a:endParaRPr lang="en-GB" dirty="0"/>
          </a:p>
          <a:p>
            <a:pPr algn="ctr">
              <a:buNone/>
            </a:pPr>
            <a:r>
              <a:rPr lang="en-GB" dirty="0">
                <a:solidFill>
                  <a:srgbClr val="0070C0"/>
                </a:solidFill>
              </a:rPr>
              <a:t>To determine their level of knowledge, attitudes, and practice regarding infection control measures and if any correlation exists among the knowledge, attitudes, and practice scores. </a:t>
            </a:r>
          </a:p>
          <a:p>
            <a:pPr algn="just"/>
            <a:r>
              <a:rPr lang="en-GB" dirty="0"/>
              <a:t>Example 2</a:t>
            </a:r>
          </a:p>
          <a:p>
            <a:pPr algn="just">
              <a:buNone/>
            </a:pPr>
            <a:endParaRPr lang="en-GB" dirty="0"/>
          </a:p>
          <a:p>
            <a:pPr algn="ctr">
              <a:buNone/>
            </a:pPr>
            <a:r>
              <a:rPr lang="en-GB" dirty="0">
                <a:solidFill>
                  <a:srgbClr val="00B050"/>
                </a:solidFill>
              </a:rPr>
              <a:t>To evaluate the association between Maternal Periodontitis and Preterm delivery or Low Birth Weight.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tx1"/>
                </a:solidFill>
              </a:rPr>
              <a:t>Material and Methods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methodology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explains the procedures that will be used to achieve the objectives.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methodology of a research project is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CORE OF THE STUDY.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Components of a Methodology Section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Components of a research Protocol in the methodology section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Operational definition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Variables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Research design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Sampling method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Sample Size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Data collection plan/procedure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Ethical considerations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Data analysis plan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Budget/Logistics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References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Operational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definition of the exposure and outcome variables of interest in context to objective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a particular study and their means of measurement/determination.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Consider that one wishes to do a study on anemia in patients with chronic kidney disease (CKD). He has to give an operational definition of anemia in his study. This definition of anemia should not be a textbook definition of anemia, rather it should mention what anemia means in this particular study. </a:t>
            </a:r>
          </a:p>
          <a:p>
            <a:pPr algn="just">
              <a:buNone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For example, he should mention an operational definition that anemia in this study is defined as haemoglobin less than 11 gm/dl. This cut-off of 11 gm/dl should ideally come from a world recognized body like the WHO or National Kidney Foundation.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 A study to compare the </a:t>
            </a:r>
            <a:r>
              <a:rPr lang="en-US" b="1" i="1" u="sng" dirty="0">
                <a:solidFill>
                  <a:schemeClr val="accent1">
                    <a:lumMod val="50000"/>
                  </a:schemeClr>
                </a:solidFill>
              </a:rPr>
              <a:t>effectiveness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of dressing A and dressing B in patients presenting with infected wounds of the foot. An outcome variable should be easily measureable. By looking at the objective it is not clear that what will be deemed as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effective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how will effectiveness be measure.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So effectiveness should be defined in clear measurable terms. “The effectiveness could be defined as positive if there is presence of granulation tissue on clinical examination on the 7</a:t>
            </a:r>
            <a:r>
              <a:rPr lang="en-US" b="1" i="1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 postoperative day”.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variable is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measureable characteristic of a person,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object or phenomenon that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can take on different values. 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simple example of a variable is a person’s age. The variable age can take on different values because a person can be 20 years old, 35 years old, and so on.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DEPENDENT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The variable that is used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describe or measure the problem under study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called the dependent variable.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dependent variable is also known as 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"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response variable", "outcome variable",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"output variable".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INDEPENDENT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variables that are used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describe or explain the difference in the dependent variable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are called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independent (exposure)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variables.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 independent variable is also known as a "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predictor variable", "explanatory variable",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"exposure variable".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Study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selection of an appropriate study design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essential for any study.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study design should match the specific objectives of the study.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Inappropriate study  design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will yield non-valid and non-reliable results.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Study Design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type of study design chosen depends on the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Type of problem/objective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under investigation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Knowledge already available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about the problem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Resources available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for the study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Classification of Study Design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just">
              <a:lnSpc>
                <a:spcPct val="80000"/>
              </a:lnSpc>
              <a:buFontTx/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Descriptive (describes the distribution of the disease)</a:t>
            </a:r>
          </a:p>
          <a:p>
            <a:pPr marL="914400" lvl="1" indent="-457200" algn="just">
              <a:lnSpc>
                <a:spcPct val="80000"/>
              </a:lnSpc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Case-Reports/Case Series</a:t>
            </a:r>
          </a:p>
          <a:p>
            <a:pPr marL="914400" lvl="1" indent="-457200" algn="just">
              <a:lnSpc>
                <a:spcPct val="80000"/>
              </a:lnSpc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Cross-Sectional Studies</a:t>
            </a:r>
          </a:p>
          <a:p>
            <a:pPr marL="914400" lvl="1" indent="-457200" algn="just">
              <a:lnSpc>
                <a:spcPct val="80000"/>
              </a:lnSpc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80000"/>
              </a:lnSpc>
              <a:buFontTx/>
              <a:buAutoNum type="arabicPeriod"/>
            </a:pPr>
            <a:endParaRPr lang="en-US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80000"/>
              </a:lnSpc>
              <a:buFontTx/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Analytic Studies (uncovers the causes)</a:t>
            </a:r>
          </a:p>
          <a:p>
            <a:pPr marL="914400" lvl="1" indent="-457200"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Case-Control Studies</a:t>
            </a:r>
          </a:p>
          <a:p>
            <a:pPr marL="914400" lvl="1" indent="-457200"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Cohort Studies</a:t>
            </a:r>
          </a:p>
          <a:p>
            <a:pPr marL="1371600" lvl="2" indent="-457200" algn="just">
              <a:lnSpc>
                <a:spcPct val="80000"/>
              </a:lnSpc>
              <a:buFontTx/>
              <a:buChar char="-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Prospective</a:t>
            </a:r>
          </a:p>
          <a:p>
            <a:pPr marL="1371600" lvl="2" indent="-457200" algn="just">
              <a:lnSpc>
                <a:spcPct val="80000"/>
              </a:lnSpc>
              <a:buFontTx/>
              <a:buChar char="-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Retrospective </a:t>
            </a:r>
          </a:p>
          <a:p>
            <a:pPr marL="1371600" lvl="2" indent="-457200" algn="just">
              <a:lnSpc>
                <a:spcPct val="80000"/>
              </a:lnSpc>
              <a:buFontTx/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914400" lvl="1" indent="-457200"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Experimental (Interventional) Studies</a:t>
            </a:r>
          </a:p>
          <a:p>
            <a:pPr marL="914400" lvl="1" indent="-457200" algn="just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	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Controlled Trials</a:t>
            </a:r>
          </a:p>
          <a:p>
            <a:pPr marL="1371600" lvl="2" indent="-457200" algn="just">
              <a:lnSpc>
                <a:spcPct val="80000"/>
              </a:lnSpc>
              <a:buFontTx/>
              <a:buChar char="-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Randomized (RCCT)</a:t>
            </a:r>
          </a:p>
          <a:p>
            <a:pPr marL="914400" lvl="1" indent="-457200" algn="just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80000"/>
              </a:lnSpc>
              <a:buFont typeface="Wingdings" pitchFamily="2" charset="2"/>
              <a:buChar char="v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156176" y="227687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516216" y="2276872"/>
            <a:ext cx="0" cy="2592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84168" y="4869160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732240" y="2636912"/>
            <a:ext cx="1872208" cy="11521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Observational studies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Observational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Observational research is type of 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non-experimental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research in which a researcher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observes ongoing behaviour (naturalistic observation).</a:t>
            </a:r>
          </a:p>
          <a:p>
            <a:pPr algn="just">
              <a:lnSpc>
                <a:spcPct val="150000"/>
              </a:lnSpc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In observational studies participants are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Not Randomised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Not Intervened</a:t>
            </a:r>
          </a:p>
          <a:p>
            <a:pPr algn="just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Classification of Study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Descriptive Studies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– the researcher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quantifies the distribution of certain variables (in %)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in a study population 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one point of time.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It has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one group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only.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Analytical Studies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– attempts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establish causes or risk factors for certain problems.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This is done by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comparing two or more groups,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some of which have or develop the problem, and some of which do not have. 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Types of Research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Observational Designs for </a:t>
            </a:r>
            <a:r>
              <a:rPr lang="en-US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Generating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Hypotheses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Cross-Sectional Studies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Case Report/Case Series</a:t>
            </a:r>
          </a:p>
          <a:p>
            <a:pPr marL="1371600" lvl="2" indent="-457200" algn="just">
              <a:lnSpc>
                <a:spcPct val="90000"/>
              </a:lnSpc>
              <a:buFont typeface="Wingdings" pitchFamily="2" charset="2"/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Wingdings" pitchFamily="2" charset="2"/>
              <a:buChar char="v"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Observational Designs for </a:t>
            </a:r>
            <a:r>
              <a:rPr lang="en-US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Generating / Testing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 Hypotheses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Cohort Studies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Case-Control Studies</a:t>
            </a:r>
          </a:p>
          <a:p>
            <a:pPr marL="457200" indent="-457200" algn="just">
              <a:lnSpc>
                <a:spcPct val="90000"/>
              </a:lnSpc>
              <a:buFont typeface="Wingdings" pitchFamily="2" charset="2"/>
              <a:buChar char="v"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Wingdings" pitchFamily="2" charset="2"/>
              <a:buChar char="v"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Experimental Designs for </a:t>
            </a:r>
            <a:r>
              <a:rPr lang="en-US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Testing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Hypotheses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Randomized Controlled Clinical Trials (Gold Standard)</a:t>
            </a:r>
          </a:p>
          <a:p>
            <a:pPr algn="just"/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Descriptive Observational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Case Report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Case Series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Cross-sectional studies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Descriptive Observational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Carried out in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one patient group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No hypothesis at the beginning of the study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hypothesis can be generated based over the conclusion of such studies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Case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detailed report by a physician of an unusual disease in a single person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Classical example is that of a single case report in Germany in late 1959 of a congenital malformation affecting the limbs and digits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More cases were reported in the following year. In 1961 a hypothesis was put forward that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thalidomide, a commonly prescribed drug for nausea and vomiting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was responsible.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Case Series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When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several unusual cases all with similar conditions are described in a published report, this is called a Case Series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Subsequently after the first case report of thalidomide tragedy a case series was published in 1961.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Thus it was hypothesized that exposure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(Thalidomide)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will lead to outcome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(mal developed child).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Cross-sectional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A cross-sectional study is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survey of a population at a single point in time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e.g. an interview survey and a mass screening program</a:t>
            </a:r>
          </a:p>
          <a:p>
            <a:pPr algn="just">
              <a:lnSpc>
                <a:spcPct val="8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Also called “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Prevalence Studies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”</a:t>
            </a:r>
          </a:p>
          <a:p>
            <a:pPr algn="just">
              <a:lnSpc>
                <a:spcPct val="8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Determines the “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burden of disease”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in a population</a:t>
            </a:r>
          </a:p>
          <a:p>
            <a:pPr algn="just">
              <a:lnSpc>
                <a:spcPct val="8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data is collected at one point of time. </a:t>
            </a:r>
          </a:p>
          <a:p>
            <a:pPr algn="just">
              <a:lnSpc>
                <a:spcPct val="8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hallmark of such studies is that </a:t>
            </a: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there is no follow-up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  <a:buNone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None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None/>
            </a:pP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National Health Survey of Pakistan on the prevalence of Dental Carries in Pakistan</a:t>
            </a:r>
          </a:p>
          <a:p>
            <a:pPr algn="just">
              <a:lnSpc>
                <a:spcPct val="80000"/>
              </a:lnSpc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None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None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None/>
            </a:pP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Pakistan National Diabetic Survey – prevalence of DM in Pakistan</a:t>
            </a:r>
          </a:p>
          <a:p>
            <a:pPr algn="just">
              <a:buNone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Analysis of Cross-sectional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main outcome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measure obtained from a cross-sectional study is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prevalence.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GB" sz="2400" b="1" i="1" dirty="0">
                <a:solidFill>
                  <a:schemeClr val="accent1">
                    <a:lumMod val="50000"/>
                  </a:schemeClr>
                </a:solidFill>
              </a:rPr>
              <a:t>Prevalence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=</a:t>
            </a:r>
          </a:p>
          <a:p>
            <a:pPr algn="just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411760" y="4509120"/>
            <a:ext cx="6336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411760" y="3717032"/>
            <a:ext cx="6192688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Number of cases in a defined population at one point of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39752" y="4653136"/>
            <a:ext cx="6264696" cy="5040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Number of persons in a same population at same point in time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Limitations of Cross-sectional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Not suitable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study the association between an exposure and an outcome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difficult for the researcher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establish whether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exposure preceded the outcome or not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hard to establish a Temporal Association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If the researcher is studying the association of uric acid level and hypertension, and on analysis finds that most of the hypertensive patients have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hyperuricaemia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as well.</a:t>
            </a:r>
          </a:p>
          <a:p>
            <a:pPr algn="just">
              <a:lnSpc>
                <a:spcPct val="150000"/>
              </a:lnSpc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Here the researcher cannot say with confidence that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hyperuricemia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is really an exposure/risk factor for hypertension (outcome); as </a:t>
            </a:r>
            <a:r>
              <a:rPr lang="en-US" b="1" i="1" dirty="0" err="1">
                <a:solidFill>
                  <a:schemeClr val="accent1">
                    <a:lumMod val="50000"/>
                  </a:schemeClr>
                </a:solidFill>
              </a:rPr>
              <a:t>hyperuricaemia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 can cause hypertension and hypertension is also a risk factor for </a:t>
            </a:r>
            <a:r>
              <a:rPr lang="en-US" b="1" i="1" dirty="0" err="1">
                <a:solidFill>
                  <a:schemeClr val="accent1">
                    <a:lumMod val="50000"/>
                  </a:schemeClr>
                </a:solidFill>
              </a:rPr>
              <a:t>hyperuricaemia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Cross-sectional Studies- 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Fairly quick and easy to perform</a:t>
            </a:r>
          </a:p>
          <a:p>
            <a:pPr algn="just">
              <a:lnSpc>
                <a:spcPct val="120000"/>
              </a:lnSpc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Inexpensive</a:t>
            </a:r>
          </a:p>
          <a:p>
            <a:pPr algn="just">
              <a:lnSpc>
                <a:spcPct val="12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Useful for determining the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prevalence of risk factors</a:t>
            </a:r>
          </a:p>
          <a:p>
            <a:pPr algn="just">
              <a:lnSpc>
                <a:spcPct val="120000"/>
              </a:lnSpc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Useful for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measuring current health status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and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planning for some health services</a:t>
            </a:r>
          </a:p>
          <a:p>
            <a:pPr algn="just">
              <a:lnSpc>
                <a:spcPct val="120000"/>
              </a:lnSpc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Cross-sectional Studies- 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Provide only a “snapshot” in time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which may result in misleading information if the research question is one that follows a group of patients over a period of time process e.g. normal aging and diastolic blood pressure</a:t>
            </a:r>
          </a:p>
          <a:p>
            <a:pPr algn="just">
              <a:lnSpc>
                <a:spcPct val="9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The data about both the exposure to risk factors and the presence or absence of disease are collected simultaneously, hence it is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difficult to determine temporal relationship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of a presumed cause and effect</a:t>
            </a:r>
          </a:p>
          <a:p>
            <a:pPr algn="just">
              <a:lnSpc>
                <a:spcPct val="9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Non-Responders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- in surveys, it is difficult to obtain sufficiently large response rates, as some people are too busy or reluctant to participate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Sampling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 algn="just"/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Sampling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involves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selection of a finite number of elements from a given population of interest, for purposes of inquiry. 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researcher can use either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probability or non-probability sampling technique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after considering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cost, resources available and practicability. 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Sampling Method (Continued..)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 algn="just"/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Probability sampling techniques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are preferred by researchers as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maximizes external validity or generalizibility of the results of the study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Non-probability sampling techniques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introduces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selection bias in the research.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Population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is the term statisticians use to describe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collection of items that have something in common.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Target population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is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group about which researcher aims to draw conclusion.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“sample”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subset of population with all its inherent qualities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br>
              <a:rPr lang="en-US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GB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4000" b="1" dirty="0">
                <a:solidFill>
                  <a:schemeClr val="tx1"/>
                </a:solidFill>
              </a:rPr>
              <a:t>Relationship among Sample, Study population and Target population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8393" y="1935163"/>
            <a:ext cx="6747213" cy="438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Reasons for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reasonable and practical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collect information from sample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rather than the whole population.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Below are the reasons listed for sampling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Samples can be studied </a:t>
            </a:r>
            <a:r>
              <a:rPr lang="en-US" i="1" u="sng" dirty="0">
                <a:solidFill>
                  <a:schemeClr val="accent1">
                    <a:lumMod val="50000"/>
                  </a:schemeClr>
                </a:solidFill>
              </a:rPr>
              <a:t>more quickly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than population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study of a sample is </a:t>
            </a:r>
            <a:r>
              <a:rPr lang="en-US" i="1" u="sng" dirty="0">
                <a:solidFill>
                  <a:schemeClr val="accent1">
                    <a:lumMod val="50000"/>
                  </a:schemeClr>
                </a:solidFill>
              </a:rPr>
              <a:t>less expensive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than that of an entire population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study of a population </a:t>
            </a:r>
            <a:r>
              <a:rPr lang="en-US" i="1" u="sng" dirty="0">
                <a:solidFill>
                  <a:schemeClr val="accent1">
                    <a:lumMod val="50000"/>
                  </a:schemeClr>
                </a:solidFill>
              </a:rPr>
              <a:t>is impossible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in most situations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Sampling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Broadly, there are two types of sampling techniques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Probability sampling techniques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Non-Probability sampling techniques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Sampling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probability sampling technique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each participant in a study population has an equal (or at least a known) chance of  being selected.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non-probability technique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each participant does not have an equal chance of being selected. 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Different Sampling Technique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1"/>
          <a:ext cx="8229600" cy="43021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025">
                <a:tc>
                  <a:txBody>
                    <a:bodyPr/>
                    <a:lstStyle/>
                    <a:p>
                      <a:r>
                        <a:rPr lang="en-GB" dirty="0"/>
                        <a:t>Probability Sampling 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Non-Probability Sampling Technique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025">
                <a:tc>
                  <a:txBody>
                    <a:bodyPr/>
                    <a:lstStyle/>
                    <a:p>
                      <a:r>
                        <a:rPr lang="en-GB" dirty="0"/>
                        <a:t>Simple Random</a:t>
                      </a:r>
                      <a:r>
                        <a:rPr lang="en-GB" baseline="0" dirty="0"/>
                        <a:t> Sampling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Consecutive</a:t>
                      </a:r>
                      <a:r>
                        <a:rPr lang="en-GB" baseline="0" dirty="0"/>
                        <a:t> Sampling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025">
                <a:tc>
                  <a:txBody>
                    <a:bodyPr/>
                    <a:lstStyle/>
                    <a:p>
                      <a:r>
                        <a:rPr lang="en-GB" dirty="0"/>
                        <a:t>Systemic Random Sampling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Convenience Sampling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025">
                <a:tc>
                  <a:txBody>
                    <a:bodyPr/>
                    <a:lstStyle/>
                    <a:p>
                      <a:r>
                        <a:rPr lang="en-GB" dirty="0"/>
                        <a:t>Stratified Random Sampling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Snowball Sampling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025">
                <a:tc>
                  <a:txBody>
                    <a:bodyPr/>
                    <a:lstStyle/>
                    <a:p>
                      <a:r>
                        <a:rPr lang="en-GB" dirty="0"/>
                        <a:t>Cluster Random Sampling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Purposive (Judgemental) Sampling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0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Simple Random Sampling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Simple random sampling is the simplest method of probability sampling.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In this type of sampling technique each individual within the study frame has an equal chance of inclusion in the sample.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b="1" dirty="0"/>
              <a:t>Examples:</a:t>
            </a:r>
          </a:p>
          <a:p>
            <a:pPr algn="just">
              <a:buNone/>
            </a:pPr>
            <a:endParaRPr lang="en-US" dirty="0"/>
          </a:p>
          <a:p>
            <a:pPr algn="just">
              <a:buFont typeface="Wingdings" pitchFamily="2" charset="2"/>
              <a:buChar char="Ø"/>
            </a:pPr>
            <a:r>
              <a:rPr lang="en-US" i="1" dirty="0"/>
              <a:t>Lottery method</a:t>
            </a:r>
          </a:p>
          <a:p>
            <a:pPr algn="just">
              <a:buNone/>
            </a:pPr>
            <a:endParaRPr lang="en-US" i="1" dirty="0"/>
          </a:p>
          <a:p>
            <a:pPr algn="just">
              <a:buFont typeface="Wingdings" pitchFamily="2" charset="2"/>
              <a:buChar char="Ø"/>
            </a:pPr>
            <a:r>
              <a:rPr lang="en-US" i="1" dirty="0"/>
              <a:t>Computer generated list</a:t>
            </a:r>
            <a:endParaRPr lang="en-GB" i="1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Systemic Random Sampling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/>
              <a:t>In systemic sampling technique study participants are selected at regular intervals using a sampling frame.</a:t>
            </a:r>
          </a:p>
          <a:p>
            <a:pPr algn="just"/>
            <a:r>
              <a:rPr lang="en-US" dirty="0"/>
              <a:t>Just estimate the population size (N) and calculate the required sample size (n).</a:t>
            </a:r>
            <a:endParaRPr lang="en-GB" dirty="0"/>
          </a:p>
          <a:p>
            <a:pPr algn="just"/>
            <a:r>
              <a:rPr lang="en-US" dirty="0"/>
              <a:t>Now divide population size by sample size, i.e., N/n.</a:t>
            </a:r>
          </a:p>
          <a:p>
            <a:pPr algn="just"/>
            <a:r>
              <a:rPr lang="en-US" dirty="0"/>
              <a:t>This will give you the k- </a:t>
            </a:r>
            <a:r>
              <a:rPr lang="en-US" dirty="0" err="1"/>
              <a:t>th</a:t>
            </a:r>
            <a:r>
              <a:rPr lang="en-US" dirty="0"/>
              <a:t> number (sampling interval). </a:t>
            </a:r>
          </a:p>
          <a:p>
            <a:pPr algn="just"/>
            <a:r>
              <a:rPr lang="en-US" dirty="0"/>
              <a:t> First element is selected randomly from 1</a:t>
            </a:r>
            <a:r>
              <a:rPr lang="en-US" baseline="30000" dirty="0"/>
              <a:t>st</a:t>
            </a:r>
            <a:r>
              <a:rPr lang="en-US" dirty="0"/>
              <a:t> to </a:t>
            </a:r>
            <a:r>
              <a:rPr lang="en-US" dirty="0" err="1"/>
              <a:t>k</a:t>
            </a:r>
            <a:r>
              <a:rPr lang="en-US" baseline="30000" dirty="0" err="1"/>
              <a:t>th</a:t>
            </a:r>
            <a:r>
              <a:rPr lang="en-US" dirty="0"/>
              <a:t> element.</a:t>
            </a:r>
          </a:p>
          <a:p>
            <a:pPr algn="just"/>
            <a:r>
              <a:rPr lang="en-US" dirty="0"/>
              <a:t>Then every k-</a:t>
            </a:r>
            <a:r>
              <a:rPr lang="en-US" dirty="0" err="1"/>
              <a:t>th</a:t>
            </a:r>
            <a:r>
              <a:rPr lang="en-US" dirty="0"/>
              <a:t> element is selected till the  researcher achieves the required sample size.</a:t>
            </a:r>
            <a:endParaRPr lang="en-GB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Stratified Random Sampling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Stratified random sampling is a sampling technique that divides the population into various sub-groups i.e. based on gender, age groups, ethnicity etc. </a:t>
            </a:r>
          </a:p>
          <a:p>
            <a:pPr algn="just"/>
            <a:r>
              <a:rPr lang="en-US" dirty="0"/>
              <a:t>Suppose a population consisted of more females than males. </a:t>
            </a:r>
          </a:p>
          <a:p>
            <a:pPr algn="just"/>
            <a:r>
              <a:rPr lang="en-US" dirty="0"/>
              <a:t>In spite of the random technique employed, females will constitute a greater proportion of sample than males. </a:t>
            </a:r>
          </a:p>
          <a:p>
            <a:pPr algn="just"/>
            <a:r>
              <a:rPr lang="en-US" dirty="0"/>
              <a:t>Such problem could be overcome by utilizing stratified random sampling.  </a:t>
            </a:r>
            <a:endParaRPr lang="en-GB" dirty="0"/>
          </a:p>
          <a:p>
            <a:pPr algn="just"/>
            <a:endParaRPr lang="en-GB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4000" b="1" dirty="0">
                <a:solidFill>
                  <a:schemeClr val="tx1"/>
                </a:solidFill>
              </a:rPr>
              <a:t>Stratified Random sampling technique (individual in each strata)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835292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2800" b="1" dirty="0">
                <a:solidFill>
                  <a:schemeClr val="tx1"/>
                </a:solidFill>
              </a:rPr>
              <a:t>Stratified random sampling technique (Participants selected from each strata represented by bold-headed stickman).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77048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Cluster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In clustered sampling technique sub-group of population is used as a sampling unit instead of individuals. </a:t>
            </a:r>
          </a:p>
          <a:p>
            <a:pPr algn="just"/>
            <a:r>
              <a:rPr lang="en-US" dirty="0"/>
              <a:t>Suppose the city of Karachi consisted of 18 towns and each town consisted of 10 union councils.</a:t>
            </a:r>
          </a:p>
          <a:p>
            <a:pPr algn="just"/>
            <a:r>
              <a:rPr lang="en-US" dirty="0"/>
              <a:t> Initially, 5 towns are selected by either of the random technique methods. </a:t>
            </a:r>
          </a:p>
          <a:p>
            <a:pPr algn="just"/>
            <a:r>
              <a:rPr lang="en-US" dirty="0"/>
              <a:t>Later, from each town 4 union councils are randomly selected. Finally, from 20 union councils houses are randomly selected. </a:t>
            </a:r>
            <a:endParaRPr lang="en-GB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1"/>
                </a:solidFill>
              </a:rPr>
              <a:t>Non-Probability Sampling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endParaRPr lang="en-GB" dirty="0"/>
          </a:p>
          <a:p>
            <a:pPr marL="514350" indent="-514350" algn="just">
              <a:buFont typeface="+mj-lt"/>
              <a:buAutoNum type="arabicPeriod"/>
            </a:pPr>
            <a:r>
              <a:rPr lang="en-GB" dirty="0"/>
              <a:t>Consecutive Sampling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/>
              <a:t>Convenience Sampling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/>
              <a:t>Snow Ball sampling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/>
              <a:t>Purposive (Judgemental) Sampling</a:t>
            </a:r>
          </a:p>
          <a:p>
            <a:pPr marL="514350" indent="-514350" algn="just">
              <a:buFont typeface="+mj-lt"/>
              <a:buAutoNum type="arabicPeriod"/>
            </a:pPr>
            <a:endParaRPr lang="en-GB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Consecutive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Sequential selection of all accessible eligible participants that meets the selection criteria. </a:t>
            </a:r>
          </a:p>
          <a:p>
            <a:pPr algn="just"/>
            <a:r>
              <a:rPr lang="en-US" dirty="0"/>
              <a:t>Suppose, a strategy is devised to recruit 100 patients (the estimated sample size) for a study that satisfies the selection criteria and seen in a Nephrology clinic from Monday to Friday between 9.00 am to 12.00 pm. </a:t>
            </a:r>
          </a:p>
          <a:p>
            <a:pPr algn="just"/>
            <a:r>
              <a:rPr lang="en-US" dirty="0"/>
              <a:t>The first 100 patients who meets the eligibility criteria and attend the outpatient clinic during these days and timings will be recruited in the study. </a:t>
            </a:r>
            <a:endParaRPr lang="en-GB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Convenience Sampling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Convenience sampling is presumed to be the most commonly used technique in clinical research.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 It involves the selection of subjects that are </a:t>
            </a:r>
            <a:r>
              <a:rPr lang="en-US" b="1" i="1" dirty="0"/>
              <a:t>conveniently accessible to the researcher.</a:t>
            </a:r>
            <a:endParaRPr lang="en-GB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Snow Ball sampling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Snow Ball sampling method is employed when study participants are difficult to identify, access or locate.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The method is commonly employed to recruit participants from hard to reach group (i.e. sex workers, IV drug users etc.).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The sample is built through chain referrals.</a:t>
            </a:r>
            <a:endParaRPr lang="en-GB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Snow Ball sampling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3"/>
            <a:ext cx="820891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Purposive (judgemental)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researcher selects study participants with a </a:t>
            </a:r>
            <a:r>
              <a:rPr lang="en-US" i="1" dirty="0"/>
              <a:t>'particular purpose' </a:t>
            </a:r>
            <a:r>
              <a:rPr lang="en-US" dirty="0"/>
              <a:t>in mind.</a:t>
            </a:r>
          </a:p>
          <a:p>
            <a:pPr algn="just"/>
            <a:r>
              <a:rPr lang="en-US" dirty="0"/>
              <a:t>Based over pre-existing belief that certain subjects will be more likely benefit or respond in certain way.</a:t>
            </a:r>
          </a:p>
          <a:p>
            <a:pPr algn="just"/>
            <a:r>
              <a:rPr lang="en-US" dirty="0"/>
              <a:t>Introduce Selection Bias in the research.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Example:</a:t>
            </a:r>
          </a:p>
          <a:p>
            <a:pPr algn="just"/>
            <a:r>
              <a:rPr lang="en-US" dirty="0"/>
              <a:t>Relatives of HIV patients</a:t>
            </a:r>
          </a:p>
          <a:p>
            <a:pPr algn="just"/>
            <a:endParaRPr lang="en-GB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en-GB" dirty="0"/>
              <a:t>STUDY POPULATION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Inclusion and Exclusion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important for a researcher to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have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pre-defined inclusion and exclusion criteria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regarding what participants will be included in the study. 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Inclusion of subjects that should not be included, or excluding participants that should have been included would make the findings less valid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A study was planned to evaluate the efficacy of parenteral iron. As the parenteral iron has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teratogenic effect on pregnant women in first and second trimester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thus all pregnant women in first and second trimesters were excluded. Moreover,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parenteral iron is indicated when the HB level falls below 8 gm/dl,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 only those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pregnant women in third trimester whose Hb level were below </a:t>
            </a: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</a:rPr>
              <a:t>7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gm/dl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 were included.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Word of Caution (Do not Replicate!!)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It’s a word of caution for junior researchers who often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tend to write a few inclusion criteria and then write the opposite in the exclusion criteria. 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For example, in a study about adult population they would write as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all participants who are aged 18 and above will be included. 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the exclusion criteria, they would write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" children will be excluded." 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This is bad practice and must be avoided</a:t>
            </a: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Duration of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also important to make clear that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during what time period the data will be collected.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For example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“All participants who attend the outpatient diabetic clinics of XYZ hospital from 1st January 2012 to 31st December 2013 will be included in the study."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Proposed Intervention (If Applicable)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Give details of interventions (i.e. educational program, vaccine, treatment etc.)</a:t>
            </a: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Generally applicable for Comparative studies with Experimental design.</a:t>
            </a: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Answer these fundamental questions.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Who will be responsible for giving the intervention? 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Where will it take place? 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activities will be performed, and with what frequency and intensity? 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Sample size estimation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Learning Outcome: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Participants  should be able to calculate sample size required for different study types by using sample size software.</a:t>
            </a:r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Participants should develop skills how to write sample size estimation in Research Proposal.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sample size calculation depends on: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Type of study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Magnitude of the outcome of interest derived from previous studies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Type of statistical analysis required (comparing means or proportions)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Level of significance / Power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Software to be used for Sample size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Sample size software that are more commonly used and are user friendly are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WHO sample size calculator</a:t>
            </a:r>
          </a:p>
          <a:p>
            <a:pPr algn="just">
              <a:buNone/>
            </a:pP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Open </a:t>
            </a:r>
            <a:r>
              <a:rPr lang="en-GB" i="1" dirty="0" err="1">
                <a:solidFill>
                  <a:schemeClr val="accent1">
                    <a:lumMod val="50000"/>
                  </a:schemeClr>
                </a:solidFill>
              </a:rPr>
              <a:t>epi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i="1" dirty="0" err="1">
                <a:solidFill>
                  <a:schemeClr val="accent1">
                    <a:lumMod val="50000"/>
                  </a:schemeClr>
                </a:solidFill>
              </a:rPr>
              <a:t>Epitools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>
              <a:buNone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(http://epitools.ausvet.com.au/content.php?page=SampleSize)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SAMPLE SIZE FOR SINGLE PROPORTION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Sample size calculation for single proportion depends 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prevalence of the condition/attribute of interest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Level of confidence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Margin of error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 A researcher aims to estimate the prevalence of Chronic Kidney Disease (CKD) among adults greater than 18 year of age in a locality. How many adults should be included in the sample if the Reference Study has reported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40% prevalence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Input Values in Sample size calculator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Values needed to be entered into the sample size calculator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Confidence interval: 95%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Anticipated prevalence or population proportion for CKD: 40%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Absolute precision required : 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Calculated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estimated sample size calculated is 369.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Thus, at least 369 participants must be recruited in the study to determine the prevalence of CKD at confidence interval of 95%, with a precision of 5%.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SAMPLE SIZE FOR SINGLE GROUP MEAN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Sample size for single group mean depends on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mean of the condition of interest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Level of confidence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Margin of error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A researcher aims to estimate the mean hemoglobin level among pregnant women admitted to a tertiary care hospital. A previous study of pregnant women showed average hemoglobin level 8.2 g/dl and standard deviation of 4.2 g/dl. How many pregnant women must be studied if he wants the estimate should fall within 1 g/dl with 95% confidence?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Input values in WHO sample size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Values needed to be entered into the WHO sample size calculator are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Confidence interval: 95%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Population mean (Average haemoglobin of pregnant women identified from previous study: 8.2g/dl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Population standard deviation: 4.2 g/dl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Absolute precision required: 1g/dl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Calculated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estimated sample size calculated is 68.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Thus, at least 68 participants must be recruited in the study to estimate the mean hemoglobin level among pregnant women at confidence interval of 95%, with a precision of 1 g/dl.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SAMPLE SIZE FOR TWO PROPORTIONS 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Sample size for two proportion depends on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prevalence of the condition / attribute of interest for both groups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Level of confidence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Power of the test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It is believed that the proportion of patients who develop depression on one type of dialysis modality (peritoneal dialysis) is 5% while the proportion of the patients who develop depression on other type of dialysis modality (hemodialysis) is 15%. How large should be the sample size in each of the two groups of patients if an investigator wishes to detect with a power of 80%, whether the second dialysis modality (hemodialysis) has depression rate significantly higher than the first at 5% level of significance?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Input values in sample size calculator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Values needed to be entered into the WHO sample size calculator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Confidence interval: 95%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Anticipated prevalence of depression in peritoneal dialysis patients: 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Anticipated prevalence of depression in hemodialysis patients: 15%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Power of test: 80%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Calculated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estimated sample size calculated is 320.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Thus, at least 160 participants must be recruited in each group to estimate any significant difference in depression in two different types of dialysis modality at a power of 90%. 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for Two Group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Sample size for two group mean depends on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means and variance of both groups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Level of confidence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Power of the test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Suppose the true mean systolic blood pressure (SBP) of 35 to 39 year old oral contraceptive (OC) users is (135 mmHg) and standard deviation (16 mmHg). Similarly, for non-OC users, the mean SBP is (130 mmHg) with standard deviation (17 mmHg). If we desire to estimate the difference between 2 groups of equal size, what would be the minimal sample size required with a power of 80% at 95% confidence level?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Input values in the Open Epi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Values to be entered into the Openepi software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Confidence interval: 95%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Power: 80%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Mean Systolic BP of Oral Contraceptive users: 135 mmHg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Standard deviation of Oral Contraceptives users: 16 mmHg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Mean Systolic BP of non Oral Contraceptive users:130 mmHg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Standard deviation of non Oral Contraceptive users: 17 mmHg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calculated by Epi info software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84887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calculation results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813690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Sample Size Calculated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minimum sample size require to compare the mean of OC and non-OC user is 344.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 344 (172 in each group), participants must be recruited in the study to estimate the difference in two groups at 95% confidence interval with a power of 80%.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en-GB" dirty="0"/>
              <a:t>DATA COLLECTION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Data collection is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most important part of any research.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Data collection techniques allow us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systematically collect information about our objectives of study 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Initially, the researcher must make it clear whether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Primary Data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will be collected or 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Secondary Data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will be used for the research.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Primary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Primary data is a first hand information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through a data collection form or a performa. 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1"/>
                </a:solidFill>
              </a:rPr>
              <a:t>Primary Data (Continued…..)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the data collection portion of the research protocol include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demographic, socio-economic status, lab variables and outcome variable etc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demographic variables include; age, gender, race, ethnicity, marital status, etc.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Moreover, the researcher should also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make clear as to what is his outcome variable/ variables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(e.g. mortality, hospitalization. length of stay, quality of life etc.) will be collected.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Primary Data (USE VALIDATED TOOL)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also important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mention whether a validated tool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(e.g. SF-36 for quality of life, Beck depression Inventory, Beck Anxiety Inventory, Hospital Anxiety Depression Scale, WHOQOL, Pittsburgh Quality of Sleep etc.)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will be used or not.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Ideally 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use a translated version of a validated tool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Primary Data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a cross-sectional study the data is collected at one point of time, whereas in a follow up study like the cohort or case control, the data is collected on multiple occasions.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Thus the investigator must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specify on what time periods (e.g. week 1, 4, 8 etc.) the data will be collected.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data collection form should be attached as an appendix.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Secondary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case of secondary data,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investigator must make clear from what databases or registry the data has been extracted.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As the original database contains a large number of variables and all of them might not be of use to the researcher.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Thus, the researcher extracts the variables of his interest from the database. 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 study looking at the factors associated with mortality among dialysis patients used a database, the USRDS.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is a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large registry of dialysis patients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being dialyzed in all states of the US. 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information of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patients demographics, labs and co-morbid conditions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were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retrieved from USRD database.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data on mortality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was obtained from the "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Patients File."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Word of Caution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Make sure that your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data collection tool is valid and reliable.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Validity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means that your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scientific observations actually measure what they intend to measure 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Validity refers to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soundness of the observations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collected by the research method/instrument.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Reliability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means that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someone else using the same method in the same circumstances should be able to obtain the same findings.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Design a 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written questionnaire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also known as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self administered questionnaire.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a data collection tool in which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questions are presented that are to be answered by the respondent himself in written form.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Types of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Open ended</a:t>
            </a: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Open-ended questions are those questions that is designed to obtain additional information from the inquirer.  They are also called as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infinite response</a:t>
            </a:r>
          </a:p>
          <a:p>
            <a:pPr algn="just">
              <a:buNone/>
            </a:pP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Closed ended</a:t>
            </a:r>
          </a:p>
          <a:p>
            <a:pPr algn="just">
              <a:buFont typeface="Wingdings" pitchFamily="2" charset="2"/>
              <a:buChar char="q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Closed ended questions are those questions, which can be answered finitely by either “yes” or “no”. 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Important Points in designing a 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Only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information relevant to the objective should be obtained.</a:t>
            </a:r>
          </a:p>
          <a:p>
            <a:pPr algn="just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should be ensured that the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format of the questionnaire be attractive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and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easy for the respondents to fill.</a:t>
            </a:r>
          </a:p>
          <a:p>
            <a:pPr algn="just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questionnaire should never be too long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(12 words or less).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Questions concerning major areas should be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grouped together.</a:t>
            </a: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Simple questions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about age, birth date etc. should be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put at the beginning.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Questions should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ask only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1 piece of information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Avoid ambiguous wording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or wording that means   different things to different respondents.</a:t>
            </a:r>
          </a:p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Sensitive questions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should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be left for the end.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Using a previously validated and published questionnaire will save your time and resources and importantly if it is a validated tool add more value to your study and ensure your findings more reliable.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Question should be preferably close ended, possible answers to close  ended question should be lined vertically, preceded by boxes or brackets 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Example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How many different medicines do you take daily (check one)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] None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] 1-2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] 3-4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] 5-6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] 7 or more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If more details are required pertaining to a question, then the filter/skip technique should be used to save time 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Example :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Have you ever been told that you have hypertension?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 ]Yes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[  ]No</a:t>
            </a:r>
          </a:p>
          <a:p>
            <a:pPr algn="just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If yes, proceed to the next question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How long back were you told that you have hypertension?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________ years and _____ months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Ethical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Ethical concerns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are of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paramount importance for any research. </a:t>
            </a:r>
          </a:p>
          <a:p>
            <a:pPr algn="just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Obtain an informed consent in the local language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from all the participants.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purpose of the research, intervention to be given, potential benefits and harms, voluntary participation, healthcare cost etc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must be explained in detail to all study participants.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Ethical Concerns (CONTINUED…)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also important to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protect the rights of vulnerable groups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(i.e. children, mentally ill people etc.).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If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children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are to included in the study,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 consent from guardian is essential.  </a:t>
            </a:r>
          </a:p>
          <a:p>
            <a:pPr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Translated version of the inform consent form must be attached as an appendix. 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Ethical Concerns (CONTINUED…)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Anonymity of the participants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will be maintained throughout the research. </a:t>
            </a: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Confidentiality of participants response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must also be maintained during research. </a:t>
            </a: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Appropriate data protection procedures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should be adopted to avoid unauthorized access. </a:t>
            </a:r>
          </a:p>
          <a:p>
            <a:pPr algn="just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Study  should be conducted in accordance with the guidelines of Helenski Deceleration.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approval from the local ethical review board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should be obtained.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Component of an Ethically Valid Informed Consent For Research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Disclosure</a:t>
            </a:r>
          </a:p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Understanding</a:t>
            </a:r>
          </a:p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Voluntariness</a:t>
            </a:r>
          </a:p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Competence</a:t>
            </a:r>
          </a:p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Consent</a:t>
            </a:r>
          </a:p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Right to withdraw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Disclosure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 potential participant must be informed as fully as possible about</a:t>
            </a:r>
          </a:p>
          <a:p>
            <a:pPr algn="just">
              <a:buFont typeface="Courier New" pitchFamily="49" charset="0"/>
              <a:buChar char="o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 nature and purpose of the research</a:t>
            </a:r>
          </a:p>
          <a:p>
            <a:pPr algn="just">
              <a:buFont typeface="Courier New" pitchFamily="49" charset="0"/>
              <a:buChar char="o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procedures to be used</a:t>
            </a:r>
          </a:p>
          <a:p>
            <a:pPr algn="just">
              <a:buFont typeface="Courier New" pitchFamily="49" charset="0"/>
              <a:buChar char="o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expected benefits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to the participant and/or society</a:t>
            </a:r>
          </a:p>
          <a:p>
            <a:pPr algn="just">
              <a:buFont typeface="Courier New" pitchFamily="49" charset="0"/>
              <a:buChar char="o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potential of reasonably foreseeable risks, stresses, and discomforts,</a:t>
            </a:r>
          </a:p>
          <a:p>
            <a:pPr algn="just">
              <a:buFont typeface="Courier New" pitchFamily="49" charset="0"/>
              <a:buChar char="o"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Alternatives to participating in the research</a:t>
            </a:r>
          </a:p>
          <a:p>
            <a:pPr algn="just">
              <a:buFont typeface="Courier New" pitchFamily="49" charset="0"/>
              <a:buChar char="o"/>
            </a:pP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Compensation and medical treatment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are available in the case of a research-related injury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Understanding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The participant must understand what has been explained </a:t>
            </a:r>
          </a:p>
          <a:p>
            <a:pPr algn="just"/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Must be given the opportunity to ask questions and have them answered by one of the investigators</a:t>
            </a:r>
          </a:p>
          <a:p>
            <a:pPr algn="just"/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The informed consent document must be written in lay language, avoiding any technical jargon.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Voluntariness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participant's consent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to participate in the research must be </a:t>
            </a:r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voluntary, free of any promises of benefits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unlikely to result from participation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Competence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 The participant must be competent to give consent</a:t>
            </a:r>
          </a:p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If the </a:t>
            </a:r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participant is not competent 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due to mental status, disease, or emergency, a </a:t>
            </a:r>
            <a:r>
              <a:rPr lang="en-GB" sz="3200" i="1" dirty="0">
                <a:solidFill>
                  <a:schemeClr val="accent1">
                    <a:lumMod val="50000"/>
                  </a:schemeClr>
                </a:solidFill>
              </a:rPr>
              <a:t>guardian may provide consent 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if it is in the participant's best interest to participate</a:t>
            </a:r>
          </a:p>
          <a:p>
            <a:pPr lvl="0" algn="just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 case of </a:t>
            </a: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</a:rPr>
              <a:t>children,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 an </a:t>
            </a: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</a:rPr>
              <a:t>assent form from children and consent from guardian / parents is needed</a:t>
            </a:r>
          </a:p>
          <a:p>
            <a:pPr lvl="0"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Consent Form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All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studies involving human subjects should have a properly drafted consent form. 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The potential human subject must authorize his/her participation in the research study, preferably in writing</a:t>
            </a: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consent form should be in English, Urdu or other local language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case of written consent, it should be signed by the person taking consent and witnessed by a second person</a:t>
            </a:r>
          </a:p>
          <a:p>
            <a:pPr lvl="0"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Right to withdraw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algn="just">
              <a:spcBef>
                <a:spcPts val="600"/>
              </a:spcBef>
              <a:buClr>
                <a:schemeClr val="accent2"/>
              </a:buClr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Right to withdraw from the study any time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without affecting their rights and treatment.</a:t>
            </a:r>
            <a:endParaRPr lang="en-GB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Data Analysis 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Descriptive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data analysis usually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begins with the descriptive analysis. </a:t>
            </a:r>
          </a:p>
          <a:p>
            <a:pPr algn="just">
              <a:buNone/>
            </a:pP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descriptive analysis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the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description about the characteristics of the population/sample being studied. </a:t>
            </a:r>
          </a:p>
          <a:p>
            <a:pPr algn="just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descriptive analysis is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usually presented in research studies as table 1.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Descriptive Statistics Continued..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universally accepted and prescribed descriptive analysis, if the study is describing one sample/population is like given below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"A descriptive statistical analysis of continuous and categorical variables will be performed. Data on continuous variables(i.e. _______) will be presented as mean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sym typeface="Symbol"/>
              </a:rPr>
              <a:t>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SD and data on categorical variables (i.e. _______ ) will be presented as proportions."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2800" b="1" dirty="0">
                <a:solidFill>
                  <a:schemeClr val="tx1"/>
                </a:solidFill>
              </a:rPr>
              <a:t>Baseline Characteristics of patients with Chronic Kidney Disease (CKD) – A hypothetical Table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8892480" cy="50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Word of caution!!!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Please Note that there is no p-values column in the below table as no comparison is being made.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Comparison between two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If the comparison is to be made between two groups, then values on each variable in both groups must be calculated, with a p-value indicating any difference .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2800" b="1" dirty="0">
                <a:solidFill>
                  <a:schemeClr val="tx1"/>
                </a:solidFill>
              </a:rPr>
              <a:t>Comparison of Characteristics of Patients with and without Anaemia- A hypothetical table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920880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Programs to be use for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Briefly describe the </a:t>
            </a: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software packages that will be used.</a:t>
            </a:r>
          </a:p>
          <a:p>
            <a:pPr algn="just">
              <a:buNone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Software Name</a:t>
            </a:r>
          </a:p>
          <a:p>
            <a:pPr algn="just">
              <a:buNone/>
            </a:pP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GB" b="1" i="1" dirty="0">
                <a:solidFill>
                  <a:schemeClr val="accent1">
                    <a:lumMod val="50000"/>
                  </a:schemeClr>
                </a:solidFill>
              </a:rPr>
              <a:t>Version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Work Schedule or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work schedule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a table that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summarizes the tasks to be performed in the research project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the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duration of each activity. 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br>
              <a:rPr lang="en-GB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4000" b="1" dirty="0">
                <a:solidFill>
                  <a:schemeClr val="tx1"/>
                </a:solidFill>
              </a:rPr>
              <a:t>Work Schedule and Timeline for Researcher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8568952" cy="4824536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Appendix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appendix must include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CV of Researchers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CV of Supervisor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Previous Published Articles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Information on institutional affiliations of researchers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Sample of data collection instrument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Informed consent form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Letters for endorsement for the study</a:t>
            </a:r>
            <a:endParaRPr lang="en-GB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Logistics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description of the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resources and facilities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available for the study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Any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anticipated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difficulty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brief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management plan</a:t>
            </a:r>
          </a:p>
          <a:p>
            <a:pPr lvl="0"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realistic budget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is Plagiarism?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is Referencing?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is citation?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What is the difference between References and Bibliography?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For an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   Author(s)’ Surname followed by initials. Title of article.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Name of Journal.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Year, Volume, (number): page numbers of article.</a:t>
            </a:r>
          </a:p>
          <a:p>
            <a:pPr algn="just">
              <a:buNone/>
            </a:pP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Example:</a:t>
            </a:r>
          </a:p>
          <a:p>
            <a:pPr algn="just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Louria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DB. Emerging- and re-emerging infections: The societal variables.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International Journal of Infectious Disease. 1996, 1(2):59-62.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For a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Author(s)’ Surname followed by initials.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Title of book. Place: Publisher,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Year, Edition</a:t>
            </a:r>
          </a:p>
          <a:p>
            <a:pPr algn="just">
              <a:buNone/>
            </a:pP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Example:</a:t>
            </a:r>
          </a:p>
          <a:p>
            <a:pPr algn="just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   Abramson JH.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Survey methods in community medicine. Edinburgh: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Churchill Livingstone, 1990, 4th ed.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</a:rPr>
              <a:t>For a Chapter in a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  Author(s) of chapter (Surname(s) followed by initials). Chapter title. In: Editor(s) of book, (Surname(s) followed by initials). (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eds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).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Title of book.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Place: Publisher, Year: Page numbers of chapter.</a:t>
            </a:r>
          </a:p>
          <a:p>
            <a:pPr algn="just">
              <a:buNone/>
            </a:pP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Example:</a:t>
            </a:r>
          </a:p>
          <a:p>
            <a:pPr algn="just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pPr algn="just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Todd J and 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Barongo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L. Epidemiological methods. In: 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Ng’weshemi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J, 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Boerma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T, Bennett J and 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Schapink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D (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eds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). 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</a:rPr>
              <a:t>HIV prevention and AIDS care in Africa; A district level approach. Amsterdam: KIT Press, 1997: 51-68.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2932</TotalTime>
  <Words>6528</Words>
  <Application>Microsoft Office PowerPoint</Application>
  <PresentationFormat>On-screen Show (4:3)</PresentationFormat>
  <Paragraphs>846</Paragraphs>
  <Slides>158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7" baseType="lpstr">
      <vt:lpstr>Arial</vt:lpstr>
      <vt:lpstr>Calibri</vt:lpstr>
      <vt:lpstr>Constantia</vt:lpstr>
      <vt:lpstr>Courier New</vt:lpstr>
      <vt:lpstr>Symbol</vt:lpstr>
      <vt:lpstr>Times New Roman</vt:lpstr>
      <vt:lpstr>Wingdings</vt:lpstr>
      <vt:lpstr>Wingdings 2</vt:lpstr>
      <vt:lpstr>Flow</vt:lpstr>
      <vt:lpstr>SYNOPSIS WRITING</vt:lpstr>
      <vt:lpstr>Why Research?</vt:lpstr>
      <vt:lpstr>What is Research?</vt:lpstr>
      <vt:lpstr>Steps to conduct Research</vt:lpstr>
      <vt:lpstr>Steps for Conducting Research</vt:lpstr>
      <vt:lpstr> Step 1: Selecting a Research topic and formulating objective/s</vt:lpstr>
      <vt:lpstr>Step 2: Undertaking literature review </vt:lpstr>
      <vt:lpstr>Step 3: Selecting a study design </vt:lpstr>
      <vt:lpstr>  Step 4: Selecting the Research subjects/site</vt:lpstr>
      <vt:lpstr>Step 5: Identify the study variables</vt:lpstr>
      <vt:lpstr>Step 6: Formulate the questionnaire and collect data</vt:lpstr>
      <vt:lpstr>Step 7: Analyzing data</vt:lpstr>
      <vt:lpstr>Step 8: Report the findings</vt:lpstr>
      <vt:lpstr>Why Research Proposal</vt:lpstr>
      <vt:lpstr>Research Proposal/Synopsis Writing</vt:lpstr>
      <vt:lpstr>Research Proposal describes</vt:lpstr>
      <vt:lpstr>Subtopic : Selection of Research Topic</vt:lpstr>
      <vt:lpstr>Selection of a Research Topic</vt:lpstr>
      <vt:lpstr>Feasibility</vt:lpstr>
      <vt:lpstr>Interest</vt:lpstr>
      <vt:lpstr>Novel</vt:lpstr>
      <vt:lpstr>Ethical Consideration</vt:lpstr>
      <vt:lpstr>  Relevance</vt:lpstr>
      <vt:lpstr>Subtopic : Resources for Literature Search</vt:lpstr>
      <vt:lpstr>Resources Of Literature Search</vt:lpstr>
      <vt:lpstr>Freely Available Resources</vt:lpstr>
      <vt:lpstr>Search Through Keywords (Diabetes)</vt:lpstr>
      <vt:lpstr>Keywords (Diabetes, Hypertension)</vt:lpstr>
      <vt:lpstr>Keywords (Diabetes, Hypertension, Nephropathy)</vt:lpstr>
      <vt:lpstr>Title of the Research Project</vt:lpstr>
      <vt:lpstr>Study Title</vt:lpstr>
      <vt:lpstr>For Clinical trial Study</vt:lpstr>
      <vt:lpstr>For Cross-sectional Survey</vt:lpstr>
      <vt:lpstr>For Case Control Study</vt:lpstr>
      <vt:lpstr>Writing an Introduction</vt:lpstr>
      <vt:lpstr>Introduction</vt:lpstr>
      <vt:lpstr>Introduction Continued..</vt:lpstr>
      <vt:lpstr>Research Objective</vt:lpstr>
      <vt:lpstr>Research Objective</vt:lpstr>
      <vt:lpstr>Research Objective Continued…</vt:lpstr>
      <vt:lpstr>Research Objective Continued…</vt:lpstr>
      <vt:lpstr>Research Objective Continued…</vt:lpstr>
      <vt:lpstr>Material and Methods</vt:lpstr>
      <vt:lpstr>Methodology</vt:lpstr>
      <vt:lpstr>Components of a Methodology Section</vt:lpstr>
      <vt:lpstr>Operational Definition</vt:lpstr>
      <vt:lpstr>EXAMPLE 1</vt:lpstr>
      <vt:lpstr>EXAMPLE 2</vt:lpstr>
      <vt:lpstr>VARIABLE</vt:lpstr>
      <vt:lpstr>DEPENDENT VARIABLE</vt:lpstr>
      <vt:lpstr>INDEPENDENT VARIABLE</vt:lpstr>
      <vt:lpstr>Study Design</vt:lpstr>
      <vt:lpstr>Study Design Continued…</vt:lpstr>
      <vt:lpstr>Classification of Study Design</vt:lpstr>
      <vt:lpstr>Observational Studies</vt:lpstr>
      <vt:lpstr>Classification of Study Design</vt:lpstr>
      <vt:lpstr>Types of Research Design</vt:lpstr>
      <vt:lpstr>Descriptive Observational Studies</vt:lpstr>
      <vt:lpstr>Descriptive Observational Studies</vt:lpstr>
      <vt:lpstr>Case Report</vt:lpstr>
      <vt:lpstr>Case Series</vt:lpstr>
      <vt:lpstr>Cross-sectional Studies</vt:lpstr>
      <vt:lpstr>Example</vt:lpstr>
      <vt:lpstr>Analysis of Cross-sectional Studies</vt:lpstr>
      <vt:lpstr>Limitations of Cross-sectional Studies</vt:lpstr>
      <vt:lpstr>Example</vt:lpstr>
      <vt:lpstr>Cross-sectional Studies- Advantages</vt:lpstr>
      <vt:lpstr>Cross-sectional Studies- Disadvantages</vt:lpstr>
      <vt:lpstr>Sampling Method</vt:lpstr>
      <vt:lpstr>Sampling Method (Continued..)</vt:lpstr>
      <vt:lpstr>Key Terms</vt:lpstr>
      <vt:lpstr>  Relationship among Sample, Study population and Target population</vt:lpstr>
      <vt:lpstr>Reasons for Sampling</vt:lpstr>
      <vt:lpstr>Sampling Technique</vt:lpstr>
      <vt:lpstr>Sampling Technique</vt:lpstr>
      <vt:lpstr>Different Sampling Technique</vt:lpstr>
      <vt:lpstr>Simple Random Sampling</vt:lpstr>
      <vt:lpstr>Systemic Random Sampling</vt:lpstr>
      <vt:lpstr>Stratified Random Sampling</vt:lpstr>
      <vt:lpstr> Stratified Random sampling technique (individual in each strata)</vt:lpstr>
      <vt:lpstr>Stratified random sampling technique (Participants selected from each strata represented by bold-headed stickman).</vt:lpstr>
      <vt:lpstr>Cluster Sampling</vt:lpstr>
      <vt:lpstr>Non-Probability Sampling Technique</vt:lpstr>
      <vt:lpstr>Consecutive Sampling</vt:lpstr>
      <vt:lpstr>Convenience Sampling</vt:lpstr>
      <vt:lpstr>Snow Ball sampling</vt:lpstr>
      <vt:lpstr>Snow Ball sampling</vt:lpstr>
      <vt:lpstr>Purposive (judgemental) Sampling</vt:lpstr>
      <vt:lpstr>STUDY POPULATION</vt:lpstr>
      <vt:lpstr>Inclusion and Exclusion Criteria</vt:lpstr>
      <vt:lpstr>Example</vt:lpstr>
      <vt:lpstr>Word of Caution (Do not Replicate!!)</vt:lpstr>
      <vt:lpstr>Duration of study</vt:lpstr>
      <vt:lpstr>Proposed Intervention (If Applicable)</vt:lpstr>
      <vt:lpstr>Sample size estimation</vt:lpstr>
      <vt:lpstr>Sample Size</vt:lpstr>
      <vt:lpstr>Software to be used for Sample size calculation</vt:lpstr>
      <vt:lpstr>SAMPLE SIZE FOR SINGLE PROPORTION </vt:lpstr>
      <vt:lpstr>Example</vt:lpstr>
      <vt:lpstr>Input Values in Sample size calculator</vt:lpstr>
      <vt:lpstr>Sample Size Calculated</vt:lpstr>
      <vt:lpstr>SAMPLE SIZE FOR SINGLE GROUP MEAN </vt:lpstr>
      <vt:lpstr>Example</vt:lpstr>
      <vt:lpstr>Input values in WHO sample size software</vt:lpstr>
      <vt:lpstr>Sample Size Calculated</vt:lpstr>
      <vt:lpstr>SAMPLE SIZE FOR TWO PROPORTIONS </vt:lpstr>
      <vt:lpstr>Example</vt:lpstr>
      <vt:lpstr>Input values in sample size calculator</vt:lpstr>
      <vt:lpstr>Sample Size Calculated</vt:lpstr>
      <vt:lpstr>Sample size for Two Group Mean</vt:lpstr>
      <vt:lpstr>Example</vt:lpstr>
      <vt:lpstr>Input values in the Open Epi Software</vt:lpstr>
      <vt:lpstr>Sample size calculated by Epi info software</vt:lpstr>
      <vt:lpstr>Sample size calculation results</vt:lpstr>
      <vt:lpstr>Sample Size Calculated</vt:lpstr>
      <vt:lpstr>DATA COLLECTION</vt:lpstr>
      <vt:lpstr>Data Collection</vt:lpstr>
      <vt:lpstr>Primary Data</vt:lpstr>
      <vt:lpstr>Primary Data (Continued…..)</vt:lpstr>
      <vt:lpstr>Primary Data (USE VALIDATED TOOL)</vt:lpstr>
      <vt:lpstr>Primary Data Continued…</vt:lpstr>
      <vt:lpstr>Secondary Data</vt:lpstr>
      <vt:lpstr>Example</vt:lpstr>
      <vt:lpstr>Word of Caution</vt:lpstr>
      <vt:lpstr>Validity</vt:lpstr>
      <vt:lpstr>Reliability</vt:lpstr>
      <vt:lpstr>Design a Questionnaire</vt:lpstr>
      <vt:lpstr>Types of Questions</vt:lpstr>
      <vt:lpstr>Important Points in designing a questionnaire</vt:lpstr>
      <vt:lpstr>Continued…</vt:lpstr>
      <vt:lpstr>Continued…</vt:lpstr>
      <vt:lpstr>Continued…</vt:lpstr>
      <vt:lpstr>Ethical Concerns</vt:lpstr>
      <vt:lpstr>Ethical Concerns (CONTINUED…)</vt:lpstr>
      <vt:lpstr>Ethical Concerns (CONTINUED…)</vt:lpstr>
      <vt:lpstr>Component of an Ethically Valid Informed Consent For Research</vt:lpstr>
      <vt:lpstr>Disclosure</vt:lpstr>
      <vt:lpstr>Understanding</vt:lpstr>
      <vt:lpstr>Voluntariness</vt:lpstr>
      <vt:lpstr>Competence</vt:lpstr>
      <vt:lpstr>Consent Form</vt:lpstr>
      <vt:lpstr>Right to withdraw</vt:lpstr>
      <vt:lpstr>Data Analysis Plan</vt:lpstr>
      <vt:lpstr>Descriptive Statistics</vt:lpstr>
      <vt:lpstr>Descriptive Statistics Continued..</vt:lpstr>
      <vt:lpstr>Baseline Characteristics of patients with Chronic Kidney Disease (CKD) – A hypothetical Table</vt:lpstr>
      <vt:lpstr>Word of caution!!!</vt:lpstr>
      <vt:lpstr>Comparison between two groups</vt:lpstr>
      <vt:lpstr>Comparison of Characteristics of Patients with and without Anaemia- A hypothetical table</vt:lpstr>
      <vt:lpstr>Programs to be use for Data Analysis</vt:lpstr>
      <vt:lpstr>Work Schedule or Timeline</vt:lpstr>
      <vt:lpstr> Work Schedule and Timeline for Researcher</vt:lpstr>
      <vt:lpstr>Appendix</vt:lpstr>
      <vt:lpstr>Logistics</vt:lpstr>
      <vt:lpstr>References</vt:lpstr>
      <vt:lpstr>For an Article</vt:lpstr>
      <vt:lpstr>For a Book</vt:lpstr>
      <vt:lpstr>For a Chapter in a 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 Research Proposal</dc:title>
  <dc:creator>dr samad</dc:creator>
  <cp:lastModifiedBy>Windows User</cp:lastModifiedBy>
  <cp:revision>178</cp:revision>
  <dcterms:created xsi:type="dcterms:W3CDTF">2013-06-05T05:47:40Z</dcterms:created>
  <dcterms:modified xsi:type="dcterms:W3CDTF">2023-11-30T04:36:46Z</dcterms:modified>
</cp:coreProperties>
</file>