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58" r:id="rId5"/>
    <p:sldId id="259" r:id="rId6"/>
    <p:sldId id="260" r:id="rId7"/>
    <p:sldId id="261" r:id="rId8"/>
    <p:sldId id="262" r:id="rId9"/>
    <p:sldId id="264" r:id="rId10"/>
    <p:sldId id="265"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68" d="100"/>
          <a:sy n="68" d="100"/>
        </p:scale>
        <p:origin x="-1434" y="-102"/>
      </p:cViewPr>
      <p:guideLst>
        <p:guide orient="horz" pos="2160"/>
        <p:guide pos="2880"/>
      </p:guideLst>
    </p:cSldViewPr>
  </p:slideViewPr>
  <p:outlineViewPr>
    <p:cViewPr>
      <p:scale>
        <a:sx n="33" d="100"/>
        <a:sy n="33" d="100"/>
      </p:scale>
      <p:origin x="132" y="757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F1D73580-259C-483F-8843-47ACC9F619C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D73580-259C-483F-8843-47ACC9F619C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F1D73580-259C-483F-8843-47ACC9F619C5}"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5D60C6-A71B-4A4A-B73F-A1DEB6009ECC}" type="datetimeFigureOut">
              <a:rPr lang="en-GB" smtClean="0"/>
              <a:pPr/>
              <a:t>21/01/2017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D73580-259C-483F-8843-47ACC9F619C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75D60C6-A71B-4A4A-B73F-A1DEB6009ECC}" type="datetimeFigureOut">
              <a:rPr lang="en-GB" smtClean="0"/>
              <a:pPr/>
              <a:t>21/01/2017</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1D73580-259C-483F-8843-47ACC9F619C5}"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INTRODUCTION TO SPSS</a:t>
            </a:r>
            <a:endParaRPr lang="en-GB" dirty="0"/>
          </a:p>
        </p:txBody>
      </p:sp>
      <p:sp>
        <p:nvSpPr>
          <p:cNvPr id="3" name="Subtitle 2"/>
          <p:cNvSpPr>
            <a:spLocks noGrp="1"/>
          </p:cNvSpPr>
          <p:nvPr>
            <p:ph type="subTitle" idx="1"/>
          </p:nvPr>
        </p:nvSpPr>
        <p:spPr/>
        <p:txBody>
          <a:bodyPr/>
          <a:lstStyle/>
          <a:p>
            <a:endParaRPr lang="en-GB" i="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GB" dirty="0" smtClean="0"/>
              <a:t>Statistical Package for the Social Sciences (SPSS)</a:t>
            </a:r>
            <a:endParaRPr lang="en-GB" dirty="0"/>
          </a:p>
        </p:txBody>
      </p:sp>
      <p:sp>
        <p:nvSpPr>
          <p:cNvPr id="3" name="Content Placeholder 2"/>
          <p:cNvSpPr>
            <a:spLocks noGrp="1"/>
          </p:cNvSpPr>
          <p:nvPr>
            <p:ph idx="1"/>
          </p:nvPr>
        </p:nvSpPr>
        <p:spPr/>
        <p:txBody>
          <a:bodyPr/>
          <a:lstStyle/>
          <a:p>
            <a:pPr algn="just"/>
            <a:r>
              <a:rPr lang="en-GB" dirty="0" smtClean="0"/>
              <a:t>SPSS statistics (</a:t>
            </a:r>
            <a:r>
              <a:rPr lang="en-GB" b="1" dirty="0" smtClean="0"/>
              <a:t>Statistical Package for Social Sciences</a:t>
            </a:r>
            <a:r>
              <a:rPr lang="en-GB" dirty="0" smtClean="0"/>
              <a:t>) later modified to </a:t>
            </a:r>
            <a:r>
              <a:rPr lang="en-GB" b="1" dirty="0" smtClean="0"/>
              <a:t>Statistical Product and Service Solution</a:t>
            </a:r>
            <a:r>
              <a:rPr lang="en-GB" dirty="0" smtClean="0"/>
              <a:t> released its first version in 1968.</a:t>
            </a:r>
          </a:p>
          <a:p>
            <a:pPr algn="just"/>
            <a:r>
              <a:rPr lang="en-GB" dirty="0" smtClean="0"/>
              <a:t>It is the most widely used program for </a:t>
            </a:r>
            <a:r>
              <a:rPr lang="en-GB" i="1" dirty="0" smtClean="0"/>
              <a:t>statistical analysis.</a:t>
            </a:r>
          </a:p>
          <a:p>
            <a:pPr algn="just"/>
            <a:r>
              <a:rPr lang="en-GB" dirty="0" smtClean="0"/>
              <a:t>It is used by </a:t>
            </a:r>
            <a:r>
              <a:rPr lang="en-GB" i="1" dirty="0" smtClean="0"/>
              <a:t>health researchers</a:t>
            </a:r>
            <a:r>
              <a:rPr lang="en-GB" dirty="0" smtClean="0"/>
              <a:t>, </a:t>
            </a:r>
            <a:r>
              <a:rPr lang="en-GB" i="1" dirty="0" smtClean="0"/>
              <a:t>education researchers</a:t>
            </a:r>
            <a:r>
              <a:rPr lang="en-GB" dirty="0" smtClean="0"/>
              <a:t>, </a:t>
            </a:r>
            <a:r>
              <a:rPr lang="en-GB" i="1" dirty="0" smtClean="0"/>
              <a:t>survey companies</a:t>
            </a:r>
            <a:r>
              <a:rPr lang="en-GB" dirty="0" smtClean="0"/>
              <a:t>, </a:t>
            </a:r>
            <a:r>
              <a:rPr lang="en-GB" i="1" dirty="0" smtClean="0"/>
              <a:t>marketing organisation </a:t>
            </a:r>
            <a:r>
              <a:rPr lang="en-GB" dirty="0" smtClean="0"/>
              <a:t>etc.</a:t>
            </a:r>
          </a:p>
          <a:p>
            <a:pPr algn="just"/>
            <a:r>
              <a:rPr lang="en-GB" dirty="0" smtClean="0"/>
              <a:t>In 2009, SPSS is being owned by IBM and licensed version of IBM SPSS is made available.</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What is Variable?</a:t>
            </a:r>
            <a:endParaRPr lang="en-GB" dirty="0"/>
          </a:p>
        </p:txBody>
      </p:sp>
      <p:sp>
        <p:nvSpPr>
          <p:cNvPr id="3" name="Content Placeholder 2"/>
          <p:cNvSpPr>
            <a:spLocks noGrp="1"/>
          </p:cNvSpPr>
          <p:nvPr>
            <p:ph idx="1"/>
          </p:nvPr>
        </p:nvSpPr>
        <p:spPr/>
        <p:txBody>
          <a:bodyPr>
            <a:normAutofit lnSpcReduction="10000"/>
          </a:bodyPr>
          <a:lstStyle/>
          <a:p>
            <a:pPr algn="just"/>
            <a:r>
              <a:rPr lang="en-US" dirty="0" smtClean="0"/>
              <a:t>A variable is a measureable characteristic of a person, object or phenomenon that can take on different values. </a:t>
            </a:r>
          </a:p>
          <a:p>
            <a:pPr algn="just">
              <a:buNone/>
            </a:pPr>
            <a:r>
              <a:rPr lang="en-US" dirty="0" smtClean="0"/>
              <a:t>Example</a:t>
            </a:r>
          </a:p>
          <a:p>
            <a:pPr algn="just">
              <a:buFont typeface="Wingdings" pitchFamily="2" charset="2"/>
              <a:buChar char="q"/>
            </a:pPr>
            <a:r>
              <a:rPr lang="en-US" dirty="0" smtClean="0"/>
              <a:t>Age</a:t>
            </a:r>
          </a:p>
          <a:p>
            <a:pPr algn="just">
              <a:buFont typeface="Wingdings" pitchFamily="2" charset="2"/>
              <a:buChar char="q"/>
            </a:pPr>
            <a:r>
              <a:rPr lang="en-US" dirty="0" smtClean="0"/>
              <a:t>Gender</a:t>
            </a:r>
          </a:p>
          <a:p>
            <a:pPr algn="just">
              <a:buFont typeface="Wingdings" pitchFamily="2" charset="2"/>
              <a:buChar char="q"/>
            </a:pPr>
            <a:r>
              <a:rPr lang="en-US" dirty="0" smtClean="0"/>
              <a:t>Marital status</a:t>
            </a:r>
          </a:p>
          <a:p>
            <a:pPr algn="just">
              <a:buFont typeface="Wingdings" pitchFamily="2" charset="2"/>
              <a:buChar char="q"/>
            </a:pPr>
            <a:r>
              <a:rPr lang="en-US" dirty="0" smtClean="0"/>
              <a:t>Knowledge of Ethics</a:t>
            </a:r>
          </a:p>
          <a:p>
            <a:pPr algn="just">
              <a:buFont typeface="Wingdings" pitchFamily="2" charset="2"/>
              <a:buChar char="q"/>
            </a:pPr>
            <a:r>
              <a:rPr lang="en-US" dirty="0" smtClean="0"/>
              <a:t>Depression</a:t>
            </a:r>
          </a:p>
          <a:p>
            <a:pPr algn="just">
              <a:buFont typeface="Wingdings" pitchFamily="2" charset="2"/>
              <a:buChar char="q"/>
            </a:pPr>
            <a:r>
              <a:rPr lang="en-US" dirty="0" smtClean="0"/>
              <a:t>Lung Cancer</a:t>
            </a:r>
          </a:p>
          <a:p>
            <a:pPr algn="just">
              <a:buNone/>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Types of Variables</a:t>
            </a:r>
            <a:endParaRPr lang="en-GB" dirty="0"/>
          </a:p>
        </p:txBody>
      </p:sp>
      <p:sp>
        <p:nvSpPr>
          <p:cNvPr id="3" name="Content Placeholder 2"/>
          <p:cNvSpPr>
            <a:spLocks noGrp="1"/>
          </p:cNvSpPr>
          <p:nvPr>
            <p:ph idx="1"/>
          </p:nvPr>
        </p:nvSpPr>
        <p:spPr/>
        <p:txBody>
          <a:bodyPr/>
          <a:lstStyle/>
          <a:p>
            <a:pPr algn="just"/>
            <a:r>
              <a:rPr lang="en-GB" dirty="0" smtClean="0"/>
              <a:t>A Variable is classified as </a:t>
            </a:r>
          </a:p>
          <a:p>
            <a:pPr algn="just"/>
            <a:endParaRPr lang="en-GB" dirty="0" smtClean="0"/>
          </a:p>
          <a:p>
            <a:pPr algn="just">
              <a:buFont typeface="Wingdings" pitchFamily="2" charset="2"/>
              <a:buChar char="q"/>
            </a:pPr>
            <a:r>
              <a:rPr lang="en-GB" dirty="0" smtClean="0"/>
              <a:t>Dependent Variable</a:t>
            </a:r>
          </a:p>
          <a:p>
            <a:pPr algn="just">
              <a:buFont typeface="Wingdings" pitchFamily="2" charset="2"/>
              <a:buChar char="q"/>
            </a:pPr>
            <a:r>
              <a:rPr lang="en-GB" dirty="0" smtClean="0"/>
              <a:t>Independent Variable</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Dependent Variable</a:t>
            </a:r>
            <a:endParaRPr lang="en-GB" dirty="0"/>
          </a:p>
        </p:txBody>
      </p:sp>
      <p:sp>
        <p:nvSpPr>
          <p:cNvPr id="3" name="Content Placeholder 2"/>
          <p:cNvSpPr>
            <a:spLocks noGrp="1"/>
          </p:cNvSpPr>
          <p:nvPr>
            <p:ph idx="1"/>
          </p:nvPr>
        </p:nvSpPr>
        <p:spPr/>
        <p:txBody>
          <a:bodyPr/>
          <a:lstStyle/>
          <a:p>
            <a:pPr algn="just"/>
            <a:r>
              <a:rPr lang="en-US" dirty="0" smtClean="0"/>
              <a:t>The variable that is used to </a:t>
            </a:r>
            <a:r>
              <a:rPr lang="en-US" b="1" i="1" dirty="0" smtClean="0"/>
              <a:t>measure the problem under study</a:t>
            </a:r>
            <a:r>
              <a:rPr lang="en-US" dirty="0" smtClean="0"/>
              <a:t> is called the dependent variable. </a:t>
            </a:r>
          </a:p>
          <a:p>
            <a:pPr algn="just"/>
            <a:endParaRPr lang="en-US" dirty="0" smtClean="0"/>
          </a:p>
          <a:p>
            <a:pPr algn="just"/>
            <a:r>
              <a:rPr lang="en-US" dirty="0" smtClean="0"/>
              <a:t>A dependent variable is also known as a </a:t>
            </a:r>
            <a:r>
              <a:rPr lang="en-US" b="1" i="1" dirty="0" smtClean="0"/>
              <a:t>Response variable </a:t>
            </a:r>
            <a:r>
              <a:rPr lang="en-US" dirty="0" smtClean="0"/>
              <a:t>Or  </a:t>
            </a:r>
            <a:r>
              <a:rPr lang="en-US" b="1" i="1" dirty="0" smtClean="0"/>
              <a:t>Outcome variable</a:t>
            </a:r>
            <a:endParaRPr lang="en-GB" b="1"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Independent Variable</a:t>
            </a:r>
            <a:endParaRPr lang="en-GB" dirty="0"/>
          </a:p>
        </p:txBody>
      </p:sp>
      <p:sp>
        <p:nvSpPr>
          <p:cNvPr id="3" name="Content Placeholder 2"/>
          <p:cNvSpPr>
            <a:spLocks noGrp="1"/>
          </p:cNvSpPr>
          <p:nvPr>
            <p:ph idx="1"/>
          </p:nvPr>
        </p:nvSpPr>
        <p:spPr/>
        <p:txBody>
          <a:bodyPr/>
          <a:lstStyle/>
          <a:p>
            <a:pPr algn="just"/>
            <a:r>
              <a:rPr lang="en-US" dirty="0" smtClean="0"/>
              <a:t>The variables that are used to </a:t>
            </a:r>
            <a:r>
              <a:rPr lang="en-US" b="1" dirty="0" smtClean="0"/>
              <a:t>explain the difference in the dependent variable</a:t>
            </a:r>
            <a:r>
              <a:rPr lang="en-US" dirty="0" smtClean="0"/>
              <a:t> or to </a:t>
            </a:r>
            <a:r>
              <a:rPr lang="en-US" b="1" dirty="0" smtClean="0"/>
              <a:t>cause changes in the dependent variables </a:t>
            </a:r>
            <a:r>
              <a:rPr lang="en-US" dirty="0" smtClean="0"/>
              <a:t>are called the independent variables. </a:t>
            </a:r>
          </a:p>
          <a:p>
            <a:pPr algn="just"/>
            <a:endParaRPr lang="en-US" dirty="0" smtClean="0"/>
          </a:p>
          <a:p>
            <a:pPr algn="just"/>
            <a:r>
              <a:rPr lang="en-US" dirty="0" smtClean="0"/>
              <a:t>An independent variable is also known as </a:t>
            </a:r>
            <a:r>
              <a:rPr lang="en-US" b="1" i="1" dirty="0" smtClean="0"/>
              <a:t>Predictor variable</a:t>
            </a:r>
            <a:r>
              <a:rPr lang="en-US" i="1" dirty="0" smtClean="0"/>
              <a:t> </a:t>
            </a:r>
            <a:r>
              <a:rPr lang="en-US" dirty="0" smtClean="0"/>
              <a:t>Or </a:t>
            </a:r>
            <a:r>
              <a:rPr lang="en-US" b="1" i="1" dirty="0" smtClean="0"/>
              <a:t>Explanatory variable</a:t>
            </a:r>
            <a:endParaRPr lang="en-GB"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Example</a:t>
            </a:r>
            <a:endParaRPr lang="en-GB" dirty="0"/>
          </a:p>
        </p:txBody>
      </p:sp>
      <p:sp>
        <p:nvSpPr>
          <p:cNvPr id="3" name="Content Placeholder 2"/>
          <p:cNvSpPr>
            <a:spLocks noGrp="1"/>
          </p:cNvSpPr>
          <p:nvPr>
            <p:ph idx="1"/>
          </p:nvPr>
        </p:nvSpPr>
        <p:spPr/>
        <p:txBody>
          <a:bodyPr/>
          <a:lstStyle/>
          <a:p>
            <a:pPr algn="just">
              <a:lnSpc>
                <a:spcPct val="150000"/>
              </a:lnSpc>
              <a:buNone/>
            </a:pPr>
            <a:r>
              <a:rPr lang="en-US" dirty="0" smtClean="0"/>
              <a:t>  In a study of the relationship between smoking and lung cancer, suffering from lung cancer (with the values yes or no) would be the dependent variable and ‘smoking’ (varying from not smoking to smoking more than three packets a day) would be the independent variable. </a:t>
            </a:r>
            <a:endParaRPr lang="en-GB" dirty="0" smtClean="0"/>
          </a:p>
          <a:p>
            <a:pPr algn="just"/>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Final Words</a:t>
            </a:r>
            <a:endParaRPr lang="en-GB" dirty="0"/>
          </a:p>
        </p:txBody>
      </p:sp>
      <p:sp>
        <p:nvSpPr>
          <p:cNvPr id="3" name="Content Placeholder 2"/>
          <p:cNvSpPr>
            <a:spLocks noGrp="1"/>
          </p:cNvSpPr>
          <p:nvPr>
            <p:ph idx="1"/>
          </p:nvPr>
        </p:nvSpPr>
        <p:spPr/>
        <p:txBody>
          <a:bodyPr/>
          <a:lstStyle/>
          <a:p>
            <a:pPr algn="just">
              <a:lnSpc>
                <a:spcPct val="150000"/>
              </a:lnSpc>
            </a:pPr>
            <a:r>
              <a:rPr lang="en-GB" dirty="0" smtClean="0"/>
              <a:t>It depends on the Research Question that which variable is a Dependent Variable and which variables are an Independent ones.</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Data and Data Types</a:t>
            </a:r>
            <a:endParaRPr lang="en-GB" dirty="0"/>
          </a:p>
        </p:txBody>
      </p:sp>
      <p:sp>
        <p:nvSpPr>
          <p:cNvPr id="3" name="Content Placeholder 2"/>
          <p:cNvSpPr>
            <a:spLocks noGrp="1"/>
          </p:cNvSpPr>
          <p:nvPr>
            <p:ph idx="1"/>
          </p:nvPr>
        </p:nvSpPr>
        <p:spPr/>
        <p:txBody>
          <a:bodyPr/>
          <a:lstStyle/>
          <a:p>
            <a:pPr algn="just"/>
            <a:r>
              <a:rPr lang="en-US" dirty="0" smtClean="0"/>
              <a:t>Data are values of the observation recorded for variables (e.g. age, weight, sex, Depression, Lung cancer, blood pressure, etc.). </a:t>
            </a:r>
          </a:p>
          <a:p>
            <a:pPr algn="just"/>
            <a:endParaRPr lang="en-US" dirty="0" smtClean="0"/>
          </a:p>
          <a:p>
            <a:pPr algn="just"/>
            <a:r>
              <a:rPr lang="en-US" dirty="0" smtClean="0"/>
              <a:t>Data is classified as either Qualitative and Quantitative</a:t>
            </a:r>
            <a:endParaRPr lang="en-GB" dirty="0" smtClean="0"/>
          </a:p>
          <a:p>
            <a:pPr algn="just">
              <a:buNone/>
            </a:pPr>
            <a:endParaRPr lang="en-GB" dirty="0" smtClean="0"/>
          </a:p>
          <a:p>
            <a:pPr marL="514350" indent="-514350" algn="just">
              <a:buFont typeface="+mj-lt"/>
              <a:buAutoNum type="arabicPeriod"/>
            </a:pPr>
            <a:r>
              <a:rPr lang="en-US" b="1" dirty="0" smtClean="0"/>
              <a:t>Qualitative or Categorical Data                    </a:t>
            </a:r>
            <a:endParaRPr lang="en-GB" dirty="0" smtClean="0"/>
          </a:p>
          <a:p>
            <a:pPr marL="514350" indent="-514350" algn="just">
              <a:buFont typeface="+mj-lt"/>
              <a:buAutoNum type="arabicPeriod"/>
            </a:pPr>
            <a:r>
              <a:rPr lang="en-US" b="1" dirty="0" smtClean="0"/>
              <a:t>Quantitative or Numerical Data</a:t>
            </a:r>
            <a:endParaRPr lang="en-GB" dirty="0" smtClean="0"/>
          </a:p>
          <a:p>
            <a:pPr algn="just"/>
            <a:endParaRPr lang="en-GB" dirty="0" smtClean="0"/>
          </a:p>
          <a:p>
            <a:pPr algn="just"/>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Classification of Data Types</a:t>
            </a:r>
            <a:endParaRPr lang="en-GB" dirty="0"/>
          </a:p>
        </p:txBody>
      </p:sp>
      <p:pic>
        <p:nvPicPr>
          <p:cNvPr id="4" name="Content Placeholder 3"/>
          <p:cNvPicPr>
            <a:picLocks noGrp="1"/>
          </p:cNvPicPr>
          <p:nvPr>
            <p:ph idx="1"/>
          </p:nvPr>
        </p:nvPicPr>
        <p:blipFill>
          <a:blip r:embed="rId2" cstate="print"/>
          <a:srcRect/>
          <a:stretch>
            <a:fillRect/>
          </a:stretch>
        </p:blipFill>
        <p:spPr bwMode="auto">
          <a:xfrm>
            <a:off x="0" y="1844824"/>
            <a:ext cx="9144000" cy="5013176"/>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Qualitative or Categorical Data</a:t>
            </a:r>
            <a:endParaRPr lang="en-GB" dirty="0"/>
          </a:p>
        </p:txBody>
      </p:sp>
      <p:sp>
        <p:nvSpPr>
          <p:cNvPr id="3" name="Content Placeholder 2"/>
          <p:cNvSpPr>
            <a:spLocks noGrp="1"/>
          </p:cNvSpPr>
          <p:nvPr>
            <p:ph idx="1"/>
          </p:nvPr>
        </p:nvSpPr>
        <p:spPr/>
        <p:txBody>
          <a:bodyPr/>
          <a:lstStyle/>
          <a:p>
            <a:pPr algn="just"/>
            <a:r>
              <a:rPr lang="en-US" i="1" dirty="0" smtClean="0"/>
              <a:t>Qualitative or Categorical Data</a:t>
            </a:r>
            <a:r>
              <a:rPr lang="en-US" dirty="0" smtClean="0"/>
              <a:t> comprises of a characteristic which cannot be expressed numerically like gender, ethnicity, healing etc.  </a:t>
            </a:r>
          </a:p>
          <a:p>
            <a:pPr algn="just"/>
            <a:endParaRPr lang="en-US" dirty="0" smtClean="0"/>
          </a:p>
          <a:p>
            <a:pPr algn="just"/>
            <a:r>
              <a:rPr lang="en-US" dirty="0" smtClean="0"/>
              <a:t>It is divided in three types: </a:t>
            </a:r>
            <a:endParaRPr lang="en-GB" dirty="0" smtClean="0"/>
          </a:p>
          <a:p>
            <a:pPr marL="514350" lvl="0" indent="-514350" algn="just">
              <a:buFont typeface="+mj-lt"/>
              <a:buAutoNum type="arabicPeriod"/>
            </a:pPr>
            <a:r>
              <a:rPr lang="en-US" i="1" dirty="0" smtClean="0"/>
              <a:t>Binary</a:t>
            </a:r>
            <a:endParaRPr lang="en-GB" dirty="0" smtClean="0"/>
          </a:p>
          <a:p>
            <a:pPr marL="514350" lvl="0" indent="-514350" algn="just">
              <a:buFont typeface="+mj-lt"/>
              <a:buAutoNum type="arabicPeriod"/>
            </a:pPr>
            <a:r>
              <a:rPr lang="en-US" i="1" dirty="0" smtClean="0"/>
              <a:t>Nominal   	</a:t>
            </a:r>
            <a:endParaRPr lang="en-GB" dirty="0" smtClean="0"/>
          </a:p>
          <a:p>
            <a:pPr marL="514350" lvl="0" indent="-514350" algn="just">
              <a:buFont typeface="+mj-lt"/>
              <a:buAutoNum type="arabicPeriod"/>
            </a:pPr>
            <a:r>
              <a:rPr lang="en-US" i="1" dirty="0" smtClean="0"/>
              <a:t>Ordinal</a:t>
            </a:r>
            <a:endParaRPr lang="en-GB" dirty="0" smtClean="0"/>
          </a:p>
          <a:p>
            <a:pPr algn="just"/>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Binary Data</a:t>
            </a:r>
            <a:endParaRPr lang="en-GB" dirty="0"/>
          </a:p>
        </p:txBody>
      </p:sp>
      <p:sp>
        <p:nvSpPr>
          <p:cNvPr id="3" name="Content Placeholder 2"/>
          <p:cNvSpPr>
            <a:spLocks noGrp="1"/>
          </p:cNvSpPr>
          <p:nvPr>
            <p:ph idx="1"/>
          </p:nvPr>
        </p:nvSpPr>
        <p:spPr/>
        <p:txBody>
          <a:bodyPr/>
          <a:lstStyle/>
          <a:p>
            <a:pPr algn="just"/>
            <a:r>
              <a:rPr lang="en-US" b="1" dirty="0" smtClean="0"/>
              <a:t>Binary Data:</a:t>
            </a:r>
            <a:r>
              <a:rPr lang="en-US" dirty="0" smtClean="0"/>
              <a:t> In binary data, the variables are divided into two mutually exclusive categories.</a:t>
            </a:r>
            <a:endParaRPr lang="en-GB" dirty="0" smtClean="0"/>
          </a:p>
          <a:p>
            <a:pPr algn="just">
              <a:buNone/>
            </a:pPr>
            <a:r>
              <a:rPr lang="en-US" i="1" dirty="0" smtClean="0"/>
              <a:t> </a:t>
            </a:r>
            <a:endParaRPr lang="en-GB" dirty="0" smtClean="0"/>
          </a:p>
          <a:p>
            <a:pPr algn="just">
              <a:buNone/>
            </a:pPr>
            <a:r>
              <a:rPr lang="en-US" i="1" dirty="0" smtClean="0"/>
              <a:t>Example:</a:t>
            </a:r>
            <a:endParaRPr lang="en-GB" dirty="0" smtClean="0"/>
          </a:p>
          <a:p>
            <a:pPr algn="just">
              <a:buNone/>
            </a:pPr>
            <a:r>
              <a:rPr lang="en-US" dirty="0" smtClean="0"/>
              <a:t>                 Gender                      (Male &amp; Female)</a:t>
            </a:r>
            <a:endParaRPr lang="en-GB" dirty="0" smtClean="0"/>
          </a:p>
          <a:p>
            <a:pPr algn="just">
              <a:buNone/>
            </a:pPr>
            <a:r>
              <a:rPr lang="en-GB" dirty="0" smtClean="0"/>
              <a:t>                  Depression               (Yes &amp; No)</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Nominal Data</a:t>
            </a:r>
            <a:endParaRPr lang="en-GB" dirty="0"/>
          </a:p>
        </p:txBody>
      </p:sp>
      <p:sp>
        <p:nvSpPr>
          <p:cNvPr id="3" name="Content Placeholder 2"/>
          <p:cNvSpPr>
            <a:spLocks noGrp="1"/>
          </p:cNvSpPr>
          <p:nvPr>
            <p:ph idx="1"/>
          </p:nvPr>
        </p:nvSpPr>
        <p:spPr/>
        <p:txBody>
          <a:bodyPr>
            <a:normAutofit fontScale="92500" lnSpcReduction="10000"/>
          </a:bodyPr>
          <a:lstStyle/>
          <a:p>
            <a:pPr algn="just"/>
            <a:r>
              <a:rPr lang="en-US" b="1" dirty="0" smtClean="0"/>
              <a:t>Nominal Data:</a:t>
            </a:r>
            <a:r>
              <a:rPr lang="en-US" dirty="0" smtClean="0"/>
              <a:t>  In nominal data, the variables are divided into more than two mutually exclusive categories. These categories however, cannot be ordered one above another (as they are not greater or less than each other).</a:t>
            </a:r>
          </a:p>
          <a:p>
            <a:pPr algn="just">
              <a:buNone/>
            </a:pPr>
            <a:endParaRPr lang="en-US" dirty="0" smtClean="0"/>
          </a:p>
          <a:p>
            <a:pPr algn="just">
              <a:buNone/>
            </a:pPr>
            <a:r>
              <a:rPr lang="en-US" i="1" dirty="0" smtClean="0"/>
              <a:t>Example:</a:t>
            </a:r>
          </a:p>
          <a:p>
            <a:pPr algn="just">
              <a:buNone/>
            </a:pPr>
            <a:endParaRPr lang="en-US" dirty="0" smtClean="0"/>
          </a:p>
          <a:p>
            <a:pPr algn="just"/>
            <a:r>
              <a:rPr lang="en-US" dirty="0" smtClean="0"/>
              <a:t>Marital status: Single, Married, Widowed, Separated                                                  Divorced</a:t>
            </a:r>
            <a:endParaRPr lang="en-GB" dirty="0" smtClean="0"/>
          </a:p>
          <a:p>
            <a:pPr algn="just"/>
            <a:r>
              <a:rPr lang="en-US" dirty="0" smtClean="0"/>
              <a:t>Employment status:  Unemployed, self-employed, public employee and Govt. employee </a:t>
            </a:r>
            <a:endParaRPr lang="en-GB" dirty="0" smtClean="0"/>
          </a:p>
          <a:p>
            <a:pPr algn="just">
              <a:buNone/>
            </a:pPr>
            <a:endParaRPr lang="en-GB" dirty="0" smtClean="0"/>
          </a:p>
          <a:p>
            <a:pPr algn="just"/>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Ordinal Data</a:t>
            </a:r>
            <a:endParaRPr lang="en-GB" dirty="0"/>
          </a:p>
        </p:txBody>
      </p:sp>
      <p:sp>
        <p:nvSpPr>
          <p:cNvPr id="3" name="Content Placeholder 2"/>
          <p:cNvSpPr>
            <a:spLocks noGrp="1"/>
          </p:cNvSpPr>
          <p:nvPr>
            <p:ph idx="1"/>
          </p:nvPr>
        </p:nvSpPr>
        <p:spPr/>
        <p:txBody>
          <a:bodyPr/>
          <a:lstStyle/>
          <a:p>
            <a:pPr algn="just"/>
            <a:r>
              <a:rPr lang="en-US" b="1" dirty="0" smtClean="0"/>
              <a:t>Ordinal Data:</a:t>
            </a:r>
            <a:r>
              <a:rPr lang="en-US" dirty="0" smtClean="0"/>
              <a:t> In ordinal data, the variables are also divided into more than two mutually exclusive categories, but they can be ordered one above another, from lowest to highest or vice versa.</a:t>
            </a:r>
          </a:p>
          <a:p>
            <a:pPr algn="just">
              <a:buNone/>
            </a:pPr>
            <a:endParaRPr lang="en-GB" dirty="0" smtClean="0"/>
          </a:p>
          <a:p>
            <a:pPr algn="just">
              <a:buNone/>
            </a:pPr>
            <a:r>
              <a:rPr lang="en-GB" i="1" dirty="0" smtClean="0"/>
              <a:t>Example:</a:t>
            </a:r>
          </a:p>
          <a:p>
            <a:pPr algn="just">
              <a:buNone/>
            </a:pPr>
            <a:endParaRPr lang="en-GB" i="1" dirty="0" smtClean="0"/>
          </a:p>
          <a:p>
            <a:pPr algn="just"/>
            <a:r>
              <a:rPr lang="en-US" dirty="0" smtClean="0"/>
              <a:t>Level of knowledge: 	     Good, Average, Poor</a:t>
            </a:r>
            <a:endParaRPr lang="en-GB" dirty="0" smtClean="0"/>
          </a:p>
          <a:p>
            <a:pPr algn="just"/>
            <a:r>
              <a:rPr lang="en-US" dirty="0" smtClean="0"/>
              <a:t>Level of blood pressure:     High, Moderate, Low</a:t>
            </a:r>
            <a:endParaRPr lang="en-GB" dirty="0" smtClean="0"/>
          </a:p>
          <a:p>
            <a:pPr algn="just"/>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Quantitative Data</a:t>
            </a:r>
            <a:endParaRPr lang="en-GB" dirty="0"/>
          </a:p>
        </p:txBody>
      </p:sp>
      <p:sp>
        <p:nvSpPr>
          <p:cNvPr id="3" name="Content Placeholder 2"/>
          <p:cNvSpPr>
            <a:spLocks noGrp="1"/>
          </p:cNvSpPr>
          <p:nvPr>
            <p:ph idx="1"/>
          </p:nvPr>
        </p:nvSpPr>
        <p:spPr/>
        <p:txBody>
          <a:bodyPr/>
          <a:lstStyle/>
          <a:p>
            <a:pPr algn="just"/>
            <a:r>
              <a:rPr lang="en-US" b="1" dirty="0" smtClean="0"/>
              <a:t>Quantitative or Numerical Data:-</a:t>
            </a:r>
            <a:r>
              <a:rPr lang="en-US" dirty="0" smtClean="0"/>
              <a:t> These are the characteristics which can be expressed numerically like age, height, weight, blood pressure, hemoglobin, temperature and number of children in a family.</a:t>
            </a:r>
          </a:p>
          <a:p>
            <a:pPr algn="just"/>
            <a:endParaRPr lang="en-US" dirty="0" smtClean="0"/>
          </a:p>
          <a:p>
            <a:pPr algn="just"/>
            <a:r>
              <a:rPr lang="en-US" dirty="0" smtClean="0"/>
              <a:t> Quantitative variables can be classified as </a:t>
            </a:r>
          </a:p>
          <a:p>
            <a:pPr marL="514350" indent="-514350" algn="just">
              <a:buFont typeface="+mj-lt"/>
              <a:buAutoNum type="arabicPeriod"/>
            </a:pPr>
            <a:r>
              <a:rPr lang="en-US" i="1" dirty="0" smtClean="0"/>
              <a:t>Discrete </a:t>
            </a:r>
          </a:p>
          <a:p>
            <a:pPr marL="514350" indent="-514350" algn="just">
              <a:buFont typeface="+mj-lt"/>
              <a:buAutoNum type="arabicPeriod"/>
            </a:pPr>
            <a:r>
              <a:rPr lang="en-US" i="1" dirty="0" smtClean="0"/>
              <a:t>Continuous</a:t>
            </a:r>
            <a:endParaRPr lang="en-GB" i="1" dirty="0" smtClean="0"/>
          </a:p>
          <a:p>
            <a:pPr algn="just"/>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Discrete Variable</a:t>
            </a:r>
            <a:endParaRPr lang="en-GB" dirty="0"/>
          </a:p>
        </p:txBody>
      </p:sp>
      <p:sp>
        <p:nvSpPr>
          <p:cNvPr id="3" name="Content Placeholder 2"/>
          <p:cNvSpPr>
            <a:spLocks noGrp="1"/>
          </p:cNvSpPr>
          <p:nvPr>
            <p:ph idx="1"/>
          </p:nvPr>
        </p:nvSpPr>
        <p:spPr/>
        <p:txBody>
          <a:bodyPr>
            <a:normAutofit/>
          </a:bodyPr>
          <a:lstStyle/>
          <a:p>
            <a:pPr algn="just"/>
            <a:r>
              <a:rPr lang="en-US" i="1" dirty="0" smtClean="0"/>
              <a:t>Discrete variable</a:t>
            </a:r>
            <a:r>
              <a:rPr lang="en-US" dirty="0" smtClean="0"/>
              <a:t> is one in which values can only be whole numbers. </a:t>
            </a:r>
          </a:p>
          <a:p>
            <a:pPr algn="just">
              <a:buNone/>
            </a:pPr>
            <a:endParaRPr lang="en-US" dirty="0" smtClean="0"/>
          </a:p>
          <a:p>
            <a:pPr algn="just">
              <a:buNone/>
            </a:pPr>
            <a:r>
              <a:rPr lang="en-US" i="1" dirty="0" smtClean="0"/>
              <a:t>Example</a:t>
            </a:r>
          </a:p>
          <a:p>
            <a:pPr algn="just">
              <a:buNone/>
            </a:pPr>
            <a:endParaRPr lang="en-US" i="1" dirty="0" smtClean="0"/>
          </a:p>
          <a:p>
            <a:pPr algn="just"/>
            <a:r>
              <a:rPr lang="en-US" dirty="0" smtClean="0"/>
              <a:t>Number of Children in a Family</a:t>
            </a:r>
          </a:p>
          <a:p>
            <a:pPr algn="just"/>
            <a:r>
              <a:rPr lang="en-US" dirty="0" smtClean="0"/>
              <a:t>Number of households</a:t>
            </a:r>
          </a:p>
          <a:p>
            <a:pPr algn="just"/>
            <a:r>
              <a:rPr lang="en-US" dirty="0" smtClean="0"/>
              <a:t>Number of siblings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Continuous Variable</a:t>
            </a:r>
            <a:endParaRPr lang="en-GB" dirty="0"/>
          </a:p>
        </p:txBody>
      </p:sp>
      <p:sp>
        <p:nvSpPr>
          <p:cNvPr id="3" name="Content Placeholder 2"/>
          <p:cNvSpPr>
            <a:spLocks noGrp="1"/>
          </p:cNvSpPr>
          <p:nvPr>
            <p:ph idx="1"/>
          </p:nvPr>
        </p:nvSpPr>
        <p:spPr/>
        <p:txBody>
          <a:bodyPr/>
          <a:lstStyle/>
          <a:p>
            <a:pPr algn="just"/>
            <a:r>
              <a:rPr lang="en-US" i="1" dirty="0" smtClean="0"/>
              <a:t>Continuous variable</a:t>
            </a:r>
            <a:r>
              <a:rPr lang="en-US" dirty="0" smtClean="0"/>
              <a:t> is one which can be in decimal or fractions.</a:t>
            </a:r>
          </a:p>
          <a:p>
            <a:pPr algn="just"/>
            <a:endParaRPr lang="en-US" dirty="0" smtClean="0"/>
          </a:p>
          <a:p>
            <a:pPr algn="just">
              <a:buNone/>
            </a:pPr>
            <a:r>
              <a:rPr lang="en-US" i="1" dirty="0" smtClean="0"/>
              <a:t>Example:</a:t>
            </a:r>
          </a:p>
          <a:p>
            <a:pPr algn="just">
              <a:buNone/>
            </a:pPr>
            <a:r>
              <a:rPr lang="en-GB" i="1" dirty="0" smtClean="0"/>
              <a:t>Random Blood Sugar</a:t>
            </a:r>
          </a:p>
          <a:p>
            <a:pPr algn="just">
              <a:buNone/>
            </a:pPr>
            <a:r>
              <a:rPr lang="en-GB" i="1" dirty="0" smtClean="0"/>
              <a:t>Uric acid level</a:t>
            </a:r>
          </a:p>
          <a:p>
            <a:pPr algn="just">
              <a:buNone/>
            </a:pPr>
            <a:r>
              <a:rPr lang="en-GB" i="1" dirty="0" smtClean="0"/>
              <a:t>Height</a:t>
            </a:r>
          </a:p>
          <a:p>
            <a:pPr algn="just">
              <a:buNone/>
            </a:pPr>
            <a:r>
              <a:rPr lang="en-GB" i="1" dirty="0" smtClean="0"/>
              <a:t>Weight</a:t>
            </a:r>
          </a:p>
          <a:p>
            <a:pPr algn="just">
              <a:buNone/>
            </a:pPr>
            <a:r>
              <a:rPr lang="en-GB" i="1" dirty="0" smtClean="0"/>
              <a:t>BMI (Body Mass Index)</a:t>
            </a:r>
            <a:endParaRPr lang="en-GB" i="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373</TotalTime>
  <Words>604</Words>
  <Application>Microsoft Office PowerPoint</Application>
  <PresentationFormat>On-screen Show (4:3)</PresentationFormat>
  <Paragraphs>90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INTRODUCTION TO SPSS</vt:lpstr>
      <vt:lpstr>Statistical Package for the Social Sciences (SPSS)</vt:lpstr>
      <vt:lpstr>What is Variable?</vt:lpstr>
      <vt:lpstr>Types of Variables</vt:lpstr>
      <vt:lpstr>Dependent Variable</vt:lpstr>
      <vt:lpstr>Independent Variable</vt:lpstr>
      <vt:lpstr>Example</vt:lpstr>
      <vt:lpstr>Final Words</vt:lpstr>
      <vt:lpstr>Data and Data Types</vt:lpstr>
      <vt:lpstr>Classification of Data Types</vt:lpstr>
      <vt:lpstr>Qualitative or Categorical Data</vt:lpstr>
      <vt:lpstr>Binary Data</vt:lpstr>
      <vt:lpstr>Nominal Data</vt:lpstr>
      <vt:lpstr>Ordinal Data</vt:lpstr>
      <vt:lpstr>Quantitative Data</vt:lpstr>
      <vt:lpstr>Discrete Variable</vt:lpstr>
      <vt:lpstr>Continuous Variable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and Intermediate SPSS Course </dc:title>
  <dc:creator>dr samad</dc:creator>
  <cp:lastModifiedBy>intag 786</cp:lastModifiedBy>
  <cp:revision>46</cp:revision>
  <dcterms:created xsi:type="dcterms:W3CDTF">2013-05-18T14:57:31Z</dcterms:created>
  <dcterms:modified xsi:type="dcterms:W3CDTF">2017-01-22T04:18:31Z</dcterms:modified>
</cp:coreProperties>
</file>