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313" r:id="rId4"/>
    <p:sldId id="298" r:id="rId5"/>
    <p:sldId id="299" r:id="rId6"/>
    <p:sldId id="300" r:id="rId7"/>
    <p:sldId id="301" r:id="rId8"/>
    <p:sldId id="302" r:id="rId9"/>
    <p:sldId id="303" r:id="rId10"/>
    <p:sldId id="304" r:id="rId11"/>
    <p:sldId id="305" r:id="rId12"/>
    <p:sldId id="317" r:id="rId13"/>
    <p:sldId id="318" r:id="rId14"/>
    <p:sldId id="335" r:id="rId15"/>
    <p:sldId id="334" r:id="rId16"/>
    <p:sldId id="336" r:id="rId17"/>
    <p:sldId id="328" r:id="rId18"/>
    <p:sldId id="331" r:id="rId19"/>
    <p:sldId id="337" r:id="rId20"/>
    <p:sldId id="338" r:id="rId21"/>
    <p:sldId id="319" r:id="rId22"/>
    <p:sldId id="339" r:id="rId23"/>
    <p:sldId id="340" r:id="rId24"/>
    <p:sldId id="353" r:id="rId25"/>
    <p:sldId id="343" r:id="rId26"/>
    <p:sldId id="344" r:id="rId27"/>
    <p:sldId id="356" r:id="rId28"/>
    <p:sldId id="354" r:id="rId29"/>
    <p:sldId id="355" r:id="rId30"/>
    <p:sldId id="321" r:id="rId31"/>
    <p:sldId id="345" r:id="rId32"/>
    <p:sldId id="322" r:id="rId33"/>
    <p:sldId id="347" r:id="rId34"/>
    <p:sldId id="346" r:id="rId35"/>
    <p:sldId id="348" r:id="rId36"/>
    <p:sldId id="357" r:id="rId37"/>
    <p:sldId id="349" r:id="rId38"/>
    <p:sldId id="332" r:id="rId39"/>
    <p:sldId id="350" r:id="rId40"/>
    <p:sldId id="351" r:id="rId41"/>
    <p:sldId id="358" r:id="rId42"/>
    <p:sldId id="352" r:id="rId43"/>
    <p:sldId id="333" r:id="rId44"/>
    <p:sldId id="296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338" autoAdjust="0"/>
    <p:restoredTop sz="94660"/>
  </p:normalViewPr>
  <p:slideViewPr>
    <p:cSldViewPr>
      <p:cViewPr>
        <p:scale>
          <a:sx n="60" d="100"/>
          <a:sy n="60" d="100"/>
        </p:scale>
        <p:origin x="-1698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533400" y="2130425"/>
            <a:ext cx="80772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Measurement Scale &amp;  </a:t>
            </a:r>
          </a:p>
          <a:p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Basic Concepts of Bio-statistics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137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60198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What is Measurement?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644375"/>
          </a:xfrm>
        </p:spPr>
        <p:txBody>
          <a:bodyPr>
            <a:normAutofit/>
          </a:bodyPr>
          <a:lstStyle/>
          <a:p>
            <a:endParaRPr lang="en-GB" altLang="en-US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GB" alt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GB" altLang="en-US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GB" alt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Measurement is the systematic process by which things are differentiated</a:t>
            </a:r>
          </a:p>
          <a:p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2507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6553200" cy="1143000"/>
          </a:xfrm>
        </p:spPr>
        <p:txBody>
          <a:bodyPr>
            <a:normAutofit/>
          </a:bodyPr>
          <a:lstStyle/>
          <a:p>
            <a:pPr algn="r"/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Types of Measurement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510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alt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There are two types of measurement scales:</a:t>
            </a:r>
          </a:p>
          <a:p>
            <a:pPr marL="0" indent="0">
              <a:buNone/>
            </a:pPr>
            <a:endParaRPr lang="en-GB" alt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GB" alt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Qualitative Scales</a:t>
            </a:r>
          </a:p>
          <a:p>
            <a:pPr lvl="1"/>
            <a:r>
              <a:rPr lang="en-GB" sz="2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Nominal Scale</a:t>
            </a:r>
          </a:p>
          <a:p>
            <a:pPr lvl="1"/>
            <a:r>
              <a:rPr lang="en-GB" sz="2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</a:t>
            </a:r>
            <a:r>
              <a:rPr lang="en-GB" sz="2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Ordinal Scale</a:t>
            </a:r>
            <a:endParaRPr lang="en-US" altLang="en-US" sz="26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GB" altLang="en-US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GB" alt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Quantitative Scales</a:t>
            </a:r>
          </a:p>
          <a:p>
            <a:pPr lvl="1"/>
            <a:r>
              <a:rPr lang="en-GB" sz="2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An Interval </a:t>
            </a:r>
            <a:r>
              <a:rPr lang="en-GB" sz="2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Scale</a:t>
            </a:r>
          </a:p>
          <a:p>
            <a:pPr lvl="1"/>
            <a:r>
              <a:rPr lang="en-GB" sz="2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Ratio Scale</a:t>
            </a:r>
            <a:endParaRPr lang="en-GB" sz="26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4852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04800" y="1600200"/>
            <a:ext cx="8001000" cy="5181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nominal scale provides classification without assigning any value to the categories</a:t>
            </a:r>
          </a:p>
          <a:p>
            <a:endParaRPr lang="en-US" alt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US" alt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Names are assigned to different categories</a:t>
            </a:r>
          </a:p>
          <a:p>
            <a:endParaRPr lang="en-US" alt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US" alt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For example:</a:t>
            </a:r>
          </a:p>
          <a:p>
            <a:pPr lvl="1"/>
            <a:r>
              <a:rPr lang="en-US" alt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Cerebral palsy is categorized into diplegic, quadriplegic or hemiplegic </a:t>
            </a:r>
          </a:p>
          <a:p>
            <a:pPr lvl="1"/>
            <a:r>
              <a:rPr lang="en-US" alt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Gender is categorized into male and female</a:t>
            </a:r>
          </a:p>
          <a:p>
            <a:pPr lvl="1"/>
            <a:endParaRPr lang="en-US" altLang="en-US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US" altLang="en-US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US" altLang="en-US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086600" cy="1265238"/>
          </a:xfrm>
        </p:spPr>
        <p:txBody>
          <a:bodyPr>
            <a:normAutofit/>
          </a:bodyPr>
          <a:lstStyle/>
          <a:p>
            <a:pPr algn="r"/>
            <a:r>
              <a:rPr lang="en-GB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Measurement Scale - </a:t>
            </a:r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Qualitative Scales</a:t>
            </a:r>
            <a:r>
              <a:rPr lang="en-GB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en-GB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GB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Nominal Scale</a:t>
            </a:r>
            <a:endParaRPr lang="en-GB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2307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52400" y="1793875"/>
            <a:ext cx="8763000" cy="49117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3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ordinal scale ‘‘ranks or orders’’ the certain quality</a:t>
            </a:r>
          </a:p>
          <a:p>
            <a:r>
              <a:rPr lang="en-US" altLang="en-US" sz="3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Used for comparisons like ‘‘greater or less’’</a:t>
            </a:r>
          </a:p>
          <a:p>
            <a:r>
              <a:rPr lang="en-US" altLang="en-US" sz="3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Example of Order:</a:t>
            </a:r>
          </a:p>
          <a:p>
            <a:pPr lvl="1"/>
            <a:r>
              <a:rPr lang="en-US" alt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Amount of assistance required to ambulate a patient is rated as minimal, moderate or maximal</a:t>
            </a:r>
          </a:p>
          <a:p>
            <a:pPr lvl="1"/>
            <a:r>
              <a:rPr lang="en-US" alt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Cancer patients can be categorized into initial stage, moderate stage and advanced stage</a:t>
            </a:r>
          </a:p>
          <a:p>
            <a:pPr lvl="1"/>
            <a:endParaRPr lang="en-US" alt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US" alt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Example of Rank:</a:t>
            </a:r>
          </a:p>
          <a:p>
            <a:pPr lvl="1"/>
            <a:r>
              <a:rPr lang="en-US" alt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???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467600" cy="1265238"/>
          </a:xfrm>
        </p:spPr>
        <p:txBody>
          <a:bodyPr>
            <a:normAutofit/>
          </a:bodyPr>
          <a:lstStyle/>
          <a:p>
            <a:pPr algn="r"/>
            <a:r>
              <a:rPr lang="en-GB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Measurement Scale - </a:t>
            </a:r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Qualitative Scales</a:t>
            </a:r>
            <a:r>
              <a:rPr lang="en-GB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en-GB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GB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Ordinal Scale</a:t>
            </a:r>
            <a:endParaRPr lang="en-GB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6951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0" y="1793875"/>
            <a:ext cx="8001000" cy="49117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Contains </a:t>
            </a:r>
            <a:r>
              <a:rPr lang="en-GB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information not only the relative order of </a:t>
            </a:r>
            <a:r>
              <a:rPr lang="en-GB" sz="2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measurements </a:t>
            </a:r>
            <a:r>
              <a:rPr lang="en-GB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as in the ordinal scale but also the size of the interval </a:t>
            </a:r>
            <a:r>
              <a:rPr lang="en-GB" sz="2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between measurements</a:t>
            </a:r>
          </a:p>
          <a:p>
            <a:endParaRPr lang="en-GB" altLang="en-US" sz="28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GB" altLang="en-US" sz="2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Size of interval remains the same</a:t>
            </a:r>
          </a:p>
          <a:p>
            <a:endParaRPr lang="en-GB" sz="28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GB" sz="2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Difference </a:t>
            </a:r>
            <a:r>
              <a:rPr lang="en-GB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between measurement </a:t>
            </a:r>
            <a:r>
              <a:rPr lang="en-GB" sz="2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of 10 </a:t>
            </a:r>
            <a:r>
              <a:rPr lang="en-GB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and a measurement of 20 is equal to the difference between measurements of </a:t>
            </a:r>
            <a:r>
              <a:rPr lang="en-GB" sz="2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 and 30</a:t>
            </a:r>
          </a:p>
          <a:p>
            <a:r>
              <a:rPr lang="en-GB" sz="2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Celsius and Fahrenheit scales are the examples</a:t>
            </a:r>
          </a:p>
          <a:p>
            <a:pPr marL="0" indent="0">
              <a:buNone/>
            </a:pPr>
            <a:endParaRPr lang="en-US" altLang="en-US" sz="2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US" altLang="en-US" dirty="0" smtClean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6019800" cy="1265238"/>
          </a:xfrm>
        </p:spPr>
        <p:txBody>
          <a:bodyPr>
            <a:normAutofit fontScale="90000"/>
          </a:bodyPr>
          <a:lstStyle/>
          <a:p>
            <a:pPr algn="r"/>
            <a:r>
              <a:rPr lang="en-GB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Measurement Scale - </a:t>
            </a:r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Quantitative Scales</a:t>
            </a:r>
            <a:r>
              <a:rPr lang="en-GB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en-GB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GB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An Interval Scale</a:t>
            </a:r>
            <a:endParaRPr lang="en-GB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265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6200" y="1600200"/>
            <a:ext cx="80772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8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GB" sz="2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</a:t>
            </a:r>
            <a:r>
              <a:rPr lang="en-GB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ratio scale has an absolute zero </a:t>
            </a:r>
            <a:r>
              <a:rPr lang="en-GB" sz="2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point</a:t>
            </a:r>
          </a:p>
          <a:p>
            <a:r>
              <a:rPr lang="en-GB" altLang="en-US" sz="2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Length, time and weight are normally considered ratio scale because their absence is scored as Zero</a:t>
            </a:r>
          </a:p>
          <a:p>
            <a:r>
              <a:rPr lang="en-GB" altLang="en-US" sz="2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interval is known to be equal e.g.,                       </a:t>
            </a:r>
            <a:r>
              <a:rPr lang="en-GB" sz="2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en-GB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ton = 1016 Kg; and 2 tons = 2032 Kg therefore [1 : 2] = [1016 : 2032</a:t>
            </a:r>
            <a:r>
              <a:rPr lang="en-GB" sz="2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]</a:t>
            </a:r>
          </a:p>
          <a:p>
            <a:r>
              <a:rPr lang="en-GB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ratio scale is appropriate for measuring crop yields, distances, weights, heights, income, length, time, mass, volume, etc.</a:t>
            </a:r>
            <a:endParaRPr lang="en-GB" altLang="en-US" sz="2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US" altLang="en-US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7772400" cy="1265238"/>
          </a:xfrm>
        </p:spPr>
        <p:txBody>
          <a:bodyPr>
            <a:normAutofit/>
          </a:bodyPr>
          <a:lstStyle/>
          <a:p>
            <a:pPr algn="r"/>
            <a:r>
              <a:rPr lang="en-GB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Measurement Scale - </a:t>
            </a:r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Quantitative Scales</a:t>
            </a:r>
            <a:r>
              <a:rPr lang="en-GB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en-GB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GB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Ratio Scale</a:t>
            </a:r>
            <a:endParaRPr lang="en-GB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9509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990600" y="304800"/>
            <a:ext cx="6248400" cy="1143000"/>
          </a:xfrm>
        </p:spPr>
        <p:txBody>
          <a:bodyPr>
            <a:normAutofit/>
          </a:bodyPr>
          <a:lstStyle/>
          <a:p>
            <a:pPr algn="r"/>
            <a:r>
              <a:rPr lang="en-GB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Types of Variables with Respect to </a:t>
            </a:r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Measurement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52400" y="1641475"/>
            <a:ext cx="8839200" cy="506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Variables can be classified with respect to measurement into</a:t>
            </a:r>
          </a:p>
          <a:p>
            <a:endParaRPr lang="en-US" alt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US" alt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Categorical Variable</a:t>
            </a:r>
          </a:p>
          <a:p>
            <a:r>
              <a:rPr lang="en-US" alt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Numerical Variable</a:t>
            </a:r>
          </a:p>
        </p:txBody>
      </p:sp>
    </p:spTree>
    <p:extLst>
      <p:ext uri="{BB962C8B-B14F-4D97-AF65-F5344CB8AC3E}">
        <p14:creationId xmlns:p14="http://schemas.microsoft.com/office/powerpoint/2010/main" xmlns="" val="1513781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52400" y="1600200"/>
            <a:ext cx="8229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GB" sz="3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en-GB" sz="3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categorical variable is one for which the observations recorded result in a set of </a:t>
            </a:r>
            <a:r>
              <a:rPr lang="en-GB" sz="3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categories</a:t>
            </a:r>
          </a:p>
          <a:p>
            <a:pPr>
              <a:lnSpc>
                <a:spcPct val="90000"/>
              </a:lnSpc>
            </a:pPr>
            <a:r>
              <a:rPr lang="en-GB" altLang="en-US" sz="3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There is a distinct demarcation between the categories</a:t>
            </a:r>
          </a:p>
          <a:p>
            <a:pPr>
              <a:lnSpc>
                <a:spcPct val="90000"/>
              </a:lnSpc>
            </a:pPr>
            <a:r>
              <a:rPr lang="en-GB" altLang="en-US" sz="3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For example: </a:t>
            </a:r>
          </a:p>
          <a:p>
            <a:pPr lvl="1">
              <a:lnSpc>
                <a:spcPct val="90000"/>
              </a:lnSpc>
            </a:pPr>
            <a:r>
              <a:rPr lang="en-GB" altLang="en-US" sz="2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Gender (male and female)</a:t>
            </a:r>
          </a:p>
          <a:p>
            <a:pPr lvl="1">
              <a:lnSpc>
                <a:spcPct val="90000"/>
              </a:lnSpc>
            </a:pPr>
            <a:r>
              <a:rPr lang="en-GB" altLang="en-US" sz="2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Recovery from treatment (not recovered, partially recovered and completely recovered)</a:t>
            </a:r>
          </a:p>
          <a:p>
            <a:pPr>
              <a:lnSpc>
                <a:spcPct val="90000"/>
              </a:lnSpc>
            </a:pPr>
            <a:r>
              <a:rPr lang="en-GB" altLang="en-US" sz="3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Categorical variables are often referred to as qualitative variables</a:t>
            </a:r>
          </a:p>
          <a:p>
            <a:pPr lvl="1">
              <a:lnSpc>
                <a:spcPct val="90000"/>
              </a:lnSpc>
            </a:pPr>
            <a:endParaRPr lang="en-US" altLang="en-US" sz="26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7467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en-GB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Types of Variables with Respect to Measurement</a:t>
            </a:r>
            <a:br>
              <a:rPr lang="en-GB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GB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Categorical Variable</a:t>
            </a:r>
            <a:endParaRPr lang="en-GB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9871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52400" y="1676400"/>
            <a:ext cx="8077200" cy="502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numerical variable is one for which the observations are recorded in numerical </a:t>
            </a:r>
            <a:r>
              <a:rPr lang="en-GB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values such </a:t>
            </a:r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as, age, height, etc</a:t>
            </a:r>
            <a:r>
              <a:rPr lang="en-GB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endParaRPr lang="en-GB" altLang="en-US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GB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Numerical variable </a:t>
            </a:r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has further two types </a:t>
            </a:r>
            <a:r>
              <a:rPr lang="en-GB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i.e., </a:t>
            </a:r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</a:t>
            </a:r>
            <a:r>
              <a:rPr lang="en-GB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iscrete </a:t>
            </a:r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and </a:t>
            </a:r>
            <a:r>
              <a:rPr lang="en-GB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Continuous</a:t>
            </a:r>
          </a:p>
          <a:p>
            <a:endParaRPr lang="en-GB" alt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Numerical variable is often referred to as a quantitative variable</a:t>
            </a:r>
            <a:endParaRPr lang="en-US" alt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304800"/>
            <a:ext cx="6705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en-GB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Types of Variables with Respect to Measurement</a:t>
            </a:r>
            <a:br>
              <a:rPr lang="en-GB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GB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Numerical Variable</a:t>
            </a:r>
            <a:endParaRPr lang="en-GB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495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52400" y="1600200"/>
            <a:ext cx="76962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US" alt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Discrete Variable</a:t>
            </a:r>
          </a:p>
          <a:p>
            <a:pPr lvl="1"/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variable that is capable of taking a set of discrete numerical values such as 10, 15, 1, 199, etc., but not every possible value between two given </a:t>
            </a:r>
            <a:r>
              <a:rPr lang="en-GB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numbers</a:t>
            </a:r>
          </a:p>
          <a:p>
            <a:pPr lvl="1"/>
            <a:endParaRPr lang="en-GB" alt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/>
            <a:r>
              <a:rPr lang="en-GB" alt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For example, </a:t>
            </a:r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number of heart beats in a fixed time period, number of successful operations in a hospital; number of cases reported at a casualty</a:t>
            </a:r>
            <a:endParaRPr lang="en-US" alt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6705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en-GB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Types of Variables with Respect to Measurement</a:t>
            </a:r>
            <a:br>
              <a:rPr lang="en-GB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GB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Numerical Variable</a:t>
            </a:r>
            <a:endParaRPr lang="en-GB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6120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2209800" y="274638"/>
            <a:ext cx="6705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Types of Variables with Respect to Measurement</a:t>
            </a:r>
            <a:br>
              <a:rPr lang="en-GB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GB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Numerical Variable</a:t>
            </a:r>
            <a:endParaRPr lang="en-GB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43200" y="2131635"/>
            <a:ext cx="6172200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Continuous Variable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0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0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en-GB" sz="3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variable, which is capable of taking every possible value between two </a:t>
            </a:r>
            <a:r>
              <a:rPr lang="en-GB" sz="30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given number </a:t>
            </a:r>
            <a:r>
              <a:rPr lang="en-GB" sz="3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is termed as a continuous variable. </a:t>
            </a:r>
            <a:endParaRPr lang="en-GB" sz="30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0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0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Age</a:t>
            </a:r>
            <a:r>
              <a:rPr lang="en-GB" sz="3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weight, length, etc. are a </a:t>
            </a:r>
            <a:r>
              <a:rPr lang="en-GB" sz="30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few examples </a:t>
            </a:r>
            <a:r>
              <a:rPr lang="en-GB" sz="3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of continuous </a:t>
            </a:r>
            <a:r>
              <a:rPr lang="en-GB" sz="30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variables</a:t>
            </a:r>
            <a:endParaRPr lang="en-GB" sz="3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163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3276600" y="228600"/>
            <a:ext cx="5791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Frequency Distribution</a:t>
            </a:r>
            <a:endParaRPr lang="en-GB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743200" y="2131635"/>
            <a:ext cx="61722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Frequency Distribution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Frequency distribution is the number of times each score is represented in a data set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8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For example: 100, 100, 90, 95, 105, 95, 95</a:t>
            </a:r>
          </a:p>
          <a:p>
            <a:pPr lvl="1"/>
            <a:endParaRPr lang="en-GB" sz="32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7761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743200" y="1447801"/>
            <a:ext cx="61722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Relative Frequency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Relative frequency of a class interval is proportion of the class frequency </a:t>
            </a: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 relation </a:t>
            </a:r>
            <a:r>
              <a:rPr lang="en-GB" sz="24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to </a:t>
            </a: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total frequencies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purpose </a:t>
            </a: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of calculating </a:t>
            </a:r>
            <a:r>
              <a:rPr lang="en-GB" sz="24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relative frequencies is to obtain the idea of proportion, and </a:t>
            </a: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percentage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There are about 27.5% students whose weight lies in the weight group 58.5 - 65.5 Kg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3276600" y="228600"/>
            <a:ext cx="5791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Frequency Distribution</a:t>
            </a:r>
          </a:p>
          <a:p>
            <a:pPr algn="r"/>
            <a:r>
              <a:rPr lang="en-GB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Relative Frequency</a:t>
            </a:r>
            <a:endParaRPr lang="en-GB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136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57400"/>
            <a:ext cx="6514141" cy="375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276600" y="228600"/>
            <a:ext cx="5791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Frequency Distribution</a:t>
            </a:r>
            <a:endParaRPr lang="en-GB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698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590800" y="1447800"/>
            <a:ext cx="6324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Cumulative Frequency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</a:t>
            </a:r>
            <a:r>
              <a:rPr lang="en-GB" sz="20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cumulative </a:t>
            </a:r>
            <a:r>
              <a:rPr lang="en-GB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frequency </a:t>
            </a:r>
            <a:r>
              <a:rPr lang="en-GB" sz="20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is </a:t>
            </a:r>
            <a:r>
              <a:rPr lang="en-GB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total number of observations </a:t>
            </a:r>
            <a:r>
              <a:rPr lang="en-GB" sz="20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having values </a:t>
            </a:r>
            <a:r>
              <a:rPr lang="en-GB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less than the upper limit of that class </a:t>
            </a:r>
            <a:r>
              <a:rPr lang="en-GB" sz="20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interval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One </a:t>
            </a:r>
            <a:r>
              <a:rPr lang="en-GB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of the advantages of the construction </a:t>
            </a:r>
            <a:r>
              <a:rPr lang="en-GB" sz="20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of cumulative </a:t>
            </a:r>
            <a:r>
              <a:rPr lang="en-GB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frequency table is that, one gets </a:t>
            </a:r>
            <a:r>
              <a:rPr lang="en-GB" sz="20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immediate  picture that </a:t>
            </a:r>
            <a:r>
              <a:rPr lang="en-GB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how many students </a:t>
            </a:r>
            <a:r>
              <a:rPr lang="en-GB" sz="20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have weight </a:t>
            </a:r>
            <a:r>
              <a:rPr lang="en-GB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less than or equal to a certain </a:t>
            </a:r>
            <a:r>
              <a:rPr lang="en-GB" sz="20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point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For </a:t>
            </a:r>
            <a:r>
              <a:rPr lang="en-GB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example there are 117 students whose </a:t>
            </a:r>
            <a:r>
              <a:rPr lang="en-GB" sz="20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weights are </a:t>
            </a:r>
            <a:r>
              <a:rPr lang="en-GB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less than or equal to 86.5 </a:t>
            </a:r>
            <a:r>
              <a:rPr lang="en-GB" sz="20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276600" y="228600"/>
            <a:ext cx="5791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Frequency Distribution</a:t>
            </a:r>
          </a:p>
          <a:p>
            <a:pPr algn="r"/>
            <a:r>
              <a:rPr lang="en-GB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Cumulative Frequency</a:t>
            </a:r>
            <a:endParaRPr lang="en-GB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1090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743200" y="2709208"/>
            <a:ext cx="617220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Frequency Curve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curve representing the frequency with which a variable assumes its value</a:t>
            </a:r>
            <a:endParaRPr lang="en-GB" sz="28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276600" y="228600"/>
            <a:ext cx="5791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Frequency Distribution</a:t>
            </a:r>
          </a:p>
          <a:p>
            <a:pPr algn="r"/>
            <a:r>
              <a:rPr lang="en-GB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Frequency Curve</a:t>
            </a:r>
            <a:endParaRPr lang="en-GB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632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4800" y="2131635"/>
            <a:ext cx="8610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Types of frequency curve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GB" sz="32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352800"/>
            <a:ext cx="5162673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3276600" y="228600"/>
            <a:ext cx="5791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Frequency Distribution</a:t>
            </a:r>
            <a:endParaRPr lang="en-GB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391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3352800" y="30162"/>
            <a:ext cx="5715000" cy="1417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Measures of </a:t>
            </a:r>
          </a:p>
          <a:p>
            <a:pPr algn="r"/>
            <a:r>
              <a:rPr lang="en-GB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Central Tendency</a:t>
            </a:r>
            <a:endParaRPr lang="en-GB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67000" y="1676400"/>
            <a:ext cx="6248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Central tendency is a characteristic of a data set that relates to its </a:t>
            </a:r>
            <a:r>
              <a:rPr lang="en-GB" sz="2400" b="1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average </a:t>
            </a:r>
            <a:r>
              <a:rPr lang="en-GB" sz="24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value</a:t>
            </a: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It </a:t>
            </a:r>
            <a:r>
              <a:rPr lang="en-GB" sz="24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is </a:t>
            </a: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central </a:t>
            </a:r>
            <a:r>
              <a:rPr lang="en-GB" sz="24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value in the sense that it is located in the middle and the data points cluster </a:t>
            </a: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around it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Central tendency measures </a:t>
            </a:r>
            <a:r>
              <a:rPr lang="en-GB" sz="24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are useful for the purpose </a:t>
            </a: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of comparison </a:t>
            </a:r>
            <a:r>
              <a:rPr lang="en-GB" sz="24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of two or more similar types of data </a:t>
            </a: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sets</a:t>
            </a:r>
            <a:endParaRPr lang="en-GB" sz="24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692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590800" y="2327970"/>
            <a:ext cx="63246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Most commonly used </a:t>
            </a:r>
            <a:r>
              <a:rPr lang="en-GB" sz="32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measures are: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Mode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Median</a:t>
            </a:r>
          </a:p>
          <a:p>
            <a:endParaRPr lang="en-GB" sz="32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GB" sz="32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352800" y="30162"/>
            <a:ext cx="5715000" cy="1417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Measures of </a:t>
            </a:r>
          </a:p>
          <a:p>
            <a:pPr algn="r"/>
            <a:r>
              <a:rPr lang="en-GB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Central Tendency</a:t>
            </a:r>
            <a:endParaRPr lang="en-GB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944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667000" y="2131635"/>
            <a:ext cx="624840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Arithmetic mean or most commonly Mean of a data set is the sum of the observations divided by the number of observations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8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For </a:t>
            </a:r>
            <a:r>
              <a:rPr lang="en-GB" sz="28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example: </a:t>
            </a: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100+100+90+95+105+ 95+ 95=</a:t>
            </a:r>
          </a:p>
          <a:p>
            <a:pPr lvl="1"/>
            <a:r>
              <a:rPr lang="en-GB" sz="28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               680/7 = 97</a:t>
            </a:r>
            <a:endParaRPr lang="en-GB" sz="28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8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/>
            <a:endParaRPr lang="en-GB" sz="32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352800" y="30162"/>
            <a:ext cx="5715000" cy="1417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Measures of</a:t>
            </a:r>
            <a:r>
              <a:rPr lang="en-GB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Central Tendency</a:t>
            </a:r>
          </a:p>
          <a:p>
            <a:pPr algn="r"/>
            <a:r>
              <a:rPr lang="en-GB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Mean</a:t>
            </a:r>
            <a:endParaRPr lang="en-GB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7761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667000" y="1676400"/>
            <a:ext cx="62484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Mean for grouped data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 a grouped data, first we find the </a:t>
            </a:r>
            <a:r>
              <a:rPr lang="en-GB" sz="28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Midpoints</a:t>
            </a: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of groups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8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Midpoints </a:t>
            </a:r>
            <a:r>
              <a:rPr lang="en-GB" sz="28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are multiplied by the corresponding frequencies of those </a:t>
            </a: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groups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8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All these products are added</a:t>
            </a:r>
            <a:endParaRPr lang="en-GB" sz="28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8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/>
            <a:endParaRPr lang="en-GB" sz="32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352800" y="30162"/>
            <a:ext cx="5715000" cy="1417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Measures of</a:t>
            </a:r>
            <a:r>
              <a:rPr lang="en-GB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Central Tendency</a:t>
            </a:r>
          </a:p>
          <a:p>
            <a:pPr algn="r"/>
            <a:r>
              <a:rPr lang="en-GB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Mean</a:t>
            </a:r>
            <a:endParaRPr lang="en-GB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487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81200"/>
            <a:ext cx="7537877" cy="4377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352800" y="30162"/>
            <a:ext cx="5715000" cy="1417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Measures of</a:t>
            </a:r>
            <a:r>
              <a:rPr lang="en-GB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Central Tendency</a:t>
            </a:r>
          </a:p>
          <a:p>
            <a:pPr algn="r"/>
            <a:r>
              <a:rPr lang="en-GB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Mean</a:t>
            </a:r>
            <a:endParaRPr lang="en-GB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408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667000" y="2286000"/>
            <a:ext cx="624840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Mean is the most important measure of central tendency because it contains from all the scores in the distribution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On the hand, extreme values of data can distort the mean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32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352800" y="30162"/>
            <a:ext cx="5715000" cy="1417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Measures of</a:t>
            </a:r>
            <a:r>
              <a:rPr lang="en-GB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Central Tendency</a:t>
            </a:r>
          </a:p>
          <a:p>
            <a:pPr algn="r"/>
            <a:r>
              <a:rPr lang="en-GB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Mean</a:t>
            </a:r>
            <a:endParaRPr lang="en-GB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3531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667000" y="1676400"/>
            <a:ext cx="624840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Median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b="1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This is the middle most value of an arranged data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If the numbers of observation are odd, the middle value is the </a:t>
            </a:r>
            <a:r>
              <a:rPr lang="en-GB" sz="32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median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Median = 25</a:t>
            </a:r>
          </a:p>
          <a:p>
            <a:r>
              <a:rPr lang="en-GB" sz="28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     </a:t>
            </a:r>
            <a:endParaRPr lang="en-GB" sz="32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62319295"/>
              </p:ext>
            </p:extLst>
          </p:nvPr>
        </p:nvGraphicFramePr>
        <p:xfrm>
          <a:off x="3733800" y="5181600"/>
          <a:ext cx="4198626" cy="8763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6514"/>
                <a:gridCol w="466514"/>
                <a:gridCol w="466514"/>
                <a:gridCol w="466514"/>
                <a:gridCol w="639025"/>
                <a:gridCol w="294003"/>
                <a:gridCol w="466514"/>
                <a:gridCol w="466514"/>
                <a:gridCol w="466514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 smtClean="0">
                          <a:effectLst/>
                        </a:rPr>
                        <a:t>10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 smtClean="0">
                          <a:effectLst/>
                        </a:rPr>
                        <a:t>15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 smtClean="0">
                          <a:effectLst/>
                        </a:rPr>
                        <a:t>20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 smtClean="0">
                          <a:effectLst/>
                        </a:rPr>
                        <a:t>25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30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35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40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45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3352800" y="30162"/>
            <a:ext cx="5715000" cy="1417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Measures of</a:t>
            </a:r>
            <a:r>
              <a:rPr lang="en-GB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Central Tendency</a:t>
            </a:r>
          </a:p>
          <a:p>
            <a:pPr algn="r"/>
            <a:r>
              <a:rPr lang="en-GB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Median</a:t>
            </a:r>
            <a:endParaRPr lang="en-GB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8193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667000" y="1676400"/>
            <a:ext cx="624840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Median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b="1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If </a:t>
            </a:r>
            <a:r>
              <a:rPr lang="en-GB" sz="32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numbers of observation are </a:t>
            </a:r>
            <a:r>
              <a:rPr lang="en-GB" sz="32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even,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Median = 25+30/2</a:t>
            </a:r>
          </a:p>
          <a:p>
            <a:r>
              <a:rPr lang="en-GB" sz="28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     = 27.5</a:t>
            </a:r>
          </a:p>
          <a:p>
            <a:pPr lvl="1"/>
            <a:endParaRPr lang="en-GB" sz="32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13251697"/>
              </p:ext>
            </p:extLst>
          </p:nvPr>
        </p:nvGraphicFramePr>
        <p:xfrm>
          <a:off x="2375995" y="3886200"/>
          <a:ext cx="5248280" cy="533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4828"/>
                <a:gridCol w="524828"/>
                <a:gridCol w="524828"/>
                <a:gridCol w="524828"/>
                <a:gridCol w="524828"/>
                <a:gridCol w="524828"/>
                <a:gridCol w="524828"/>
                <a:gridCol w="524828"/>
                <a:gridCol w="524828"/>
                <a:gridCol w="524828"/>
              </a:tblGrid>
              <a:tr h="533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 smtClean="0">
                          <a:effectLst/>
                        </a:rPr>
                        <a:t>10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 smtClean="0">
                          <a:effectLst/>
                        </a:rPr>
                        <a:t>15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 smtClean="0">
                          <a:effectLst/>
                        </a:rPr>
                        <a:t>20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 smtClean="0">
                          <a:effectLst/>
                        </a:rPr>
                        <a:t>25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30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35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40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45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50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3352800" y="30162"/>
            <a:ext cx="5715000" cy="1417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Measures of</a:t>
            </a:r>
            <a:r>
              <a:rPr lang="en-GB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Central Tendency</a:t>
            </a:r>
          </a:p>
          <a:p>
            <a:pPr algn="r"/>
            <a:r>
              <a:rPr lang="en-GB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Median</a:t>
            </a:r>
            <a:endParaRPr lang="en-GB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3626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743200" y="2278082"/>
            <a:ext cx="617220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Median is a useful measure of central tendency when data has extreme values that can distort Mean of data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b="1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On the other hand it has disadvantage that it does not contain information from all of the scores in a data set</a:t>
            </a:r>
            <a:r>
              <a:rPr lang="en-GB" sz="32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GB" sz="28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GB" sz="28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     </a:t>
            </a:r>
            <a:endParaRPr lang="en-GB" sz="32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352800" y="30162"/>
            <a:ext cx="5715000" cy="1417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Measures of</a:t>
            </a:r>
            <a:r>
              <a:rPr lang="en-GB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Central Tendency</a:t>
            </a:r>
          </a:p>
          <a:p>
            <a:pPr algn="r"/>
            <a:r>
              <a:rPr lang="en-GB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Median</a:t>
            </a:r>
            <a:endParaRPr lang="en-GB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956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743200" y="1676400"/>
            <a:ext cx="617220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Mode </a:t>
            </a:r>
            <a:r>
              <a:rPr lang="en-GB" sz="28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is the most frequently </a:t>
            </a: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occurring </a:t>
            </a:r>
            <a:r>
              <a:rPr lang="en-GB" sz="28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number in the data </a:t>
            </a: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8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Mode = 60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/>
            <a:endParaRPr lang="en-GB" sz="32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01753997"/>
              </p:ext>
            </p:extLst>
          </p:nvPr>
        </p:nvGraphicFramePr>
        <p:xfrm>
          <a:off x="3124200" y="4038600"/>
          <a:ext cx="4400550" cy="4381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3425"/>
                <a:gridCol w="733425"/>
                <a:gridCol w="733425"/>
                <a:gridCol w="733425"/>
                <a:gridCol w="733425"/>
                <a:gridCol w="733425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>
                          <a:effectLst/>
                        </a:rPr>
                        <a:t>55</a:t>
                      </a:r>
                      <a:endParaRPr lang="en-GB" sz="2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>
                          <a:effectLst/>
                        </a:rPr>
                        <a:t>60</a:t>
                      </a:r>
                      <a:endParaRPr lang="en-GB" sz="2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>
                          <a:effectLst/>
                        </a:rPr>
                        <a:t>65</a:t>
                      </a:r>
                      <a:endParaRPr lang="en-GB" sz="2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>
                          <a:effectLst/>
                        </a:rPr>
                        <a:t>60</a:t>
                      </a:r>
                      <a:endParaRPr lang="en-GB" sz="2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>
                          <a:effectLst/>
                        </a:rPr>
                        <a:t>45</a:t>
                      </a:r>
                      <a:endParaRPr lang="en-GB" sz="2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>
                          <a:effectLst/>
                        </a:rPr>
                        <a:t>75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3352800" y="30162"/>
            <a:ext cx="5715000" cy="1417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Measures of</a:t>
            </a:r>
            <a:r>
              <a:rPr lang="en-GB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Central Tendency</a:t>
            </a:r>
          </a:p>
          <a:p>
            <a:pPr algn="r"/>
            <a:r>
              <a:rPr lang="en-GB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Mode</a:t>
            </a:r>
            <a:endParaRPr lang="en-GB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7328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667000" y="1676400"/>
            <a:ext cx="62484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 smtClean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 smtClean="0">
              <a:solidFill>
                <a:schemeClr val="bg1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Mode = 60+65+45+55/4</a:t>
            </a:r>
          </a:p>
          <a:p>
            <a:pPr lvl="1"/>
            <a:r>
              <a:rPr lang="en-GB" sz="28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  = 56.25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/>
            <a:endParaRPr lang="en-GB" sz="32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30498585"/>
              </p:ext>
            </p:extLst>
          </p:nvPr>
        </p:nvGraphicFramePr>
        <p:xfrm>
          <a:off x="2371719" y="2686050"/>
          <a:ext cx="5400680" cy="4381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0068"/>
                <a:gridCol w="540068"/>
                <a:gridCol w="540068"/>
                <a:gridCol w="540068"/>
                <a:gridCol w="540068"/>
                <a:gridCol w="540068"/>
                <a:gridCol w="540068"/>
                <a:gridCol w="540068"/>
                <a:gridCol w="540068"/>
                <a:gridCol w="540068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>
                          <a:effectLst/>
                        </a:rPr>
                        <a:t>55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>
                          <a:effectLst/>
                        </a:rPr>
                        <a:t>60</a:t>
                      </a:r>
                      <a:endParaRPr lang="en-GB" sz="2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>
                          <a:effectLst/>
                        </a:rPr>
                        <a:t>65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>
                          <a:effectLst/>
                        </a:rPr>
                        <a:t>60</a:t>
                      </a:r>
                      <a:endParaRPr lang="en-GB" sz="2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>
                          <a:effectLst/>
                        </a:rPr>
                        <a:t>45</a:t>
                      </a:r>
                      <a:endParaRPr lang="en-GB" sz="2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>
                          <a:effectLst/>
                        </a:rPr>
                        <a:t>75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45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55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65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60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3352800" y="30162"/>
            <a:ext cx="5715000" cy="1417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Measures of</a:t>
            </a:r>
            <a:r>
              <a:rPr lang="en-GB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Central Tendency</a:t>
            </a:r>
          </a:p>
          <a:p>
            <a:pPr algn="r"/>
            <a:r>
              <a:rPr lang="en-GB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Mode</a:t>
            </a:r>
            <a:endParaRPr lang="en-GB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4929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67000" y="1828800"/>
            <a:ext cx="64008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Statistical measures </a:t>
            </a: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of dispersion </a:t>
            </a:r>
            <a:r>
              <a:rPr lang="en-GB" sz="24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are used to measure the extent to which </a:t>
            </a: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individual observations </a:t>
            </a:r>
            <a:r>
              <a:rPr lang="en-GB" sz="24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disperse </a:t>
            </a: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or cluster </a:t>
            </a:r>
            <a:r>
              <a:rPr lang="en-GB" sz="24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around the </a:t>
            </a: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average</a:t>
            </a:r>
          </a:p>
          <a:p>
            <a:endParaRPr lang="en-GB" sz="2400" dirty="0" smtClean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Measures of </a:t>
            </a: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Dispersion </a:t>
            </a:r>
            <a:r>
              <a:rPr lang="en-GB" sz="24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like </a:t>
            </a: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Mean </a:t>
            </a:r>
            <a:r>
              <a:rPr lang="en-GB" sz="24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are also used to compare two or more data sets of same nature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Only two measures, which are commonly used in </a:t>
            </a: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medical science</a:t>
            </a:r>
            <a:r>
              <a:rPr lang="en-GB" sz="24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will be </a:t>
            </a: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described</a:t>
            </a:r>
            <a:endParaRPr lang="en-GB" sz="24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Range </a:t>
            </a:r>
            <a:r>
              <a:rPr lang="en-GB" sz="24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and </a:t>
            </a: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Standard Deviation</a:t>
            </a:r>
            <a:endParaRPr lang="en-GB" sz="24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971800" y="152400"/>
            <a:ext cx="6019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Measure of Dispersion</a:t>
            </a:r>
            <a:endParaRPr lang="en-GB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7761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743200" y="1676400"/>
            <a:ext cx="6172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Range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Range is the difference between maximum and minimum values of data set, such </a:t>
            </a: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as blood </a:t>
            </a:r>
            <a:r>
              <a:rPr lang="en-GB" sz="24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pressure, blood cholesterol level, </a:t>
            </a: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haemoglobin </a:t>
            </a:r>
            <a:r>
              <a:rPr lang="en-GB" sz="24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(Hg/dl) etc</a:t>
            </a: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4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It provides a quick value of variation in medical sciences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44312054"/>
              </p:ext>
            </p:extLst>
          </p:nvPr>
        </p:nvGraphicFramePr>
        <p:xfrm>
          <a:off x="2375995" y="5943600"/>
          <a:ext cx="5248280" cy="533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4828"/>
                <a:gridCol w="524828"/>
                <a:gridCol w="524828"/>
                <a:gridCol w="524828"/>
                <a:gridCol w="524828"/>
                <a:gridCol w="524828"/>
                <a:gridCol w="524828"/>
                <a:gridCol w="524828"/>
                <a:gridCol w="524828"/>
                <a:gridCol w="524828"/>
              </a:tblGrid>
              <a:tr h="533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 smtClean="0">
                          <a:effectLst/>
                        </a:rPr>
                        <a:t>10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 smtClean="0">
                          <a:effectLst/>
                        </a:rPr>
                        <a:t>15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 smtClean="0">
                          <a:effectLst/>
                        </a:rPr>
                        <a:t>20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 smtClean="0">
                          <a:effectLst/>
                        </a:rPr>
                        <a:t>25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30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35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40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45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5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50</a:t>
                      </a:r>
                      <a:endParaRPr lang="en-GB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" name="Title 1"/>
          <p:cNvSpPr txBox="1">
            <a:spLocks/>
          </p:cNvSpPr>
          <p:nvPr/>
        </p:nvSpPr>
        <p:spPr>
          <a:xfrm>
            <a:off x="2971800" y="152400"/>
            <a:ext cx="6019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Measure of Dispersion</a:t>
            </a:r>
            <a:endParaRPr lang="en-GB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716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667000" y="1524000"/>
            <a:ext cx="62484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Variance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000" b="1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How much the data points are spread around the </a:t>
            </a:r>
            <a:r>
              <a:rPr lang="en-GB" sz="20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000" b="1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We will find </a:t>
            </a:r>
            <a:r>
              <a:rPr lang="en-GB" sz="2000" b="1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difference between each data point and the mean, and average these differences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000" b="1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variance is a measure of variability around mean within a data set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000" b="1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variability score indicates how high or low a score is compared with the mean</a:t>
            </a:r>
            <a:endParaRPr lang="en-GB" sz="2000" b="1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971800" y="152400"/>
            <a:ext cx="6019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Measure of Dispersion</a:t>
            </a:r>
            <a:endParaRPr lang="en-GB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7761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4800" y="2131635"/>
            <a:ext cx="8610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8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/>
            <a:endParaRPr lang="en-GB" sz="32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43200" y="1676400"/>
            <a:ext cx="6400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Standard Deviation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most widely used and stable measure of dispersion is the standard deviation. This </a:t>
            </a: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is a </a:t>
            </a:r>
            <a:r>
              <a:rPr lang="en-GB" sz="24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square root of </a:t>
            </a: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variance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low standard deviation indicates that the data points tend to be very close to </a:t>
            </a: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mean</a:t>
            </a:r>
            <a:r>
              <a:rPr lang="en-GB" sz="24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(also called expected value</a:t>
            </a:r>
            <a:r>
              <a:rPr lang="en-GB" sz="2400" dirty="0" smtClean="0">
                <a:solidFill>
                  <a:schemeClr val="bg1"/>
                </a:solidFill>
              </a:rPr>
              <a:t>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en-GB" sz="24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high standard deviation indicates that the data points are spread out over a large range of </a:t>
            </a: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values</a:t>
            </a:r>
            <a:endParaRPr lang="en-GB" sz="24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971800" y="152400"/>
            <a:ext cx="6019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Measure of Dispersion</a:t>
            </a:r>
            <a:endParaRPr lang="en-GB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400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4800" y="2131635"/>
            <a:ext cx="8610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8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/>
            <a:endParaRPr lang="en-GB" sz="32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209800"/>
            <a:ext cx="5300272" cy="3527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971800" y="152400"/>
            <a:ext cx="6019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Measure of Dispersion</a:t>
            </a:r>
            <a:endParaRPr lang="en-GB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397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4800" y="2131635"/>
            <a:ext cx="8610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8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/>
            <a:endParaRPr lang="en-GB" sz="32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676400"/>
            <a:ext cx="9144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computation of standard deviations for grouped data </a:t>
            </a:r>
            <a:endParaRPr lang="en-GB" sz="24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GB" sz="24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GB" sz="24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GB" sz="24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GB" sz="24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</a:t>
            </a:r>
            <a:r>
              <a:rPr lang="en-GB" sz="24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computation of standard deviations for </a:t>
            </a: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ungrouped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GB" sz="24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GB" sz="24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GB" sz="24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GB" sz="24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590800"/>
            <a:ext cx="501015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800600"/>
            <a:ext cx="5029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2971800" y="152400"/>
            <a:ext cx="6019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Measure of Dispersion</a:t>
            </a:r>
            <a:endParaRPr lang="en-GB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610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4800" y="2131635"/>
            <a:ext cx="8610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8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/>
            <a:endParaRPr lang="en-GB" sz="32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971800" y="152400"/>
            <a:ext cx="6019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Measure of Dispersion</a:t>
            </a:r>
            <a:endParaRPr lang="en-GB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662238"/>
            <a:ext cx="6738730" cy="305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5422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4800" y="2131635"/>
            <a:ext cx="8610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8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/>
            <a:endParaRPr lang="en-GB" sz="32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67000" y="1752600"/>
            <a:ext cx="6477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Measures </a:t>
            </a:r>
            <a:r>
              <a:rPr lang="en-GB" sz="2000" b="1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we </a:t>
            </a:r>
            <a:r>
              <a:rPr lang="en-GB" sz="20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have </a:t>
            </a:r>
            <a:r>
              <a:rPr lang="en-GB" sz="2000" b="1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discussed are called absolute </a:t>
            </a:r>
            <a:r>
              <a:rPr lang="en-GB" sz="20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measures</a:t>
            </a:r>
            <a:r>
              <a:rPr lang="en-GB" sz="2000" b="1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0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i.e., </a:t>
            </a:r>
            <a:r>
              <a:rPr lang="en-GB" sz="2000" b="1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these </a:t>
            </a:r>
            <a:r>
              <a:rPr lang="en-GB" sz="20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are measured </a:t>
            </a:r>
            <a:r>
              <a:rPr lang="en-GB" sz="2000" b="1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 terms of their basic </a:t>
            </a:r>
            <a:r>
              <a:rPr lang="en-GB" sz="20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units e.g. height, weight etc.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b="1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We have two same data sets but measured in different unit (weight in kilograms and pounds) and want to compare these data sets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b="1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It is not possible to make </a:t>
            </a:r>
            <a:r>
              <a:rPr lang="en-GB" sz="2000" b="1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such comparison, as </a:t>
            </a:r>
            <a:r>
              <a:rPr lang="en-GB" sz="20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basic </a:t>
            </a:r>
            <a:r>
              <a:rPr lang="en-GB" sz="2000" b="1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units are </a:t>
            </a:r>
            <a:r>
              <a:rPr lang="en-GB" sz="20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different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b="1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Measures</a:t>
            </a:r>
            <a:r>
              <a:rPr lang="en-GB" sz="2000" b="1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which enable us to make such comparisons, are </a:t>
            </a:r>
            <a:r>
              <a:rPr lang="en-GB" sz="20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free of </a:t>
            </a:r>
            <a:r>
              <a:rPr lang="en-GB" sz="2000" b="1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units and are called Relative </a:t>
            </a:r>
            <a:r>
              <a:rPr lang="en-GB" sz="20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Measures</a:t>
            </a:r>
            <a:endParaRPr lang="en-GB" sz="2000" b="1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971800" y="152400"/>
            <a:ext cx="6019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Relative Measure</a:t>
            </a:r>
            <a:endParaRPr lang="en-GB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3902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4800" y="2131635"/>
            <a:ext cx="8610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8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/>
            <a:endParaRPr lang="en-GB" sz="32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7432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Relative Measure</a:t>
            </a:r>
          </a:p>
          <a:p>
            <a:pPr algn="r"/>
            <a:r>
              <a:rPr lang="en-GB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Coefficient of Variation</a:t>
            </a:r>
            <a:endParaRPr lang="en-GB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28800" y="1524000"/>
            <a:ext cx="731520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32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Coefficient of variation (CV) is a relative measure of variation in any </a:t>
            </a:r>
            <a:r>
              <a:rPr lang="en-GB" sz="26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variable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6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6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6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6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6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6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If </a:t>
            </a:r>
            <a:r>
              <a:rPr lang="en-GB" sz="26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units of the two or </a:t>
            </a:r>
            <a:r>
              <a:rPr lang="en-GB" sz="26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more data </a:t>
            </a:r>
            <a:r>
              <a:rPr lang="en-GB" sz="26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sets are different then coefficient of variation is the best method for comparison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258" y="3048000"/>
            <a:ext cx="6977742" cy="1339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32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4800" y="2131635"/>
            <a:ext cx="8610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8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/>
            <a:endParaRPr lang="en-GB" sz="32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43200" y="3137118"/>
            <a:ext cx="6400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Comparing </a:t>
            </a:r>
            <a:r>
              <a:rPr lang="en-GB" sz="28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two or more data sets, </a:t>
            </a: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if one </a:t>
            </a:r>
            <a:r>
              <a:rPr lang="en-GB" sz="28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data </a:t>
            </a: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set </a:t>
            </a:r>
            <a:r>
              <a:rPr lang="en-GB" sz="28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has </a:t>
            </a: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less Coefficient </a:t>
            </a:r>
            <a:r>
              <a:rPr lang="en-GB" sz="28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of Variation is </a:t>
            </a:r>
            <a:r>
              <a:rPr lang="en-GB" sz="2800" b="1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more consistent</a:t>
            </a:r>
            <a:r>
              <a:rPr lang="en-GB" sz="28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GB" sz="2800" b="1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more homogeneous </a:t>
            </a:r>
            <a:r>
              <a:rPr lang="en-GB" sz="28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and </a:t>
            </a:r>
            <a:r>
              <a:rPr lang="en-GB" sz="2800" b="1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more stable </a:t>
            </a:r>
            <a:r>
              <a:rPr lang="en-GB" sz="28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than </a:t>
            </a: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data </a:t>
            </a:r>
            <a:r>
              <a:rPr lang="en-GB" sz="28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set that has larger C.V.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7432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Relative Measure</a:t>
            </a:r>
          </a:p>
          <a:p>
            <a:pPr algn="r"/>
            <a:r>
              <a:rPr lang="en-GB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Coefficient of Variation</a:t>
            </a:r>
            <a:endParaRPr lang="en-GB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304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4800" y="2131635"/>
            <a:ext cx="8610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8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/>
            <a:endParaRPr lang="en-GB" sz="32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67000" y="1600200"/>
            <a:ext cx="64770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S</a:t>
            </a:r>
            <a:r>
              <a:rPr lang="en-GB" sz="2000" dirty="0" smtClean="0">
                <a:solidFill>
                  <a:schemeClr val="bg1"/>
                </a:solidFill>
              </a:rPr>
              <a:t>uppose </a:t>
            </a:r>
            <a:r>
              <a:rPr lang="en-GB" sz="2000" dirty="0">
                <a:solidFill>
                  <a:schemeClr val="bg1"/>
                </a:solidFill>
              </a:rPr>
              <a:t>the authors of the study </a:t>
            </a:r>
            <a:r>
              <a:rPr lang="en-GB" sz="2000" dirty="0" smtClean="0">
                <a:solidFill>
                  <a:schemeClr val="bg1"/>
                </a:solidFill>
              </a:rPr>
              <a:t>on diet </a:t>
            </a:r>
            <a:r>
              <a:rPr lang="en-GB" sz="2000" dirty="0">
                <a:solidFill>
                  <a:schemeClr val="bg1"/>
                </a:solidFill>
              </a:rPr>
              <a:t>and lipoproteins want to compare the variability in the ratio of total/HDL </a:t>
            </a:r>
            <a:r>
              <a:rPr lang="en-GB" sz="2000" dirty="0" smtClean="0">
                <a:solidFill>
                  <a:schemeClr val="bg1"/>
                </a:solidFill>
              </a:rPr>
              <a:t>cholesterol with </a:t>
            </a:r>
            <a:r>
              <a:rPr lang="en-GB" sz="2000" dirty="0">
                <a:solidFill>
                  <a:schemeClr val="bg1"/>
                </a:solidFill>
              </a:rPr>
              <a:t>the variability in vessel diameter </a:t>
            </a:r>
            <a:r>
              <a:rPr lang="en-GB" sz="2000" dirty="0" smtClean="0">
                <a:solidFill>
                  <a:schemeClr val="bg1"/>
                </a:solidFill>
              </a:rPr>
              <a:t>change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The mean and the standard deviation of total/HDL cholesterol (in mill moles </a:t>
            </a:r>
            <a:r>
              <a:rPr lang="en-GB" sz="2000" dirty="0" smtClean="0">
                <a:solidFill>
                  <a:schemeClr val="bg1"/>
                </a:solidFill>
              </a:rPr>
              <a:t>per litre) </a:t>
            </a:r>
            <a:r>
              <a:rPr lang="en-GB" sz="2000" dirty="0">
                <a:solidFill>
                  <a:schemeClr val="bg1"/>
                </a:solidFill>
              </a:rPr>
              <a:t>are 5.81 and </a:t>
            </a:r>
            <a:r>
              <a:rPr lang="en-GB" sz="2000" dirty="0" smtClean="0">
                <a:solidFill>
                  <a:schemeClr val="bg1"/>
                </a:solidFill>
              </a:rPr>
              <a:t>1.20 respectively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The mean and the standard </a:t>
            </a:r>
            <a:r>
              <a:rPr lang="en-GB" sz="2000" dirty="0" smtClean="0">
                <a:solidFill>
                  <a:schemeClr val="bg1"/>
                </a:solidFill>
              </a:rPr>
              <a:t>deviation </a:t>
            </a:r>
            <a:r>
              <a:rPr lang="en-GB" sz="2000" dirty="0">
                <a:solidFill>
                  <a:schemeClr val="bg1"/>
                </a:solidFill>
              </a:rPr>
              <a:t>for the vessel diameter change (in </a:t>
            </a:r>
            <a:r>
              <a:rPr lang="en-GB" sz="2000" dirty="0" smtClean="0">
                <a:solidFill>
                  <a:schemeClr val="bg1"/>
                </a:solidFill>
              </a:rPr>
              <a:t>millimetres), they </a:t>
            </a:r>
            <a:r>
              <a:rPr lang="en-GB" sz="2000" dirty="0">
                <a:solidFill>
                  <a:schemeClr val="bg1"/>
                </a:solidFill>
              </a:rPr>
              <a:t>are 0.12 and 0.29, </a:t>
            </a:r>
            <a:r>
              <a:rPr lang="en-GB" sz="2000" dirty="0" smtClean="0">
                <a:solidFill>
                  <a:schemeClr val="bg1"/>
                </a:solidFill>
              </a:rPr>
              <a:t>respectively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A comparison of </a:t>
            </a:r>
            <a:r>
              <a:rPr lang="en-GB" sz="2000" dirty="0" smtClean="0">
                <a:solidFill>
                  <a:schemeClr val="bg1"/>
                </a:solidFill>
              </a:rPr>
              <a:t>means or SDs </a:t>
            </a:r>
            <a:r>
              <a:rPr lang="en-GB" sz="2000" dirty="0">
                <a:solidFill>
                  <a:schemeClr val="bg1"/>
                </a:solidFill>
              </a:rPr>
              <a:t>makes no </a:t>
            </a:r>
            <a:r>
              <a:rPr lang="en-GB" sz="2000" dirty="0" smtClean="0">
                <a:solidFill>
                  <a:schemeClr val="bg1"/>
                </a:solidFill>
              </a:rPr>
              <a:t>sense because </a:t>
            </a:r>
            <a:r>
              <a:rPr lang="en-GB" sz="2000" dirty="0">
                <a:solidFill>
                  <a:schemeClr val="bg1"/>
                </a:solidFill>
              </a:rPr>
              <a:t>cholesterol and vessel diameter are measured on different scales</a:t>
            </a:r>
            <a:endParaRPr lang="en-GB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7432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Relative Measure</a:t>
            </a:r>
          </a:p>
          <a:p>
            <a:pPr algn="r"/>
            <a:r>
              <a:rPr lang="en-GB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Coefficient of Variation</a:t>
            </a:r>
            <a:endParaRPr lang="en-GB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275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4800" y="2131635"/>
            <a:ext cx="8610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8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/>
            <a:endParaRPr lang="en-GB" sz="32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67000" y="1524000"/>
            <a:ext cx="6477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CV for HDL Cholesterol = </a:t>
            </a:r>
            <a:r>
              <a:rPr lang="en-GB" sz="28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(1.20/5.81) (100) = 20.7</a:t>
            </a: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%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CV </a:t>
            </a:r>
            <a:r>
              <a:rPr lang="da-DK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for </a:t>
            </a:r>
            <a:r>
              <a:rPr lang="da-DK" sz="28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vessel diameter change is (0.29/0.12) (100) = 241.7%</a:t>
            </a: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</a:t>
            </a: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 </a:t>
            </a:r>
            <a:r>
              <a:rPr lang="en-GB" sz="28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can </a:t>
            </a: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conclude that </a:t>
            </a:r>
            <a:r>
              <a:rPr lang="en-GB" sz="28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relative variation in vessel diameter change is much greater than (more than </a:t>
            </a: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times </a:t>
            </a:r>
            <a:r>
              <a:rPr lang="en-GB" sz="28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as great as) that in cholesterol ratio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7432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Relative Measure</a:t>
            </a:r>
          </a:p>
          <a:p>
            <a:pPr algn="r"/>
            <a:r>
              <a:rPr lang="en-GB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Coefficient of Variation</a:t>
            </a:r>
            <a:endParaRPr lang="en-GB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8448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4800" y="2131635"/>
            <a:ext cx="8610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8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/>
            <a:endParaRPr lang="en-GB" sz="32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90800" y="1752600"/>
            <a:ext cx="6553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It is the degree of relationship exists between two or more variables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Relationships can be between: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different variables like bone density and age OR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repeated measures of the same variable (blood pressure of the same person measured by 4 different physicians )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7432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Correlation Coefficient</a:t>
            </a:r>
            <a:endParaRPr lang="en-GB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29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4800" y="2131635"/>
            <a:ext cx="8610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8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/>
            <a:endParaRPr lang="en-GB" sz="32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19400" y="1066800"/>
            <a:ext cx="63246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Its value lies between 0 to 1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 means no correlation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means perfect correlation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Values between the extremes are called intermediate correlation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Its value can also be in negative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negative correlation shows an inverse correlation between the variables (value of one variable increases and other decreases)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7432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Correlation Coefficient</a:t>
            </a:r>
            <a:endParaRPr lang="en-GB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492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1905000" y="3421559"/>
            <a:ext cx="7086601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pPr algn="r"/>
            <a:r>
              <a:rPr lang="en-US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THANK YOU!!!</a:t>
            </a:r>
            <a:endParaRPr lang="en-US" alt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9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2278</TotalTime>
  <Words>1777</Words>
  <Application>Microsoft Office PowerPoint</Application>
  <PresentationFormat>On-screen Show (4:3)</PresentationFormat>
  <Paragraphs>335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Opulent</vt:lpstr>
      <vt:lpstr>Slide 1</vt:lpstr>
      <vt:lpstr>What is Measurement?</vt:lpstr>
      <vt:lpstr>Types of Measurement</vt:lpstr>
      <vt:lpstr>Measurement Scale - Qualitative Scales The Nominal Scale</vt:lpstr>
      <vt:lpstr>Measurement Scale - Qualitative Scales The Ordinal Scale</vt:lpstr>
      <vt:lpstr>Measurement Scale - Quantitative Scales An Interval Scale</vt:lpstr>
      <vt:lpstr>Measurement Scale - Quantitative Scales The Ratio Scale</vt:lpstr>
      <vt:lpstr>Types of Variables with Respect to Measurement</vt:lpstr>
      <vt:lpstr>Types of Variables with Respect to Measurement Categorical Variable</vt:lpstr>
      <vt:lpstr>Types of Variables with Respect to Measurement Numerical Variable</vt:lpstr>
      <vt:lpstr>Types of Variables with Respect to Measurement Numerical Variable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INSTITUTIONS</dc:title>
  <dc:creator>Tayyab</dc:creator>
  <cp:lastModifiedBy>misha</cp:lastModifiedBy>
  <cp:revision>177</cp:revision>
  <dcterms:created xsi:type="dcterms:W3CDTF">2006-08-16T00:00:00Z</dcterms:created>
  <dcterms:modified xsi:type="dcterms:W3CDTF">2015-01-27T05:14:08Z</dcterms:modified>
</cp:coreProperties>
</file>