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6"/>
  </p:notesMasterIdLst>
  <p:sldIdLst>
    <p:sldId id="257" r:id="rId2"/>
    <p:sldId id="261" r:id="rId3"/>
    <p:sldId id="262" r:id="rId4"/>
    <p:sldId id="281" r:id="rId5"/>
    <p:sldId id="258" r:id="rId6"/>
    <p:sldId id="259" r:id="rId7"/>
    <p:sldId id="260" r:id="rId8"/>
    <p:sldId id="280" r:id="rId9"/>
    <p:sldId id="278"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7" r:id="rId23"/>
    <p:sldId id="275" r:id="rId24"/>
    <p:sldId id="276"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55346" autoAdjust="0"/>
  </p:normalViewPr>
  <p:slideViewPr>
    <p:cSldViewPr snapToGrid="0">
      <p:cViewPr varScale="1">
        <p:scale>
          <a:sx n="47" d="100"/>
          <a:sy n="47" d="100"/>
        </p:scale>
        <p:origin x="1620" y="42"/>
      </p:cViewPr>
      <p:guideLst>
        <p:guide orient="horz" pos="2160"/>
        <p:guide pos="3840"/>
      </p:guideLst>
    </p:cSldViewPr>
  </p:slideViewPr>
  <p:notesTextViewPr>
    <p:cViewPr>
      <p:scale>
        <a:sx n="1" d="1"/>
        <a:sy n="1" d="1"/>
      </p:scale>
      <p:origin x="0" y="-1596"/>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9C72B3-51F4-49A7-8327-35515F03707A}" type="doc">
      <dgm:prSet loTypeId="urn:microsoft.com/office/officeart/2005/8/layout/cycle6" loCatId="relationship" qsTypeId="urn:microsoft.com/office/officeart/2005/8/quickstyle/simple1" qsCatId="simple" csTypeId="urn:microsoft.com/office/officeart/2005/8/colors/accent1_2" csCatId="accent1" phldr="1"/>
      <dgm:spPr/>
      <dgm:t>
        <a:bodyPr/>
        <a:lstStyle/>
        <a:p>
          <a:endParaRPr lang="en-US"/>
        </a:p>
      </dgm:t>
    </dgm:pt>
    <dgm:pt modelId="{0EEA3D78-B509-41C8-A1EA-08C50E90428D}">
      <dgm:prSet/>
      <dgm:spPr/>
      <dgm:t>
        <a:bodyPr/>
        <a:lstStyle/>
        <a:p>
          <a:pPr rtl="0"/>
          <a:r>
            <a:rPr lang="en-US" dirty="0"/>
            <a:t>Conceptual phase</a:t>
          </a:r>
          <a:br>
            <a:rPr lang="en-US" dirty="0"/>
          </a:br>
          <a:endParaRPr lang="en-US" dirty="0"/>
        </a:p>
      </dgm:t>
    </dgm:pt>
    <dgm:pt modelId="{18900CA1-E0FB-4689-BA39-FB9BD8606433}" type="parTrans" cxnId="{77F39B13-AA9D-4523-AA77-ED85B273CA97}">
      <dgm:prSet/>
      <dgm:spPr/>
      <dgm:t>
        <a:bodyPr/>
        <a:lstStyle/>
        <a:p>
          <a:endParaRPr lang="en-US"/>
        </a:p>
      </dgm:t>
    </dgm:pt>
    <dgm:pt modelId="{63AFBBD8-329C-4AA8-AB73-535BAA9A6E1A}" type="sibTrans" cxnId="{77F39B13-AA9D-4523-AA77-ED85B273CA97}">
      <dgm:prSet/>
      <dgm:spPr/>
      <dgm:t>
        <a:bodyPr/>
        <a:lstStyle/>
        <a:p>
          <a:endParaRPr lang="en-US"/>
        </a:p>
      </dgm:t>
    </dgm:pt>
    <dgm:pt modelId="{EFCFCDCA-A5C2-42A4-8AA8-17E42A207426}">
      <dgm:prSet/>
      <dgm:spPr/>
      <dgm:t>
        <a:bodyPr/>
        <a:lstStyle/>
        <a:p>
          <a:r>
            <a:rPr lang="en-US" dirty="0"/>
            <a:t>Planning and designing phase</a:t>
          </a:r>
        </a:p>
      </dgm:t>
    </dgm:pt>
    <dgm:pt modelId="{249C3CA2-91F9-48BD-A14F-AEC86D787C85}" type="parTrans" cxnId="{D242FE42-74BA-489A-9C42-32FC2D1219C4}">
      <dgm:prSet/>
      <dgm:spPr/>
      <dgm:t>
        <a:bodyPr/>
        <a:lstStyle/>
        <a:p>
          <a:endParaRPr lang="en-US"/>
        </a:p>
      </dgm:t>
    </dgm:pt>
    <dgm:pt modelId="{3B69FCBC-D463-4DF8-9538-38DBF64A5531}" type="sibTrans" cxnId="{D242FE42-74BA-489A-9C42-32FC2D1219C4}">
      <dgm:prSet/>
      <dgm:spPr/>
      <dgm:t>
        <a:bodyPr/>
        <a:lstStyle/>
        <a:p>
          <a:endParaRPr lang="en-US"/>
        </a:p>
      </dgm:t>
    </dgm:pt>
    <dgm:pt modelId="{CFEF9DAE-3D77-46A8-9760-F5844E43C240}">
      <dgm:prSet/>
      <dgm:spPr/>
      <dgm:t>
        <a:bodyPr/>
        <a:lstStyle/>
        <a:p>
          <a:r>
            <a:rPr lang="en-US" dirty="0"/>
            <a:t>Data analysis phase</a:t>
          </a:r>
        </a:p>
      </dgm:t>
    </dgm:pt>
    <dgm:pt modelId="{5F9B117A-E125-4182-84ED-1B92FE682A3D}" type="parTrans" cxnId="{0B4DE932-855B-4B2C-8AA6-2F55DB090CDF}">
      <dgm:prSet/>
      <dgm:spPr/>
      <dgm:t>
        <a:bodyPr/>
        <a:lstStyle/>
        <a:p>
          <a:endParaRPr lang="en-US"/>
        </a:p>
      </dgm:t>
    </dgm:pt>
    <dgm:pt modelId="{3B99BC54-35E8-4DC2-A2F1-811333850374}" type="sibTrans" cxnId="{0B4DE932-855B-4B2C-8AA6-2F55DB090CDF}">
      <dgm:prSet/>
      <dgm:spPr/>
      <dgm:t>
        <a:bodyPr/>
        <a:lstStyle/>
        <a:p>
          <a:endParaRPr lang="en-US"/>
        </a:p>
      </dgm:t>
    </dgm:pt>
    <dgm:pt modelId="{59721DB4-7F25-4D7C-AB9C-C500BBE45D09}">
      <dgm:prSet/>
      <dgm:spPr/>
      <dgm:t>
        <a:bodyPr/>
        <a:lstStyle/>
        <a:p>
          <a:r>
            <a:rPr lang="en-US" dirty="0"/>
            <a:t>Empirical phase</a:t>
          </a:r>
        </a:p>
      </dgm:t>
    </dgm:pt>
    <dgm:pt modelId="{119D2D26-DF30-4910-AF4F-5AEF27B10B8E}" type="parTrans" cxnId="{8789515C-422A-461F-96EF-54C18F2D1162}">
      <dgm:prSet/>
      <dgm:spPr/>
      <dgm:t>
        <a:bodyPr/>
        <a:lstStyle/>
        <a:p>
          <a:endParaRPr lang="en-US"/>
        </a:p>
      </dgm:t>
    </dgm:pt>
    <dgm:pt modelId="{11952B04-A476-4F1D-A102-3723F2B4FAA1}" type="sibTrans" cxnId="{8789515C-422A-461F-96EF-54C18F2D1162}">
      <dgm:prSet/>
      <dgm:spPr/>
      <dgm:t>
        <a:bodyPr/>
        <a:lstStyle/>
        <a:p>
          <a:endParaRPr lang="en-US"/>
        </a:p>
      </dgm:t>
    </dgm:pt>
    <dgm:pt modelId="{448BD428-6718-4892-89E2-7F1D4C8C2F3F}">
      <dgm:prSet/>
      <dgm:spPr/>
      <dgm:t>
        <a:bodyPr/>
        <a:lstStyle/>
        <a:p>
          <a:r>
            <a:rPr lang="en-US" dirty="0"/>
            <a:t>Discussion phase</a:t>
          </a:r>
        </a:p>
      </dgm:t>
    </dgm:pt>
    <dgm:pt modelId="{9B6F4F8C-3B74-43D3-8B69-4287D8D376E2}" type="parTrans" cxnId="{20DB8EC0-1F54-4E13-A4DB-5DD5F3AA9FA0}">
      <dgm:prSet/>
      <dgm:spPr/>
      <dgm:t>
        <a:bodyPr/>
        <a:lstStyle/>
        <a:p>
          <a:endParaRPr lang="en-US"/>
        </a:p>
      </dgm:t>
    </dgm:pt>
    <dgm:pt modelId="{1C887A1E-D5C5-4890-86C5-47C7AEB94914}" type="sibTrans" cxnId="{20DB8EC0-1F54-4E13-A4DB-5DD5F3AA9FA0}">
      <dgm:prSet/>
      <dgm:spPr/>
      <dgm:t>
        <a:bodyPr/>
        <a:lstStyle/>
        <a:p>
          <a:endParaRPr lang="en-US"/>
        </a:p>
      </dgm:t>
    </dgm:pt>
    <dgm:pt modelId="{67D75548-457C-45D0-831C-82820D6BDA04}" type="pres">
      <dgm:prSet presAssocID="{149C72B3-51F4-49A7-8327-35515F03707A}" presName="cycle" presStyleCnt="0">
        <dgm:presLayoutVars>
          <dgm:dir/>
          <dgm:resizeHandles val="exact"/>
        </dgm:presLayoutVars>
      </dgm:prSet>
      <dgm:spPr/>
    </dgm:pt>
    <dgm:pt modelId="{73474098-8C8F-4BEF-AFAD-5B1EAAE0461C}" type="pres">
      <dgm:prSet presAssocID="{0EEA3D78-B509-41C8-A1EA-08C50E90428D}" presName="node" presStyleLbl="node1" presStyleIdx="0" presStyleCnt="5">
        <dgm:presLayoutVars>
          <dgm:bulletEnabled val="1"/>
        </dgm:presLayoutVars>
      </dgm:prSet>
      <dgm:spPr/>
    </dgm:pt>
    <dgm:pt modelId="{5125BBF2-D6BF-4599-BC52-7DFECC9EE2B0}" type="pres">
      <dgm:prSet presAssocID="{0EEA3D78-B509-41C8-A1EA-08C50E90428D}" presName="spNode" presStyleCnt="0"/>
      <dgm:spPr/>
    </dgm:pt>
    <dgm:pt modelId="{F3E6AC0E-410B-41F4-800B-ABB468336E1A}" type="pres">
      <dgm:prSet presAssocID="{63AFBBD8-329C-4AA8-AB73-535BAA9A6E1A}" presName="sibTrans" presStyleLbl="sibTrans1D1" presStyleIdx="0" presStyleCnt="5"/>
      <dgm:spPr/>
    </dgm:pt>
    <dgm:pt modelId="{5CD1C591-B946-47B3-8D2B-E454770EE57A}" type="pres">
      <dgm:prSet presAssocID="{EFCFCDCA-A5C2-42A4-8AA8-17E42A207426}" presName="node" presStyleLbl="node1" presStyleIdx="1" presStyleCnt="5">
        <dgm:presLayoutVars>
          <dgm:bulletEnabled val="1"/>
        </dgm:presLayoutVars>
      </dgm:prSet>
      <dgm:spPr/>
    </dgm:pt>
    <dgm:pt modelId="{DEF401AC-1665-4218-A75A-B2E2BE6B8C92}" type="pres">
      <dgm:prSet presAssocID="{EFCFCDCA-A5C2-42A4-8AA8-17E42A207426}" presName="spNode" presStyleCnt="0"/>
      <dgm:spPr/>
    </dgm:pt>
    <dgm:pt modelId="{B80C3189-92FD-4F9F-8B40-F21DFC1D20F3}" type="pres">
      <dgm:prSet presAssocID="{3B69FCBC-D463-4DF8-9538-38DBF64A5531}" presName="sibTrans" presStyleLbl="sibTrans1D1" presStyleIdx="1" presStyleCnt="5"/>
      <dgm:spPr/>
    </dgm:pt>
    <dgm:pt modelId="{6D2A0598-9B18-417E-8D8A-B94904E1518B}" type="pres">
      <dgm:prSet presAssocID="{59721DB4-7F25-4D7C-AB9C-C500BBE45D09}" presName="node" presStyleLbl="node1" presStyleIdx="2" presStyleCnt="5">
        <dgm:presLayoutVars>
          <dgm:bulletEnabled val="1"/>
        </dgm:presLayoutVars>
      </dgm:prSet>
      <dgm:spPr/>
    </dgm:pt>
    <dgm:pt modelId="{59F1C585-60AA-4A51-A78E-BBFE43041ADC}" type="pres">
      <dgm:prSet presAssocID="{59721DB4-7F25-4D7C-AB9C-C500BBE45D09}" presName="spNode" presStyleCnt="0"/>
      <dgm:spPr/>
    </dgm:pt>
    <dgm:pt modelId="{161EC81B-6B9F-4E73-86C3-1F35A2DA2AFC}" type="pres">
      <dgm:prSet presAssocID="{11952B04-A476-4F1D-A102-3723F2B4FAA1}" presName="sibTrans" presStyleLbl="sibTrans1D1" presStyleIdx="2" presStyleCnt="5"/>
      <dgm:spPr/>
    </dgm:pt>
    <dgm:pt modelId="{90331FA5-15E4-4CAB-92E6-C8883D6845FC}" type="pres">
      <dgm:prSet presAssocID="{CFEF9DAE-3D77-46A8-9760-F5844E43C240}" presName="node" presStyleLbl="node1" presStyleIdx="3" presStyleCnt="5">
        <dgm:presLayoutVars>
          <dgm:bulletEnabled val="1"/>
        </dgm:presLayoutVars>
      </dgm:prSet>
      <dgm:spPr/>
    </dgm:pt>
    <dgm:pt modelId="{EE223BE2-E067-4C2E-904C-CFE584B54F64}" type="pres">
      <dgm:prSet presAssocID="{CFEF9DAE-3D77-46A8-9760-F5844E43C240}" presName="spNode" presStyleCnt="0"/>
      <dgm:spPr/>
    </dgm:pt>
    <dgm:pt modelId="{BAE743EB-E4D5-4831-B376-A23CF89B61F0}" type="pres">
      <dgm:prSet presAssocID="{3B99BC54-35E8-4DC2-A2F1-811333850374}" presName="sibTrans" presStyleLbl="sibTrans1D1" presStyleIdx="3" presStyleCnt="5"/>
      <dgm:spPr/>
    </dgm:pt>
    <dgm:pt modelId="{4AA0DCB7-7970-497A-AFEC-2601305AF630}" type="pres">
      <dgm:prSet presAssocID="{448BD428-6718-4892-89E2-7F1D4C8C2F3F}" presName="node" presStyleLbl="node1" presStyleIdx="4" presStyleCnt="5">
        <dgm:presLayoutVars>
          <dgm:bulletEnabled val="1"/>
        </dgm:presLayoutVars>
      </dgm:prSet>
      <dgm:spPr/>
    </dgm:pt>
    <dgm:pt modelId="{8522E53F-6A14-42B1-B63B-E0F8FA8604D8}" type="pres">
      <dgm:prSet presAssocID="{448BD428-6718-4892-89E2-7F1D4C8C2F3F}" presName="spNode" presStyleCnt="0"/>
      <dgm:spPr/>
    </dgm:pt>
    <dgm:pt modelId="{8CDC51A0-AFF5-423C-BBE7-242CE8BF1D9E}" type="pres">
      <dgm:prSet presAssocID="{1C887A1E-D5C5-4890-86C5-47C7AEB94914}" presName="sibTrans" presStyleLbl="sibTrans1D1" presStyleIdx="4" presStyleCnt="5"/>
      <dgm:spPr/>
    </dgm:pt>
  </dgm:ptLst>
  <dgm:cxnLst>
    <dgm:cxn modelId="{0A763407-D388-4768-BA46-C924CF39C3C4}" type="presOf" srcId="{11952B04-A476-4F1D-A102-3723F2B4FAA1}" destId="{161EC81B-6B9F-4E73-86C3-1F35A2DA2AFC}" srcOrd="0" destOrd="0" presId="urn:microsoft.com/office/officeart/2005/8/layout/cycle6"/>
    <dgm:cxn modelId="{77F39B13-AA9D-4523-AA77-ED85B273CA97}" srcId="{149C72B3-51F4-49A7-8327-35515F03707A}" destId="{0EEA3D78-B509-41C8-A1EA-08C50E90428D}" srcOrd="0" destOrd="0" parTransId="{18900CA1-E0FB-4689-BA39-FB9BD8606433}" sibTransId="{63AFBBD8-329C-4AA8-AB73-535BAA9A6E1A}"/>
    <dgm:cxn modelId="{4AA12714-37A4-49A3-9A5B-76579D2C9343}" type="presOf" srcId="{0EEA3D78-B509-41C8-A1EA-08C50E90428D}" destId="{73474098-8C8F-4BEF-AFAD-5B1EAAE0461C}" srcOrd="0" destOrd="0" presId="urn:microsoft.com/office/officeart/2005/8/layout/cycle6"/>
    <dgm:cxn modelId="{95168F15-B540-4870-A1A2-58B9F8D508CE}" type="presOf" srcId="{1C887A1E-D5C5-4890-86C5-47C7AEB94914}" destId="{8CDC51A0-AFF5-423C-BBE7-242CE8BF1D9E}" srcOrd="0" destOrd="0" presId="urn:microsoft.com/office/officeart/2005/8/layout/cycle6"/>
    <dgm:cxn modelId="{2F781F24-C4ED-483E-9622-43E07AABE7BD}" type="presOf" srcId="{3B69FCBC-D463-4DF8-9538-38DBF64A5531}" destId="{B80C3189-92FD-4F9F-8B40-F21DFC1D20F3}" srcOrd="0" destOrd="0" presId="urn:microsoft.com/office/officeart/2005/8/layout/cycle6"/>
    <dgm:cxn modelId="{1A07EF28-3ABB-4093-AFBE-F18CBAB793FA}" type="presOf" srcId="{CFEF9DAE-3D77-46A8-9760-F5844E43C240}" destId="{90331FA5-15E4-4CAB-92E6-C8883D6845FC}" srcOrd="0" destOrd="0" presId="urn:microsoft.com/office/officeart/2005/8/layout/cycle6"/>
    <dgm:cxn modelId="{0B4DE932-855B-4B2C-8AA6-2F55DB090CDF}" srcId="{149C72B3-51F4-49A7-8327-35515F03707A}" destId="{CFEF9DAE-3D77-46A8-9760-F5844E43C240}" srcOrd="3" destOrd="0" parTransId="{5F9B117A-E125-4182-84ED-1B92FE682A3D}" sibTransId="{3B99BC54-35E8-4DC2-A2F1-811333850374}"/>
    <dgm:cxn modelId="{4360213A-D575-47B6-9EA7-4B27B40EF4E0}" type="presOf" srcId="{448BD428-6718-4892-89E2-7F1D4C8C2F3F}" destId="{4AA0DCB7-7970-497A-AFEC-2601305AF630}" srcOrd="0" destOrd="0" presId="urn:microsoft.com/office/officeart/2005/8/layout/cycle6"/>
    <dgm:cxn modelId="{8789515C-422A-461F-96EF-54C18F2D1162}" srcId="{149C72B3-51F4-49A7-8327-35515F03707A}" destId="{59721DB4-7F25-4D7C-AB9C-C500BBE45D09}" srcOrd="2" destOrd="0" parTransId="{119D2D26-DF30-4910-AF4F-5AEF27B10B8E}" sibTransId="{11952B04-A476-4F1D-A102-3723F2B4FAA1}"/>
    <dgm:cxn modelId="{D242FE42-74BA-489A-9C42-32FC2D1219C4}" srcId="{149C72B3-51F4-49A7-8327-35515F03707A}" destId="{EFCFCDCA-A5C2-42A4-8AA8-17E42A207426}" srcOrd="1" destOrd="0" parTransId="{249C3CA2-91F9-48BD-A14F-AEC86D787C85}" sibTransId="{3B69FCBC-D463-4DF8-9538-38DBF64A5531}"/>
    <dgm:cxn modelId="{3E235197-E920-4E35-B71B-5C8A59C7541A}" type="presOf" srcId="{63AFBBD8-329C-4AA8-AB73-535BAA9A6E1A}" destId="{F3E6AC0E-410B-41F4-800B-ABB468336E1A}" srcOrd="0" destOrd="0" presId="urn:microsoft.com/office/officeart/2005/8/layout/cycle6"/>
    <dgm:cxn modelId="{F3B0399E-3574-47B6-BF6B-5A955B0F4B68}" type="presOf" srcId="{3B99BC54-35E8-4DC2-A2F1-811333850374}" destId="{BAE743EB-E4D5-4831-B376-A23CF89B61F0}" srcOrd="0" destOrd="0" presId="urn:microsoft.com/office/officeart/2005/8/layout/cycle6"/>
    <dgm:cxn modelId="{20DB8EC0-1F54-4E13-A4DB-5DD5F3AA9FA0}" srcId="{149C72B3-51F4-49A7-8327-35515F03707A}" destId="{448BD428-6718-4892-89E2-7F1D4C8C2F3F}" srcOrd="4" destOrd="0" parTransId="{9B6F4F8C-3B74-43D3-8B69-4287D8D376E2}" sibTransId="{1C887A1E-D5C5-4890-86C5-47C7AEB94914}"/>
    <dgm:cxn modelId="{2C515ED4-78A8-4BB0-A38F-CA616517C4B9}" type="presOf" srcId="{EFCFCDCA-A5C2-42A4-8AA8-17E42A207426}" destId="{5CD1C591-B946-47B3-8D2B-E454770EE57A}" srcOrd="0" destOrd="0" presId="urn:microsoft.com/office/officeart/2005/8/layout/cycle6"/>
    <dgm:cxn modelId="{AF6CB3DA-68C1-48AD-A2BA-94C5D45CC6EE}" type="presOf" srcId="{149C72B3-51F4-49A7-8327-35515F03707A}" destId="{67D75548-457C-45D0-831C-82820D6BDA04}" srcOrd="0" destOrd="0" presId="urn:microsoft.com/office/officeart/2005/8/layout/cycle6"/>
    <dgm:cxn modelId="{68BB12FA-A0F2-44B9-9483-7358321D0FB6}" type="presOf" srcId="{59721DB4-7F25-4D7C-AB9C-C500BBE45D09}" destId="{6D2A0598-9B18-417E-8D8A-B94904E1518B}" srcOrd="0" destOrd="0" presId="urn:microsoft.com/office/officeart/2005/8/layout/cycle6"/>
    <dgm:cxn modelId="{349422F1-1733-4760-9FCA-D010EC25A81A}" type="presParOf" srcId="{67D75548-457C-45D0-831C-82820D6BDA04}" destId="{73474098-8C8F-4BEF-AFAD-5B1EAAE0461C}" srcOrd="0" destOrd="0" presId="urn:microsoft.com/office/officeart/2005/8/layout/cycle6"/>
    <dgm:cxn modelId="{ADA69BCB-9034-434E-8565-CB3F1CBDABD9}" type="presParOf" srcId="{67D75548-457C-45D0-831C-82820D6BDA04}" destId="{5125BBF2-D6BF-4599-BC52-7DFECC9EE2B0}" srcOrd="1" destOrd="0" presId="urn:microsoft.com/office/officeart/2005/8/layout/cycle6"/>
    <dgm:cxn modelId="{21A362DB-E8C9-44EF-9AAF-D753DE7E5414}" type="presParOf" srcId="{67D75548-457C-45D0-831C-82820D6BDA04}" destId="{F3E6AC0E-410B-41F4-800B-ABB468336E1A}" srcOrd="2" destOrd="0" presId="urn:microsoft.com/office/officeart/2005/8/layout/cycle6"/>
    <dgm:cxn modelId="{A843F8A9-E393-4005-9FF5-FC708C4FBA6E}" type="presParOf" srcId="{67D75548-457C-45D0-831C-82820D6BDA04}" destId="{5CD1C591-B946-47B3-8D2B-E454770EE57A}" srcOrd="3" destOrd="0" presId="urn:microsoft.com/office/officeart/2005/8/layout/cycle6"/>
    <dgm:cxn modelId="{356DEDBC-E5A5-46F2-9385-AB2AA907060A}" type="presParOf" srcId="{67D75548-457C-45D0-831C-82820D6BDA04}" destId="{DEF401AC-1665-4218-A75A-B2E2BE6B8C92}" srcOrd="4" destOrd="0" presId="urn:microsoft.com/office/officeart/2005/8/layout/cycle6"/>
    <dgm:cxn modelId="{E0F695DC-26D6-4D8F-8257-FF5EC0A9D0B1}" type="presParOf" srcId="{67D75548-457C-45D0-831C-82820D6BDA04}" destId="{B80C3189-92FD-4F9F-8B40-F21DFC1D20F3}" srcOrd="5" destOrd="0" presId="urn:microsoft.com/office/officeart/2005/8/layout/cycle6"/>
    <dgm:cxn modelId="{EC54D6CE-7E2B-41E6-AC56-CF579768FEEB}" type="presParOf" srcId="{67D75548-457C-45D0-831C-82820D6BDA04}" destId="{6D2A0598-9B18-417E-8D8A-B94904E1518B}" srcOrd="6" destOrd="0" presId="urn:microsoft.com/office/officeart/2005/8/layout/cycle6"/>
    <dgm:cxn modelId="{AE70A19C-06F4-4C76-882F-4E061F846200}" type="presParOf" srcId="{67D75548-457C-45D0-831C-82820D6BDA04}" destId="{59F1C585-60AA-4A51-A78E-BBFE43041ADC}" srcOrd="7" destOrd="0" presId="urn:microsoft.com/office/officeart/2005/8/layout/cycle6"/>
    <dgm:cxn modelId="{FEDF32EE-9AA5-48C4-A7CF-37966271C4DE}" type="presParOf" srcId="{67D75548-457C-45D0-831C-82820D6BDA04}" destId="{161EC81B-6B9F-4E73-86C3-1F35A2DA2AFC}" srcOrd="8" destOrd="0" presId="urn:microsoft.com/office/officeart/2005/8/layout/cycle6"/>
    <dgm:cxn modelId="{0D1EC3EF-C9E4-4A02-9FED-D9F70B6F76B8}" type="presParOf" srcId="{67D75548-457C-45D0-831C-82820D6BDA04}" destId="{90331FA5-15E4-4CAB-92E6-C8883D6845FC}" srcOrd="9" destOrd="0" presId="urn:microsoft.com/office/officeart/2005/8/layout/cycle6"/>
    <dgm:cxn modelId="{6A50329A-801D-4C93-A0EF-499F223A4FDF}" type="presParOf" srcId="{67D75548-457C-45D0-831C-82820D6BDA04}" destId="{EE223BE2-E067-4C2E-904C-CFE584B54F64}" srcOrd="10" destOrd="0" presId="urn:microsoft.com/office/officeart/2005/8/layout/cycle6"/>
    <dgm:cxn modelId="{001AD738-ACF9-4999-8DF2-8F4D503F9052}" type="presParOf" srcId="{67D75548-457C-45D0-831C-82820D6BDA04}" destId="{BAE743EB-E4D5-4831-B376-A23CF89B61F0}" srcOrd="11" destOrd="0" presId="urn:microsoft.com/office/officeart/2005/8/layout/cycle6"/>
    <dgm:cxn modelId="{727CD952-C628-460C-B065-3A693FF304C7}" type="presParOf" srcId="{67D75548-457C-45D0-831C-82820D6BDA04}" destId="{4AA0DCB7-7970-497A-AFEC-2601305AF630}" srcOrd="12" destOrd="0" presId="urn:microsoft.com/office/officeart/2005/8/layout/cycle6"/>
    <dgm:cxn modelId="{CC88E08F-23C3-486D-88D4-98A53DA1738B}" type="presParOf" srcId="{67D75548-457C-45D0-831C-82820D6BDA04}" destId="{8522E53F-6A14-42B1-B63B-E0F8FA8604D8}" srcOrd="13" destOrd="0" presId="urn:microsoft.com/office/officeart/2005/8/layout/cycle6"/>
    <dgm:cxn modelId="{4FA7ACEB-E291-4137-A0C2-14A88E90FD13}" type="presParOf" srcId="{67D75548-457C-45D0-831C-82820D6BDA04}" destId="{8CDC51A0-AFF5-423C-BBE7-242CE8BF1D9E}" srcOrd="14"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474098-8C8F-4BEF-AFAD-5B1EAAE0461C}">
      <dsp:nvSpPr>
        <dsp:cNvPr id="0" name=""/>
        <dsp:cNvSpPr/>
      </dsp:nvSpPr>
      <dsp:spPr>
        <a:xfrm>
          <a:off x="3704965" y="1382"/>
          <a:ext cx="1433623" cy="9318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dirty="0"/>
            <a:t>Conceptual phase</a:t>
          </a:r>
          <a:br>
            <a:rPr lang="en-US" sz="1400" kern="1200" dirty="0"/>
          </a:br>
          <a:endParaRPr lang="en-US" sz="1400" kern="1200" dirty="0"/>
        </a:p>
      </dsp:txBody>
      <dsp:txXfrm>
        <a:off x="3750454" y="46871"/>
        <a:ext cx="1342645" cy="840876"/>
      </dsp:txXfrm>
    </dsp:sp>
    <dsp:sp modelId="{F3E6AC0E-410B-41F4-800B-ABB468336E1A}">
      <dsp:nvSpPr>
        <dsp:cNvPr id="0" name=""/>
        <dsp:cNvSpPr/>
      </dsp:nvSpPr>
      <dsp:spPr>
        <a:xfrm>
          <a:off x="2560644" y="467310"/>
          <a:ext cx="3722265" cy="3722265"/>
        </a:xfrm>
        <a:custGeom>
          <a:avLst/>
          <a:gdLst/>
          <a:ahLst/>
          <a:cxnLst/>
          <a:rect l="0" t="0" r="0" b="0"/>
          <a:pathLst>
            <a:path>
              <a:moveTo>
                <a:pt x="2587785" y="147717"/>
              </a:moveTo>
              <a:arcTo wR="1861132" hR="1861132" stAng="17578896" swAng="1960678"/>
            </a:path>
          </a:pathLst>
        </a:custGeom>
        <a:noFill/>
        <a:ln w="635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CD1C591-B946-47B3-8D2B-E454770EE57A}">
      <dsp:nvSpPr>
        <dsp:cNvPr id="0" name=""/>
        <dsp:cNvSpPr/>
      </dsp:nvSpPr>
      <dsp:spPr>
        <a:xfrm>
          <a:off x="5475008" y="1287394"/>
          <a:ext cx="1433623" cy="9318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Planning and designing phase</a:t>
          </a:r>
        </a:p>
      </dsp:txBody>
      <dsp:txXfrm>
        <a:off x="5520497" y="1332883"/>
        <a:ext cx="1342645" cy="840876"/>
      </dsp:txXfrm>
    </dsp:sp>
    <dsp:sp modelId="{B80C3189-92FD-4F9F-8B40-F21DFC1D20F3}">
      <dsp:nvSpPr>
        <dsp:cNvPr id="0" name=""/>
        <dsp:cNvSpPr/>
      </dsp:nvSpPr>
      <dsp:spPr>
        <a:xfrm>
          <a:off x="2560644" y="467310"/>
          <a:ext cx="3722265" cy="3722265"/>
        </a:xfrm>
        <a:custGeom>
          <a:avLst/>
          <a:gdLst/>
          <a:ahLst/>
          <a:cxnLst/>
          <a:rect l="0" t="0" r="0" b="0"/>
          <a:pathLst>
            <a:path>
              <a:moveTo>
                <a:pt x="3719720" y="1763832"/>
              </a:moveTo>
              <a:arcTo wR="1861132" hR="1861132" stAng="21420191" swAng="2195642"/>
            </a:path>
          </a:pathLst>
        </a:custGeom>
        <a:noFill/>
        <a:ln w="635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D2A0598-9B18-417E-8D8A-B94904E1518B}">
      <dsp:nvSpPr>
        <dsp:cNvPr id="0" name=""/>
        <dsp:cNvSpPr/>
      </dsp:nvSpPr>
      <dsp:spPr>
        <a:xfrm>
          <a:off x="4798911" y="3368204"/>
          <a:ext cx="1433623" cy="9318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Empirical phase</a:t>
          </a:r>
        </a:p>
      </dsp:txBody>
      <dsp:txXfrm>
        <a:off x="4844400" y="3413693"/>
        <a:ext cx="1342645" cy="840876"/>
      </dsp:txXfrm>
    </dsp:sp>
    <dsp:sp modelId="{161EC81B-6B9F-4E73-86C3-1F35A2DA2AFC}">
      <dsp:nvSpPr>
        <dsp:cNvPr id="0" name=""/>
        <dsp:cNvSpPr/>
      </dsp:nvSpPr>
      <dsp:spPr>
        <a:xfrm>
          <a:off x="2560644" y="467310"/>
          <a:ext cx="3722265" cy="3722265"/>
        </a:xfrm>
        <a:custGeom>
          <a:avLst/>
          <a:gdLst/>
          <a:ahLst/>
          <a:cxnLst/>
          <a:rect l="0" t="0" r="0" b="0"/>
          <a:pathLst>
            <a:path>
              <a:moveTo>
                <a:pt x="2230878" y="3685167"/>
              </a:moveTo>
              <a:arcTo wR="1861132" hR="1861132" stAng="4712459" swAng="1375082"/>
            </a:path>
          </a:pathLst>
        </a:custGeom>
        <a:noFill/>
        <a:ln w="635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0331FA5-15E4-4CAB-92E6-C8883D6845FC}">
      <dsp:nvSpPr>
        <dsp:cNvPr id="0" name=""/>
        <dsp:cNvSpPr/>
      </dsp:nvSpPr>
      <dsp:spPr>
        <a:xfrm>
          <a:off x="2611019" y="3368204"/>
          <a:ext cx="1433623" cy="9318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Data analysis phase</a:t>
          </a:r>
        </a:p>
      </dsp:txBody>
      <dsp:txXfrm>
        <a:off x="2656508" y="3413693"/>
        <a:ext cx="1342645" cy="840876"/>
      </dsp:txXfrm>
    </dsp:sp>
    <dsp:sp modelId="{BAE743EB-E4D5-4831-B376-A23CF89B61F0}">
      <dsp:nvSpPr>
        <dsp:cNvPr id="0" name=""/>
        <dsp:cNvSpPr/>
      </dsp:nvSpPr>
      <dsp:spPr>
        <a:xfrm>
          <a:off x="2560644" y="467310"/>
          <a:ext cx="3722265" cy="3722265"/>
        </a:xfrm>
        <a:custGeom>
          <a:avLst/>
          <a:gdLst/>
          <a:ahLst/>
          <a:cxnLst/>
          <a:rect l="0" t="0" r="0" b="0"/>
          <a:pathLst>
            <a:path>
              <a:moveTo>
                <a:pt x="310905" y="2890992"/>
              </a:moveTo>
              <a:arcTo wR="1861132" hR="1861132" stAng="8784167" swAng="2195642"/>
            </a:path>
          </a:pathLst>
        </a:custGeom>
        <a:noFill/>
        <a:ln w="635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AA0DCB7-7970-497A-AFEC-2601305AF630}">
      <dsp:nvSpPr>
        <dsp:cNvPr id="0" name=""/>
        <dsp:cNvSpPr/>
      </dsp:nvSpPr>
      <dsp:spPr>
        <a:xfrm>
          <a:off x="1934922" y="1287394"/>
          <a:ext cx="1433623" cy="9318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Discussion phase</a:t>
          </a:r>
        </a:p>
      </dsp:txBody>
      <dsp:txXfrm>
        <a:off x="1980411" y="1332883"/>
        <a:ext cx="1342645" cy="840876"/>
      </dsp:txXfrm>
    </dsp:sp>
    <dsp:sp modelId="{8CDC51A0-AFF5-423C-BBE7-242CE8BF1D9E}">
      <dsp:nvSpPr>
        <dsp:cNvPr id="0" name=""/>
        <dsp:cNvSpPr/>
      </dsp:nvSpPr>
      <dsp:spPr>
        <a:xfrm>
          <a:off x="2560644" y="467310"/>
          <a:ext cx="3722265" cy="3722265"/>
        </a:xfrm>
        <a:custGeom>
          <a:avLst/>
          <a:gdLst/>
          <a:ahLst/>
          <a:cxnLst/>
          <a:rect l="0" t="0" r="0" b="0"/>
          <a:pathLst>
            <a:path>
              <a:moveTo>
                <a:pt x="324394" y="811251"/>
              </a:moveTo>
              <a:arcTo wR="1861132" hR="1861132" stAng="12860426" swAng="1960678"/>
            </a:path>
          </a:pathLst>
        </a:custGeom>
        <a:noFill/>
        <a:ln w="635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96"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1048697"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E936C7-741A-4528-9A6D-B9D409F88B04}" type="datetimeFigureOut">
              <a:rPr lang="en-US" smtClean="0"/>
              <a:t>1/20/2024</a:t>
            </a:fld>
            <a:endParaRPr lang="en-US"/>
          </a:p>
        </p:txBody>
      </p:sp>
      <p:sp>
        <p:nvSpPr>
          <p:cNvPr id="1048698"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1048699"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00"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1048701"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57242C-C581-4BDB-AAE1-6164A249D465}"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s://www.scribbr.com/category/statistics/" TargetMode="External"/><Relationship Id="rId3" Type="http://schemas.openxmlformats.org/officeDocument/2006/relationships/hyperlink" Target="https://www.scribbr.com/methodology/convergent-validity/" TargetMode="External"/><Relationship Id="rId7" Type="http://schemas.openxmlformats.org/officeDocument/2006/relationships/hyperlink" Target="https://www.scribbr.com/methodology/types-of-validity/"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www.scribbr.com/methodology/types-of-reliability/" TargetMode="External"/><Relationship Id="rId5" Type="http://schemas.openxmlformats.org/officeDocument/2006/relationships/hyperlink" Target="https://www.scribbr.com/methodology/population-vs-sample/" TargetMode="External"/><Relationship Id="rId4" Type="http://schemas.openxmlformats.org/officeDocument/2006/relationships/hyperlink" Target="https://www.scribbr.com/statistics/correlation-coefficient/" TargetMode="External"/><Relationship Id="rId9" Type="http://schemas.openxmlformats.org/officeDocument/2006/relationships/hyperlink" Target="https://www.scribbr.com/statistics/simple-linear-regression/"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Types of construct validity</a:t>
            </a:r>
          </a:p>
          <a:p>
            <a:r>
              <a:rPr lang="en-US" sz="1200" b="0" i="0" kern="1200" dirty="0">
                <a:solidFill>
                  <a:schemeClr val="tx1"/>
                </a:solidFill>
                <a:effectLst/>
                <a:latin typeface="+mn-lt"/>
                <a:ea typeface="+mn-ea"/>
                <a:cs typeface="+mn-cs"/>
              </a:rPr>
              <a:t>There are two main types of construct validity.</a:t>
            </a:r>
          </a:p>
          <a:p>
            <a:r>
              <a:rPr lang="en-US" sz="1200" b="1" i="0" kern="1200" dirty="0">
                <a:solidFill>
                  <a:schemeClr val="tx1"/>
                </a:solidFill>
                <a:effectLst/>
                <a:latin typeface="+mn-lt"/>
                <a:ea typeface="+mn-ea"/>
                <a:cs typeface="+mn-cs"/>
              </a:rPr>
              <a:t>Convergent validity:</a:t>
            </a:r>
            <a:r>
              <a:rPr lang="en-US" sz="1200" b="0" i="0" kern="1200" dirty="0">
                <a:solidFill>
                  <a:schemeClr val="tx1"/>
                </a:solidFill>
                <a:effectLst/>
                <a:latin typeface="+mn-lt"/>
                <a:ea typeface="+mn-ea"/>
                <a:cs typeface="+mn-cs"/>
              </a:rPr>
              <a:t> The extent to which your measure corresponds to measures of related constructs</a:t>
            </a:r>
          </a:p>
          <a:p>
            <a:r>
              <a:rPr lang="en-US" sz="1200" b="1" i="0" kern="1200" dirty="0">
                <a:solidFill>
                  <a:schemeClr val="tx1"/>
                </a:solidFill>
                <a:effectLst/>
                <a:latin typeface="+mn-lt"/>
                <a:ea typeface="+mn-ea"/>
                <a:cs typeface="+mn-cs"/>
              </a:rPr>
              <a:t>Discriminant validity:</a:t>
            </a:r>
            <a:r>
              <a:rPr lang="en-US" sz="1200" b="0" i="0" kern="1200" dirty="0">
                <a:solidFill>
                  <a:schemeClr val="tx1"/>
                </a:solidFill>
                <a:effectLst/>
                <a:latin typeface="+mn-lt"/>
                <a:ea typeface="+mn-ea"/>
                <a:cs typeface="+mn-cs"/>
              </a:rPr>
              <a:t> The extent to which your measure is unrelated or negatively related to measures of distinct constructs</a:t>
            </a:r>
          </a:p>
          <a:p>
            <a:r>
              <a:rPr lang="en-US" sz="1200" b="1" i="0" kern="1200" dirty="0">
                <a:solidFill>
                  <a:schemeClr val="tx1"/>
                </a:solidFill>
                <a:effectLst/>
                <a:latin typeface="+mn-lt"/>
                <a:ea typeface="+mn-ea"/>
                <a:cs typeface="+mn-cs"/>
              </a:rPr>
              <a:t>Convergent validity</a:t>
            </a:r>
          </a:p>
          <a:p>
            <a:r>
              <a:rPr lang="en-US" sz="1200" b="1" i="0" u="none" strike="noStrike" kern="1200" dirty="0">
                <a:solidFill>
                  <a:schemeClr val="tx1"/>
                </a:solidFill>
                <a:effectLst/>
                <a:latin typeface="+mn-lt"/>
                <a:ea typeface="+mn-ea"/>
                <a:cs typeface="+mn-cs"/>
                <a:hlinkClick r:id="rId3"/>
              </a:rPr>
              <a:t>Convergent validity</a:t>
            </a:r>
            <a:r>
              <a:rPr lang="en-US" sz="1200" b="0" i="0" kern="1200" dirty="0">
                <a:solidFill>
                  <a:schemeClr val="tx1"/>
                </a:solidFill>
                <a:effectLst/>
                <a:latin typeface="+mn-lt"/>
                <a:ea typeface="+mn-ea"/>
                <a:cs typeface="+mn-cs"/>
              </a:rPr>
              <a:t> is the extent to which measures of the same or similar constructs actually correspond to each other.</a:t>
            </a:r>
          </a:p>
          <a:p>
            <a:r>
              <a:rPr lang="en-US" sz="1200" b="0" i="0" kern="1200" dirty="0">
                <a:solidFill>
                  <a:schemeClr val="tx1"/>
                </a:solidFill>
                <a:effectLst/>
                <a:latin typeface="+mn-lt"/>
                <a:ea typeface="+mn-ea"/>
                <a:cs typeface="+mn-cs"/>
              </a:rPr>
              <a:t>In research studies, you expect measures of related constructs to </a:t>
            </a:r>
            <a:r>
              <a:rPr lang="en-US" sz="1200" b="0" i="0" u="none" strike="noStrike" kern="1200" dirty="0">
                <a:solidFill>
                  <a:schemeClr val="tx1"/>
                </a:solidFill>
                <a:effectLst/>
                <a:latin typeface="+mn-lt"/>
                <a:ea typeface="+mn-ea"/>
                <a:cs typeface="+mn-cs"/>
                <a:hlinkClick r:id="rId4"/>
              </a:rPr>
              <a:t>correlate</a:t>
            </a:r>
            <a:r>
              <a:rPr lang="en-US" sz="1200" b="0" i="0" kern="1200" dirty="0">
                <a:solidFill>
                  <a:schemeClr val="tx1"/>
                </a:solidFill>
                <a:effectLst/>
                <a:latin typeface="+mn-lt"/>
                <a:ea typeface="+mn-ea"/>
                <a:cs typeface="+mn-cs"/>
              </a:rPr>
              <a:t> with one another. If you have two related scales, people who score highly on one scale tend to score highly on the other as well.</a:t>
            </a:r>
          </a:p>
          <a:p>
            <a:r>
              <a:rPr lang="en-US" dirty="0"/>
              <a:t>Example: Convergent </a:t>
            </a:r>
            <a:r>
              <a:rPr lang="en-US" dirty="0" err="1"/>
              <a:t>validityAfter</a:t>
            </a:r>
            <a:r>
              <a:rPr lang="en-US" dirty="0"/>
              <a:t> revising your questionnaire, you distribute it to a </a:t>
            </a:r>
            <a:r>
              <a:rPr lang="en-US" sz="1200" u="none" strike="noStrike" kern="1200" dirty="0">
                <a:solidFill>
                  <a:schemeClr val="tx1"/>
                </a:solidFill>
                <a:effectLst/>
                <a:latin typeface="+mn-lt"/>
                <a:ea typeface="+mn-ea"/>
                <a:cs typeface="+mn-cs"/>
                <a:hlinkClick r:id="rId5"/>
              </a:rPr>
              <a:t>sample</a:t>
            </a:r>
            <a:r>
              <a:rPr lang="en-US" dirty="0"/>
              <a:t> of college students along with a couple of rating scales. One of these scales is an existing, widely used measure of social anxiety for adults.</a:t>
            </a:r>
            <a:endParaRPr lang="en-US" dirty="0">
              <a:effectLst/>
            </a:endParaRPr>
          </a:p>
          <a:p>
            <a:r>
              <a:rPr lang="en-US" dirty="0">
                <a:effectLst/>
              </a:rPr>
              <a:t>You check that your new questionnaire has convergent validity by testing whether the responses to it correlate with those for the existing scale.</a:t>
            </a:r>
          </a:p>
          <a:p>
            <a:r>
              <a:rPr lang="en-US" sz="1200" b="1" i="0" kern="1200" dirty="0">
                <a:solidFill>
                  <a:schemeClr val="tx1"/>
                </a:solidFill>
                <a:effectLst/>
                <a:latin typeface="+mn-lt"/>
                <a:ea typeface="+mn-ea"/>
                <a:cs typeface="+mn-cs"/>
              </a:rPr>
              <a:t>Discriminant validity</a:t>
            </a:r>
          </a:p>
          <a:p>
            <a:r>
              <a:rPr lang="en-US" sz="1200" b="0" i="0" kern="1200" dirty="0">
                <a:solidFill>
                  <a:schemeClr val="tx1"/>
                </a:solidFill>
                <a:effectLst/>
                <a:latin typeface="+mn-lt"/>
                <a:ea typeface="+mn-ea"/>
                <a:cs typeface="+mn-cs"/>
              </a:rPr>
              <a:t>Conversely, discriminant validity means that two measures of unrelated constructs that should be unrelated, very weakly related, or negatively related actually are in practice.</a:t>
            </a:r>
          </a:p>
          <a:p>
            <a:r>
              <a:rPr lang="en-US" sz="1200" b="0" i="0" kern="1200" dirty="0">
                <a:solidFill>
                  <a:schemeClr val="tx1"/>
                </a:solidFill>
                <a:effectLst/>
                <a:latin typeface="+mn-lt"/>
                <a:ea typeface="+mn-ea"/>
                <a:cs typeface="+mn-cs"/>
              </a:rPr>
              <a:t>You check for discriminant validity the same way as convergent validity: by comparing results for different measures and assessing whether or how they correlate.</a:t>
            </a:r>
          </a:p>
          <a:p>
            <a:r>
              <a:rPr lang="en-US" sz="1200" b="0" i="0" kern="1200" dirty="0">
                <a:solidFill>
                  <a:schemeClr val="tx1"/>
                </a:solidFill>
                <a:effectLst/>
                <a:latin typeface="+mn-lt"/>
                <a:ea typeface="+mn-ea"/>
                <a:cs typeface="+mn-cs"/>
              </a:rPr>
              <a:t>How do you select unrelated constructs? It’s good to pick constructs that are theoretically distinct or opposing concepts within the same category.</a:t>
            </a:r>
          </a:p>
          <a:p>
            <a:r>
              <a:rPr lang="en-US" sz="1200" b="0" i="0" kern="1200" dirty="0">
                <a:solidFill>
                  <a:schemeClr val="tx1"/>
                </a:solidFill>
                <a:effectLst/>
                <a:latin typeface="+mn-lt"/>
                <a:ea typeface="+mn-ea"/>
                <a:cs typeface="+mn-cs"/>
              </a:rPr>
              <a:t>For example, if your construct of interest is a personality trait (e.g., introversion), it’s appropriate to pick a completely opposing personality trait (e.g., extroversion). You can expect results for your introversion test to be negatively correlated with results for a measure of extroversion.</a:t>
            </a:r>
          </a:p>
          <a:p>
            <a:r>
              <a:rPr lang="en-US" sz="1200" b="0" i="0" kern="1200" dirty="0">
                <a:solidFill>
                  <a:schemeClr val="tx1"/>
                </a:solidFill>
                <a:effectLst/>
                <a:latin typeface="+mn-lt"/>
                <a:ea typeface="+mn-ea"/>
                <a:cs typeface="+mn-cs"/>
              </a:rPr>
              <a:t>Alternatively, you can pick non-opposing unrelated concepts and check there are no correlations (or weak correlations) between measures.</a:t>
            </a:r>
          </a:p>
          <a:p>
            <a:r>
              <a:rPr lang="en-US" dirty="0"/>
              <a:t>Example: Discriminant </a:t>
            </a:r>
            <a:r>
              <a:rPr lang="en-US" dirty="0" err="1"/>
              <a:t>validityYou</a:t>
            </a:r>
            <a:r>
              <a:rPr lang="en-US" dirty="0"/>
              <a:t> check whether your social anxiety questionnaire has discriminant validity when compared with an autism spectrum disorder questionnaire within the same sample. Autism and social anxiety are theoretically different in important ways, so you expect only weak relations between measures.</a:t>
            </a:r>
            <a:endParaRPr lang="en-US" dirty="0">
              <a:effectLst/>
            </a:endParaRPr>
          </a:p>
          <a:p>
            <a:r>
              <a:rPr lang="en-US" dirty="0">
                <a:effectLst/>
              </a:rPr>
              <a:t>You distribute both questionnaires to a large sample and assess validity. Based on a very weak correlation between the results, you can confirm that your questionnaire has discriminant validity.</a:t>
            </a:r>
          </a:p>
          <a:p>
            <a:r>
              <a:rPr lang="en-US" sz="1200" b="1" i="0" kern="1200" dirty="0">
                <a:solidFill>
                  <a:schemeClr val="tx1"/>
                </a:solidFill>
                <a:effectLst/>
                <a:latin typeface="+mn-lt"/>
                <a:ea typeface="+mn-ea"/>
                <a:cs typeface="+mn-cs"/>
              </a:rPr>
              <a:t>How do you measure construct validity?</a:t>
            </a:r>
          </a:p>
          <a:p>
            <a:r>
              <a:rPr lang="en-US" sz="1200" b="0" i="0" kern="1200" dirty="0">
                <a:solidFill>
                  <a:schemeClr val="tx1"/>
                </a:solidFill>
                <a:effectLst/>
                <a:latin typeface="+mn-lt"/>
                <a:ea typeface="+mn-ea"/>
                <a:cs typeface="+mn-cs"/>
              </a:rPr>
              <a:t>You often focus on assessing construct validity after developing a new measure. It’s best to test out a new measure with a pilot study, but there are other options.</a:t>
            </a:r>
          </a:p>
          <a:p>
            <a:r>
              <a:rPr lang="en-US" sz="1200" b="0" i="0" kern="1200" dirty="0">
                <a:solidFill>
                  <a:schemeClr val="tx1"/>
                </a:solidFill>
                <a:effectLst/>
                <a:latin typeface="+mn-lt"/>
                <a:ea typeface="+mn-ea"/>
                <a:cs typeface="+mn-cs"/>
              </a:rPr>
              <a:t>A </a:t>
            </a:r>
            <a:r>
              <a:rPr lang="en-US" sz="1200" b="1" i="0" kern="1200" dirty="0">
                <a:solidFill>
                  <a:schemeClr val="tx1"/>
                </a:solidFill>
                <a:effectLst/>
                <a:latin typeface="+mn-lt"/>
                <a:ea typeface="+mn-ea"/>
                <a:cs typeface="+mn-cs"/>
              </a:rPr>
              <a:t>pilot study</a:t>
            </a:r>
            <a:r>
              <a:rPr lang="en-US" sz="1200" b="0" i="0" kern="1200" dirty="0">
                <a:solidFill>
                  <a:schemeClr val="tx1"/>
                </a:solidFill>
                <a:effectLst/>
                <a:latin typeface="+mn-lt"/>
                <a:ea typeface="+mn-ea"/>
                <a:cs typeface="+mn-cs"/>
              </a:rPr>
              <a:t> is a trial run of your study. You test out your measure with a small sample to check its feasibility, </a:t>
            </a:r>
            <a:r>
              <a:rPr lang="en-US" sz="1200" b="0" i="0" u="none" strike="noStrike" kern="1200" dirty="0">
                <a:solidFill>
                  <a:schemeClr val="tx1"/>
                </a:solidFill>
                <a:effectLst/>
                <a:latin typeface="+mn-lt"/>
                <a:ea typeface="+mn-ea"/>
                <a:cs typeface="+mn-cs"/>
                <a:hlinkClick r:id="rId6"/>
              </a:rPr>
              <a:t>reliability</a:t>
            </a:r>
            <a:r>
              <a:rPr lang="en-US" sz="1200" b="0" i="0" kern="1200" dirty="0">
                <a:solidFill>
                  <a:schemeClr val="tx1"/>
                </a:solidFill>
                <a:effectLst/>
                <a:latin typeface="+mn-lt"/>
                <a:ea typeface="+mn-ea"/>
                <a:cs typeface="+mn-cs"/>
              </a:rPr>
              <a:t>, and </a:t>
            </a:r>
            <a:r>
              <a:rPr lang="en-US" sz="1200" b="0" i="0" u="none" strike="noStrike" kern="1200" dirty="0">
                <a:solidFill>
                  <a:schemeClr val="tx1"/>
                </a:solidFill>
                <a:effectLst/>
                <a:latin typeface="+mn-lt"/>
                <a:ea typeface="+mn-ea"/>
                <a:cs typeface="+mn-cs"/>
                <a:hlinkClick r:id="rId7"/>
              </a:rPr>
              <a:t>validity</a:t>
            </a:r>
            <a:r>
              <a:rPr lang="en-US" sz="1200" b="0" i="0" kern="1200" dirty="0">
                <a:solidFill>
                  <a:schemeClr val="tx1"/>
                </a:solidFill>
                <a:effectLst/>
                <a:latin typeface="+mn-lt"/>
                <a:ea typeface="+mn-ea"/>
                <a:cs typeface="+mn-cs"/>
              </a:rPr>
              <a:t>. This helps you figure out whether you need to tweak or revise your measure to make sure you’re accurately testing your construct.</a:t>
            </a:r>
          </a:p>
          <a:p>
            <a:r>
              <a:rPr lang="en-US" sz="1200" b="1" i="0" u="none" strike="noStrike" kern="1200" dirty="0">
                <a:solidFill>
                  <a:schemeClr val="tx1"/>
                </a:solidFill>
                <a:effectLst/>
                <a:latin typeface="+mn-lt"/>
                <a:ea typeface="+mn-ea"/>
                <a:cs typeface="+mn-cs"/>
                <a:hlinkClick r:id="rId8"/>
              </a:rPr>
              <a:t>Statistical analyses</a:t>
            </a:r>
            <a:r>
              <a:rPr lang="en-US" sz="1200" b="0" i="0" kern="1200" dirty="0">
                <a:solidFill>
                  <a:schemeClr val="tx1"/>
                </a:solidFill>
                <a:effectLst/>
                <a:latin typeface="+mn-lt"/>
                <a:ea typeface="+mn-ea"/>
                <a:cs typeface="+mn-cs"/>
              </a:rPr>
              <a:t> are often applied to test validity with data from your measures. You test convergent and discriminant validity with correlations to see if results from your test are positively or negatively related to those of other established tests.</a:t>
            </a:r>
          </a:p>
          <a:p>
            <a:r>
              <a:rPr lang="en-US" sz="1200" b="0" i="0" kern="1200" dirty="0">
                <a:solidFill>
                  <a:schemeClr val="tx1"/>
                </a:solidFill>
                <a:effectLst/>
                <a:latin typeface="+mn-lt"/>
                <a:ea typeface="+mn-ea"/>
                <a:cs typeface="+mn-cs"/>
              </a:rPr>
              <a:t>You can also use </a:t>
            </a:r>
            <a:r>
              <a:rPr lang="en-US" sz="1200" b="1" i="0" u="none" strike="noStrike" kern="1200" dirty="0">
                <a:solidFill>
                  <a:schemeClr val="tx1"/>
                </a:solidFill>
                <a:effectLst/>
                <a:latin typeface="+mn-lt"/>
                <a:ea typeface="+mn-ea"/>
                <a:cs typeface="+mn-cs"/>
                <a:hlinkClick r:id="rId9"/>
              </a:rPr>
              <a:t>regression analyses</a:t>
            </a:r>
            <a:r>
              <a:rPr lang="en-US" sz="1200" b="0" i="0" kern="1200" dirty="0">
                <a:solidFill>
                  <a:schemeClr val="tx1"/>
                </a:solidFill>
                <a:effectLst/>
                <a:latin typeface="+mn-lt"/>
                <a:ea typeface="+mn-ea"/>
                <a:cs typeface="+mn-cs"/>
              </a:rPr>
              <a:t> to assess whether your measure is actually predictive of outcomes that you expect it to predict theoretically. </a:t>
            </a:r>
            <a:r>
              <a:rPr lang="en-US" sz="1200" b="0" i="0" kern="1200">
                <a:solidFill>
                  <a:schemeClr val="tx1"/>
                </a:solidFill>
                <a:effectLst/>
                <a:latin typeface="+mn-lt"/>
                <a:ea typeface="+mn-ea"/>
                <a:cs typeface="+mn-cs"/>
              </a:rPr>
              <a:t>A regression analysis that supports your expectations strengthens your claim of construct validity.</a:t>
            </a:r>
          </a:p>
          <a:p>
            <a:endParaRPr lang="en-GB"/>
          </a:p>
        </p:txBody>
      </p:sp>
      <p:sp>
        <p:nvSpPr>
          <p:cNvPr id="4" name="Slide Number Placeholder 3"/>
          <p:cNvSpPr>
            <a:spLocks noGrp="1"/>
          </p:cNvSpPr>
          <p:nvPr>
            <p:ph type="sldNum" sz="quarter" idx="5"/>
          </p:nvPr>
        </p:nvSpPr>
        <p:spPr/>
        <p:txBody>
          <a:bodyPr/>
          <a:lstStyle/>
          <a:p>
            <a:fld id="{A457242C-C581-4BDB-AAE1-6164A249D465}" type="slidenum">
              <a:rPr lang="en-US" smtClean="0"/>
              <a:t>7</a:t>
            </a:fld>
            <a:endParaRPr lang="en-US"/>
          </a:p>
        </p:txBody>
      </p:sp>
    </p:spTree>
    <p:extLst>
      <p:ext uri="{BB962C8B-B14F-4D97-AF65-F5344CB8AC3E}">
        <p14:creationId xmlns:p14="http://schemas.microsoft.com/office/powerpoint/2010/main" val="37638990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2" name="Slide Image Placeholder 1"/>
          <p:cNvSpPr>
            <a:spLocks noGrp="1" noRot="1" noChangeAspect="1"/>
          </p:cNvSpPr>
          <p:nvPr>
            <p:ph type="sldImg"/>
          </p:nvPr>
        </p:nvSpPr>
        <p:spPr/>
      </p:sp>
      <p:sp>
        <p:nvSpPr>
          <p:cNvPr id="104861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Systematic review: a type of review that uses repeatable methods to find, select, and synthesize all available evidence</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precise:  strictly correct or very exact.</a:t>
            </a:r>
            <a:br>
              <a:rPr lang="en-US" sz="1200" b="0" i="0" kern="1200" dirty="0">
                <a:solidFill>
                  <a:schemeClr val="tx1"/>
                </a:solidFill>
                <a:effectLst/>
                <a:latin typeface="+mn-lt"/>
                <a:ea typeface="+mn-ea"/>
                <a:cs typeface="+mn-cs"/>
              </a:rPr>
            </a:br>
            <a:r>
              <a:rPr lang="en-US" sz="1200" b="0" i="0" kern="1200" dirty="0" err="1">
                <a:solidFill>
                  <a:schemeClr val="tx1"/>
                </a:solidFill>
                <a:effectLst/>
                <a:latin typeface="+mn-lt"/>
                <a:ea typeface="+mn-ea"/>
                <a:cs typeface="+mn-cs"/>
              </a:rPr>
              <a:t>Formal:Formal</a:t>
            </a:r>
            <a:r>
              <a:rPr lang="en-US" sz="1200" b="0" i="0" kern="1200" dirty="0">
                <a:solidFill>
                  <a:schemeClr val="tx1"/>
                </a:solidFill>
                <a:effectLst/>
                <a:latin typeface="+mn-lt"/>
                <a:ea typeface="+mn-ea"/>
                <a:cs typeface="+mn-cs"/>
              </a:rPr>
              <a:t> research is a type of research study conducted using a systematic approach and scientific methods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rigorous: way to establish trust or confidence in the findings of a research study</a:t>
            </a:r>
            <a:br>
              <a:rPr lang="en-US" sz="1200" b="0" i="0" kern="1200" dirty="0">
                <a:solidFill>
                  <a:schemeClr val="tx1"/>
                </a:solidFill>
                <a:effectLst/>
                <a:latin typeface="+mn-lt"/>
                <a:ea typeface="+mn-ea"/>
                <a:cs typeface="+mn-cs"/>
              </a:rPr>
            </a:br>
            <a:endParaRPr lang="en-US" dirty="0"/>
          </a:p>
        </p:txBody>
      </p:sp>
      <p:sp>
        <p:nvSpPr>
          <p:cNvPr id="1048614" name="Slide Number Placeholder 3"/>
          <p:cNvSpPr>
            <a:spLocks noGrp="1"/>
          </p:cNvSpPr>
          <p:nvPr>
            <p:ph type="sldNum" sz="quarter" idx="10"/>
          </p:nvPr>
        </p:nvSpPr>
        <p:spPr/>
        <p:txBody>
          <a:bodyPr/>
          <a:lstStyle/>
          <a:p>
            <a:fld id="{A457242C-C581-4BDB-AAE1-6164A249D465}" type="slidenum">
              <a:rPr lang="en-US" smtClean="0"/>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48583" name="Rectangle 6"/>
          <p:cNvSpPr/>
          <p:nvPr/>
        </p:nvSpPr>
        <p:spPr>
          <a:xfrm>
            <a:off x="920834" y="1346946"/>
            <a:ext cx="10222992" cy="80683"/>
          </a:xfrm>
          <a:prstGeom prst="rect">
            <a:avLst/>
          </a:prstGeom>
          <a:blipFill dpi="0" rotWithShape="1">
            <a:blip r:embed="rId2">
              <a:alphaModFix amt="80000"/>
              <a:lum bright="70000" contrast="-70000"/>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48584" name="Rectangle 7"/>
          <p:cNvSpPr/>
          <p:nvPr/>
        </p:nvSpPr>
        <p:spPr>
          <a:xfrm>
            <a:off x="920834" y="4282762"/>
            <a:ext cx="10222992" cy="80683"/>
          </a:xfrm>
          <a:prstGeom prst="rect">
            <a:avLst/>
          </a:prstGeom>
          <a:blipFill dpi="0" rotWithShape="1">
            <a:blip r:embed="rId2">
              <a:alphaModFix amt="80000"/>
              <a:lum bright="70000" contrast="-70000"/>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48585" name="Rectangle 8"/>
          <p:cNvSpPr/>
          <p:nvPr/>
        </p:nvSpPr>
        <p:spPr>
          <a:xfrm>
            <a:off x="920834" y="1484779"/>
            <a:ext cx="10222992" cy="2743200"/>
          </a:xfrm>
          <a:prstGeom prst="rect">
            <a:avLst/>
          </a:prstGeom>
          <a:blipFill dpi="0" rotWithShape="1">
            <a:blip r:embed="rId2">
              <a:alphaModFix amt="80000"/>
              <a:lum bright="70000" contrast="-70000"/>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6" name="Group 9"/>
          <p:cNvGrpSpPr/>
          <p:nvPr/>
        </p:nvGrpSpPr>
        <p:grpSpPr>
          <a:xfrm>
            <a:off x="9649215" y="4068923"/>
            <a:ext cx="1080904" cy="1080902"/>
            <a:chOff x="9685338" y="4460675"/>
            <a:chExt cx="1080904" cy="1080902"/>
          </a:xfrm>
        </p:grpSpPr>
        <p:sp>
          <p:nvSpPr>
            <p:cNvPr id="1048586" name="Oval 10"/>
            <p:cNvSpPr/>
            <p:nvPr/>
          </p:nvSpPr>
          <p:spPr>
            <a:xfrm>
              <a:off x="9685338" y="4460675"/>
              <a:ext cx="1080904" cy="1080902"/>
            </a:xfrm>
            <a:prstGeom prst="ellipse">
              <a:avLst/>
            </a:prstGeom>
            <a:blipFill dpi="0" rotWithShape="1">
              <a:blip r:embed="rId3">
                <a:duotone>
                  <a:schemeClr val="accent2">
                    <a:shade val="45000"/>
                    <a:satMod val="135000"/>
                  </a:schemeClr>
                  <a:prstClr val="white"/>
                </a:duotone>
              </a:blip>
              <a:srcRect/>
              <a:tile tx="0" ty="0" sx="85000" sy="85000" flip="none" algn="tl"/>
            </a:blipFill>
            <a:ln w="25400" cap="flat" cmpd="sng" algn="ctr">
              <a:noFill/>
              <a:prstDash val="solid"/>
            </a:ln>
            <a:effectLst/>
          </p:spPr>
        </p:sp>
        <p:sp>
          <p:nvSpPr>
            <p:cNvPr id="1048587"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1048588"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3"/>
                  <a:srcRect/>
                  <a:tile tx="6350" ty="-127000" sx="65000" sy="64000" flip="none" algn="tl"/>
                </a:blipFill>
              </a:defRPr>
            </a:lvl1pPr>
          </a:lstStyle>
          <a:p>
            <a:r>
              <a:rPr lang="en-US"/>
              <a:t>Click to edit Master title style</a:t>
            </a:r>
            <a:endParaRPr lang="en-US" dirty="0"/>
          </a:p>
        </p:txBody>
      </p:sp>
      <p:sp>
        <p:nvSpPr>
          <p:cNvPr id="1048589" name="Subtitle 2"/>
          <p:cNvSpPr>
            <a:spLocks noGrp="1"/>
          </p:cNvSpPr>
          <p:nvPr>
            <p:ph type="subTitle" idx="1"/>
          </p:nvPr>
        </p:nvSpPr>
        <p:spPr>
          <a:xfrm>
            <a:off x="1069848" y="4389120"/>
            <a:ext cx="7891272" cy="1069848"/>
          </a:xfrm>
        </p:spPr>
        <p:txBody>
          <a:bodyPr>
            <a:normAutofit/>
          </a:bodyPr>
          <a:lstStyle>
            <a:lvl1pPr marL="0" indent="0" algn="l">
              <a:buNone/>
              <a:defRPr sz="2000" b="1">
                <a:solidFill>
                  <a:schemeClr val="accent2">
                    <a:lumMod val="75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1048590" name="Date Placeholder 3"/>
          <p:cNvSpPr>
            <a:spLocks noGrp="1"/>
          </p:cNvSpPr>
          <p:nvPr>
            <p:ph type="dt" sz="half" idx="10"/>
          </p:nvPr>
        </p:nvSpPr>
        <p:spPr/>
        <p:txBody>
          <a:bodyPr/>
          <a:lstStyle/>
          <a:p>
            <a:fld id="{D91B805F-FF0F-4BAA-A3A3-E4F945D687F8}" type="datetimeFigureOut">
              <a:rPr lang="en-US" dirty="0"/>
              <a:t>1/20/2024</a:t>
            </a:fld>
            <a:endParaRPr lang="en-US" dirty="0"/>
          </a:p>
        </p:txBody>
      </p:sp>
      <p:sp>
        <p:nvSpPr>
          <p:cNvPr id="1048591" name="Footer Placeholder 4"/>
          <p:cNvSpPr>
            <a:spLocks noGrp="1"/>
          </p:cNvSpPr>
          <p:nvPr>
            <p:ph type="ftr" sz="quarter" idx="11"/>
          </p:nvPr>
        </p:nvSpPr>
        <p:spPr/>
        <p:txBody>
          <a:bodyPr/>
          <a:lstStyle/>
          <a:p>
            <a:endParaRPr lang="en-US" dirty="0"/>
          </a:p>
        </p:txBody>
      </p:sp>
      <p:sp>
        <p:nvSpPr>
          <p:cNvPr id="1048592" name="Slide Number Placeholder 5"/>
          <p:cNvSpPr>
            <a:spLocks noGrp="1"/>
          </p:cNvSpPr>
          <p:nvPr>
            <p:ph type="sldNum" sz="quarter" idx="12"/>
          </p:nvPr>
        </p:nvSpPr>
        <p:spPr>
          <a:xfrm>
            <a:off x="9592733" y="4289334"/>
            <a:ext cx="1193868" cy="640080"/>
          </a:xfrm>
        </p:spPr>
        <p:txBody>
          <a:bodyPr/>
          <a:lstStyle>
            <a:lvl1pPr>
              <a:defRPr sz="2800" b="1"/>
            </a:lvl1pPr>
          </a:lstStyle>
          <a:p>
            <a:fld id="{4FAB73BC-B049-4115-A692-8D63A059BFB8}"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95" name="Title 1"/>
          <p:cNvSpPr>
            <a:spLocks noGrp="1"/>
          </p:cNvSpPr>
          <p:nvPr>
            <p:ph type="title"/>
          </p:nvPr>
        </p:nvSpPr>
        <p:spPr/>
        <p:txBody>
          <a:bodyPr/>
          <a:lstStyle/>
          <a:p>
            <a:r>
              <a:rPr lang="en-US"/>
              <a:t>Click to edit Master title style</a:t>
            </a:r>
            <a:endParaRPr lang="en-US" dirty="0"/>
          </a:p>
        </p:txBody>
      </p:sp>
      <p:sp>
        <p:nvSpPr>
          <p:cNvPr id="1048596"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597" name="Date Placeholder 3"/>
          <p:cNvSpPr>
            <a:spLocks noGrp="1"/>
          </p:cNvSpPr>
          <p:nvPr>
            <p:ph type="dt" sz="half" idx="10"/>
          </p:nvPr>
        </p:nvSpPr>
        <p:spPr/>
        <p:txBody>
          <a:bodyPr/>
          <a:lstStyle/>
          <a:p>
            <a:fld id="{2261F3A6-CC5D-4649-8527-DB0C21FDDFD9}" type="datetimeFigureOut">
              <a:rPr lang="en-US" dirty="0"/>
              <a:t>1/20/2024</a:t>
            </a:fld>
            <a:endParaRPr lang="en-US" dirty="0"/>
          </a:p>
        </p:txBody>
      </p:sp>
      <p:sp>
        <p:nvSpPr>
          <p:cNvPr id="1048598" name="Footer Placeholder 4"/>
          <p:cNvSpPr>
            <a:spLocks noGrp="1"/>
          </p:cNvSpPr>
          <p:nvPr>
            <p:ph type="ftr" sz="quarter" idx="11"/>
          </p:nvPr>
        </p:nvSpPr>
        <p:spPr/>
        <p:txBody>
          <a:bodyPr/>
          <a:lstStyle/>
          <a:p>
            <a:endParaRPr lang="en-US" dirty="0"/>
          </a:p>
        </p:txBody>
      </p:sp>
      <p:sp>
        <p:nvSpPr>
          <p:cNvPr id="1048599"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048662" name="Rectangle 6"/>
          <p:cNvSpPr/>
          <p:nvPr/>
        </p:nvSpPr>
        <p:spPr>
          <a:xfrm>
            <a:off x="0" y="4917989"/>
            <a:ext cx="12192000" cy="1940010"/>
          </a:xfrm>
          <a:prstGeom prst="rect">
            <a:avLst/>
          </a:prstGeom>
          <a:blipFill dpi="0" rotWithShape="1">
            <a:blip r:embed="rId2">
              <a:alphaModFix amt="80000"/>
              <a:lum bright="70000" contrast="-70000"/>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48663"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en-US"/>
              <a:t>Click to edit Master title style</a:t>
            </a:r>
            <a:endParaRPr lang="en-US" dirty="0"/>
          </a:p>
        </p:txBody>
      </p:sp>
      <p:sp>
        <p:nvSpPr>
          <p:cNvPr id="1048664" name="Text Placeholder 2"/>
          <p:cNvSpPr>
            <a:spLocks noGrp="1"/>
          </p:cNvSpPr>
          <p:nvPr>
            <p:ph type="body" idx="1"/>
          </p:nvPr>
        </p:nvSpPr>
        <p:spPr>
          <a:xfrm>
            <a:off x="2165774" y="5020056"/>
            <a:ext cx="9052560" cy="1066800"/>
          </a:xfrm>
        </p:spPr>
        <p:txBody>
          <a:bodyPr anchor="t">
            <a:normAutofit/>
          </a:bodyPr>
          <a:lstStyle>
            <a:lvl1pPr marL="0" indent="0">
              <a:buNone/>
              <a:defRPr sz="2000" b="1">
                <a:solidFill>
                  <a:schemeClr val="accent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1048665" name="Date Placeholder 3"/>
          <p:cNvSpPr>
            <a:spLocks noGrp="1"/>
          </p:cNvSpPr>
          <p:nvPr>
            <p:ph type="dt" sz="half" idx="10"/>
          </p:nvPr>
        </p:nvSpPr>
        <p:spPr>
          <a:xfrm>
            <a:off x="8593667" y="6272784"/>
            <a:ext cx="2644309" cy="365125"/>
          </a:xfrm>
        </p:spPr>
        <p:txBody>
          <a:bodyPr/>
          <a:lstStyle>
            <a:lvl1pPr>
              <a:defRPr>
                <a:solidFill>
                  <a:schemeClr val="accent2">
                    <a:lumMod val="50000"/>
                  </a:schemeClr>
                </a:solidFill>
              </a:defRPr>
            </a:lvl1pPr>
          </a:lstStyle>
          <a:p>
            <a:fld id="{5B6F927C-B73E-4F9D-ADFE-F6E23BD7CEE8}" type="datetimeFigureOut">
              <a:rPr lang="en-US" dirty="0"/>
              <a:t>1/20/2024</a:t>
            </a:fld>
            <a:endParaRPr lang="en-US" dirty="0"/>
          </a:p>
        </p:txBody>
      </p:sp>
      <p:sp>
        <p:nvSpPr>
          <p:cNvPr id="1048666" name="Footer Placeholder 4"/>
          <p:cNvSpPr>
            <a:spLocks noGrp="1"/>
          </p:cNvSpPr>
          <p:nvPr>
            <p:ph type="ftr" sz="quarter" idx="11"/>
          </p:nvPr>
        </p:nvSpPr>
        <p:spPr>
          <a:xfrm>
            <a:off x="2182708" y="6272784"/>
            <a:ext cx="6327648" cy="365125"/>
          </a:xfrm>
        </p:spPr>
        <p:txBody>
          <a:bodyPr/>
          <a:lstStyle>
            <a:lvl1pPr>
              <a:defRPr>
                <a:solidFill>
                  <a:schemeClr val="accent2">
                    <a:lumMod val="50000"/>
                  </a:schemeClr>
                </a:solidFill>
              </a:defRPr>
            </a:lvl1pPr>
          </a:lstStyle>
          <a:p>
            <a:endParaRPr lang="en-US" dirty="0"/>
          </a:p>
        </p:txBody>
      </p:sp>
      <p:grpSp>
        <p:nvGrpSpPr>
          <p:cNvPr id="66" name="Group 7"/>
          <p:cNvGrpSpPr/>
          <p:nvPr/>
        </p:nvGrpSpPr>
        <p:grpSpPr>
          <a:xfrm>
            <a:off x="897399" y="2325848"/>
            <a:ext cx="1080904" cy="1080902"/>
            <a:chOff x="9685338" y="4460675"/>
            <a:chExt cx="1080904" cy="1080902"/>
          </a:xfrm>
        </p:grpSpPr>
        <p:sp>
          <p:nvSpPr>
            <p:cNvPr id="1048667" name="Oval 8"/>
            <p:cNvSpPr/>
            <p:nvPr/>
          </p:nvSpPr>
          <p:spPr>
            <a:xfrm>
              <a:off x="9685338" y="4460675"/>
              <a:ext cx="1080904" cy="1080902"/>
            </a:xfrm>
            <a:prstGeom prst="ellipse">
              <a:avLst/>
            </a:prstGeom>
            <a:blipFill dpi="0" rotWithShape="1">
              <a:blip r:embed="rId3">
                <a:duotone>
                  <a:schemeClr val="accent2">
                    <a:shade val="45000"/>
                    <a:satMod val="135000"/>
                  </a:schemeClr>
                  <a:prstClr val="white"/>
                </a:duotone>
              </a:blip>
              <a:srcRect/>
              <a:tile tx="0" ty="0" sx="85000" sy="85000" flip="none" algn="tl"/>
            </a:blipFill>
            <a:ln w="25400" cap="flat" cmpd="sng" algn="ctr">
              <a:noFill/>
              <a:prstDash val="solid"/>
            </a:ln>
            <a:effectLst/>
          </p:spPr>
        </p:sp>
        <p:sp>
          <p:nvSpPr>
            <p:cNvPr id="1048668"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1048669"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70" name="Title 1"/>
          <p:cNvSpPr>
            <a:spLocks noGrp="1"/>
          </p:cNvSpPr>
          <p:nvPr>
            <p:ph type="title"/>
          </p:nvPr>
        </p:nvSpPr>
        <p:spPr/>
        <p:txBody>
          <a:bodyPr/>
          <a:lstStyle/>
          <a:p>
            <a:r>
              <a:rPr lang="en-US"/>
              <a:t>Click to edit Master title style</a:t>
            </a:r>
            <a:endParaRPr lang="en-US" dirty="0"/>
          </a:p>
        </p:txBody>
      </p:sp>
      <p:sp>
        <p:nvSpPr>
          <p:cNvPr id="1048671"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72"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73" name="Date Placeholder 4"/>
          <p:cNvSpPr>
            <a:spLocks noGrp="1"/>
          </p:cNvSpPr>
          <p:nvPr>
            <p:ph type="dt" sz="half" idx="10"/>
          </p:nvPr>
        </p:nvSpPr>
        <p:spPr/>
        <p:txBody>
          <a:bodyPr/>
          <a:lstStyle/>
          <a:p>
            <a:fld id="{65B1FFFF-984A-4EE5-9BF2-EC9310C878F1}" type="datetimeFigureOut">
              <a:rPr lang="en-US" dirty="0"/>
              <a:t>1/20/2024</a:t>
            </a:fld>
            <a:endParaRPr lang="en-US" dirty="0"/>
          </a:p>
        </p:txBody>
      </p:sp>
      <p:sp>
        <p:nvSpPr>
          <p:cNvPr id="1048674" name="Footer Placeholder 5"/>
          <p:cNvSpPr>
            <a:spLocks noGrp="1"/>
          </p:cNvSpPr>
          <p:nvPr>
            <p:ph type="ftr" sz="quarter" idx="11"/>
          </p:nvPr>
        </p:nvSpPr>
        <p:spPr/>
        <p:txBody>
          <a:bodyPr/>
          <a:lstStyle/>
          <a:p>
            <a:endParaRPr lang="en-US" dirty="0"/>
          </a:p>
        </p:txBody>
      </p:sp>
      <p:sp>
        <p:nvSpPr>
          <p:cNvPr id="1048675"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676" name="Title 9"/>
          <p:cNvSpPr>
            <a:spLocks noGrp="1"/>
          </p:cNvSpPr>
          <p:nvPr>
            <p:ph type="title"/>
          </p:nvPr>
        </p:nvSpPr>
        <p:spPr/>
        <p:txBody>
          <a:bodyPr/>
          <a:lstStyle/>
          <a:p>
            <a:r>
              <a:rPr lang="en-US"/>
              <a:t>Click to edit Master title style</a:t>
            </a:r>
            <a:endParaRPr lang="en-US" dirty="0"/>
          </a:p>
        </p:txBody>
      </p:sp>
      <p:sp>
        <p:nvSpPr>
          <p:cNvPr id="1048677"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48678"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79"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48680"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81" name="Date Placeholder 6"/>
          <p:cNvSpPr>
            <a:spLocks noGrp="1"/>
          </p:cNvSpPr>
          <p:nvPr>
            <p:ph type="dt" sz="half" idx="10"/>
          </p:nvPr>
        </p:nvSpPr>
        <p:spPr/>
        <p:txBody>
          <a:bodyPr/>
          <a:lstStyle/>
          <a:p>
            <a:fld id="{703271C1-B42E-4A60-A25F-0185B888604B}" type="datetimeFigureOut">
              <a:rPr lang="en-US" dirty="0"/>
              <a:t>1/20/2024</a:t>
            </a:fld>
            <a:endParaRPr lang="en-US" dirty="0"/>
          </a:p>
        </p:txBody>
      </p:sp>
      <p:sp>
        <p:nvSpPr>
          <p:cNvPr id="1048682" name="Footer Placeholder 7"/>
          <p:cNvSpPr>
            <a:spLocks noGrp="1"/>
          </p:cNvSpPr>
          <p:nvPr>
            <p:ph type="ftr" sz="quarter" idx="11"/>
          </p:nvPr>
        </p:nvSpPr>
        <p:spPr/>
        <p:txBody>
          <a:bodyPr/>
          <a:lstStyle/>
          <a:p>
            <a:endParaRPr lang="en-US" dirty="0"/>
          </a:p>
        </p:txBody>
      </p:sp>
      <p:sp>
        <p:nvSpPr>
          <p:cNvPr id="1048683"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640" name="Title 5"/>
          <p:cNvSpPr>
            <a:spLocks noGrp="1"/>
          </p:cNvSpPr>
          <p:nvPr>
            <p:ph type="title"/>
          </p:nvPr>
        </p:nvSpPr>
        <p:spPr/>
        <p:txBody>
          <a:bodyPr/>
          <a:lstStyle/>
          <a:p>
            <a:r>
              <a:rPr lang="en-US"/>
              <a:t>Click to edit Master title style</a:t>
            </a:r>
            <a:endParaRPr lang="en-US" dirty="0"/>
          </a:p>
        </p:txBody>
      </p:sp>
      <p:sp>
        <p:nvSpPr>
          <p:cNvPr id="1048641" name="Date Placeholder 2"/>
          <p:cNvSpPr>
            <a:spLocks noGrp="1"/>
          </p:cNvSpPr>
          <p:nvPr>
            <p:ph type="dt" sz="half" idx="10"/>
          </p:nvPr>
        </p:nvSpPr>
        <p:spPr/>
        <p:txBody>
          <a:bodyPr/>
          <a:lstStyle/>
          <a:p>
            <a:fld id="{80416292-3725-4763-8973-4C59F0403D99}" type="datetimeFigureOut">
              <a:rPr lang="en-US" dirty="0"/>
              <a:t>1/20/2024</a:t>
            </a:fld>
            <a:endParaRPr lang="en-US" dirty="0"/>
          </a:p>
        </p:txBody>
      </p:sp>
      <p:sp>
        <p:nvSpPr>
          <p:cNvPr id="1048642" name="Footer Placeholder 3"/>
          <p:cNvSpPr>
            <a:spLocks noGrp="1"/>
          </p:cNvSpPr>
          <p:nvPr>
            <p:ph type="ftr" sz="quarter" idx="11"/>
          </p:nvPr>
        </p:nvSpPr>
        <p:spPr/>
        <p:txBody>
          <a:bodyPr/>
          <a:lstStyle/>
          <a:p>
            <a:endParaRPr lang="en-US" dirty="0"/>
          </a:p>
        </p:txBody>
      </p:sp>
      <p:sp>
        <p:nvSpPr>
          <p:cNvPr id="1048643"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684" name="Date Placeholder 1"/>
          <p:cNvSpPr>
            <a:spLocks noGrp="1"/>
          </p:cNvSpPr>
          <p:nvPr>
            <p:ph type="dt" sz="half" idx="10"/>
          </p:nvPr>
        </p:nvSpPr>
        <p:spPr/>
        <p:txBody>
          <a:bodyPr/>
          <a:lstStyle/>
          <a:p>
            <a:fld id="{386996D1-8909-469F-911A-4C12C68BF5D9}" type="datetimeFigureOut">
              <a:rPr lang="en-US" dirty="0"/>
              <a:t>1/20/2024</a:t>
            </a:fld>
            <a:endParaRPr lang="en-US" dirty="0"/>
          </a:p>
        </p:txBody>
      </p:sp>
      <p:sp>
        <p:nvSpPr>
          <p:cNvPr id="1048685" name="Footer Placeholder 2"/>
          <p:cNvSpPr>
            <a:spLocks noGrp="1"/>
          </p:cNvSpPr>
          <p:nvPr>
            <p:ph type="ftr" sz="quarter" idx="11"/>
          </p:nvPr>
        </p:nvSpPr>
        <p:spPr/>
        <p:txBody>
          <a:bodyPr/>
          <a:lstStyle/>
          <a:p>
            <a:endParaRPr lang="en-US" dirty="0"/>
          </a:p>
        </p:txBody>
      </p:sp>
      <p:sp>
        <p:nvSpPr>
          <p:cNvPr id="1048686"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48687" name="Rectangle 7"/>
          <p:cNvSpPr/>
          <p:nvPr/>
        </p:nvSpPr>
        <p:spPr>
          <a:xfrm>
            <a:off x="8303740" y="0"/>
            <a:ext cx="3888259" cy="6857999"/>
          </a:xfrm>
          <a:prstGeom prst="rect">
            <a:avLst/>
          </a:prstGeom>
          <a:blipFill dpi="0" rotWithShape="1">
            <a:blip r:embed="rId2">
              <a:alphaModFix amt="60000"/>
              <a:lum bright="70000" contrast="-70000"/>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48688"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1048689"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90"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48691" name="Date Placeholder 4"/>
          <p:cNvSpPr>
            <a:spLocks noGrp="1"/>
          </p:cNvSpPr>
          <p:nvPr>
            <p:ph type="dt" sz="half" idx="10"/>
          </p:nvPr>
        </p:nvSpPr>
        <p:spPr/>
        <p:txBody>
          <a:bodyPr/>
          <a:lstStyle/>
          <a:p>
            <a:fld id="{E16A73BC-5D11-4675-B334-102E1E8C9B50}" type="datetimeFigureOut">
              <a:rPr lang="en-US" dirty="0"/>
              <a:t>1/20/2024</a:t>
            </a:fld>
            <a:endParaRPr lang="en-US" dirty="0"/>
          </a:p>
        </p:txBody>
      </p:sp>
      <p:sp>
        <p:nvSpPr>
          <p:cNvPr id="1048692" name="Footer Placeholder 5"/>
          <p:cNvSpPr>
            <a:spLocks noGrp="1"/>
          </p:cNvSpPr>
          <p:nvPr>
            <p:ph type="ftr" sz="quarter" idx="11"/>
          </p:nvPr>
        </p:nvSpPr>
        <p:spPr/>
        <p:txBody>
          <a:bodyPr/>
          <a:lstStyle/>
          <a:p>
            <a:endParaRPr lang="en-US" dirty="0"/>
          </a:p>
        </p:txBody>
      </p:sp>
      <p:grpSp>
        <p:nvGrpSpPr>
          <p:cNvPr id="71" name="Group 8"/>
          <p:cNvGrpSpPr>
            <a:grpSpLocks noChangeAspect="1"/>
          </p:cNvGrpSpPr>
          <p:nvPr/>
        </p:nvGrpSpPr>
        <p:grpSpPr>
          <a:xfrm>
            <a:off x="11401725" y="6229681"/>
            <a:ext cx="457200" cy="457200"/>
            <a:chOff x="11361456" y="6195813"/>
            <a:chExt cx="548640" cy="548640"/>
          </a:xfrm>
        </p:grpSpPr>
        <p:sp>
          <p:nvSpPr>
            <p:cNvPr id="1048693" name="Oval 9"/>
            <p:cNvSpPr/>
            <p:nvPr/>
          </p:nvSpPr>
          <p:spPr>
            <a:xfrm>
              <a:off x="11361456" y="6195813"/>
              <a:ext cx="548640" cy="548640"/>
            </a:xfrm>
            <a:prstGeom prst="ellipse">
              <a:avLst/>
            </a:prstGeom>
            <a:blipFill dpi="0" rotWithShape="1">
              <a:blip r:embed="rId3">
                <a:duotone>
                  <a:schemeClr val="accent2">
                    <a:shade val="45000"/>
                    <a:satMod val="135000"/>
                  </a:schemeClr>
                  <a:prstClr val="white"/>
                </a:duotone>
              </a:blip>
              <a:srcRect/>
              <a:tile tx="50800" ty="0" sx="85000" sy="85000" flip="none" algn="tl"/>
            </a:blipFill>
            <a:ln w="25400" cap="flat" cmpd="sng" algn="ctr">
              <a:noFill/>
              <a:prstDash val="solid"/>
            </a:ln>
            <a:effectLst/>
          </p:spPr>
        </p:sp>
        <p:sp>
          <p:nvSpPr>
            <p:cNvPr id="1048694"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1048695"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048649" name="Rectangle 10"/>
          <p:cNvSpPr/>
          <p:nvPr/>
        </p:nvSpPr>
        <p:spPr>
          <a:xfrm>
            <a:off x="8303740" y="0"/>
            <a:ext cx="3888259" cy="6857999"/>
          </a:xfrm>
          <a:prstGeom prst="rect">
            <a:avLst/>
          </a:prstGeom>
          <a:blipFill dpi="0" rotWithShape="1">
            <a:blip r:embed="rId2">
              <a:alphaModFix amt="60000"/>
              <a:lum bright="70000" contrast="-70000"/>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48650"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1048651"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48652"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48653" name="Date Placeholder 4"/>
          <p:cNvSpPr>
            <a:spLocks noGrp="1"/>
          </p:cNvSpPr>
          <p:nvPr>
            <p:ph type="dt" sz="half" idx="10"/>
          </p:nvPr>
        </p:nvSpPr>
        <p:spPr/>
        <p:txBody>
          <a:bodyPr/>
          <a:lstStyle>
            <a:lvl1pPr>
              <a:defRPr>
                <a:solidFill>
                  <a:schemeClr val="accent2">
                    <a:lumMod val="75000"/>
                  </a:schemeClr>
                </a:solidFill>
              </a:defRPr>
            </a:lvl1pPr>
          </a:lstStyle>
          <a:p>
            <a:fld id="{27B8E45F-652B-4E89-8925-000B0AB8FD98}" type="datetimeFigureOut">
              <a:rPr lang="en-US" dirty="0"/>
              <a:t>1/20/2024</a:t>
            </a:fld>
            <a:endParaRPr lang="en-US" dirty="0"/>
          </a:p>
        </p:txBody>
      </p:sp>
      <p:grpSp>
        <p:nvGrpSpPr>
          <p:cNvPr id="63" name="Group 7"/>
          <p:cNvGrpSpPr>
            <a:grpSpLocks noChangeAspect="1"/>
          </p:cNvGrpSpPr>
          <p:nvPr/>
        </p:nvGrpSpPr>
        <p:grpSpPr>
          <a:xfrm>
            <a:off x="11401725" y="6229681"/>
            <a:ext cx="457200" cy="457200"/>
            <a:chOff x="11361456" y="6195813"/>
            <a:chExt cx="548640" cy="548640"/>
          </a:xfrm>
        </p:grpSpPr>
        <p:sp>
          <p:nvSpPr>
            <p:cNvPr id="1048654" name="Oval 8"/>
            <p:cNvSpPr/>
            <p:nvPr/>
          </p:nvSpPr>
          <p:spPr>
            <a:xfrm>
              <a:off x="11361456" y="6195813"/>
              <a:ext cx="548640" cy="548640"/>
            </a:xfrm>
            <a:prstGeom prst="ellipse">
              <a:avLst/>
            </a:prstGeom>
            <a:blipFill dpi="0" rotWithShape="1">
              <a:blip r:embed="rId3">
                <a:duotone>
                  <a:schemeClr val="accent2">
                    <a:shade val="45000"/>
                    <a:satMod val="135000"/>
                  </a:schemeClr>
                  <a:prstClr val="white"/>
                </a:duotone>
              </a:blip>
              <a:srcRect/>
              <a:tile tx="50800" ty="0" sx="85000" sy="85000" flip="none" algn="tl"/>
            </a:blipFill>
            <a:ln w="25400" cap="flat" cmpd="sng" algn="ctr">
              <a:noFill/>
              <a:prstDash val="solid"/>
            </a:ln>
            <a:effectLst/>
          </p:spPr>
        </p:sp>
        <p:sp>
          <p:nvSpPr>
            <p:cNvPr id="1048655"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1048656"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657" name="Title 1"/>
          <p:cNvSpPr>
            <a:spLocks noGrp="1"/>
          </p:cNvSpPr>
          <p:nvPr>
            <p:ph type="title"/>
          </p:nvPr>
        </p:nvSpPr>
        <p:spPr/>
        <p:txBody>
          <a:bodyPr/>
          <a:lstStyle/>
          <a:p>
            <a:r>
              <a:rPr lang="en-US"/>
              <a:t>Click to edit Master title style</a:t>
            </a:r>
            <a:endParaRPr lang="en-US" dirty="0"/>
          </a:p>
        </p:txBody>
      </p:sp>
      <p:sp>
        <p:nvSpPr>
          <p:cNvPr id="1048658"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59" name="Date Placeholder 3"/>
          <p:cNvSpPr>
            <a:spLocks noGrp="1"/>
          </p:cNvSpPr>
          <p:nvPr>
            <p:ph type="dt" sz="half" idx="10"/>
          </p:nvPr>
        </p:nvSpPr>
        <p:spPr/>
        <p:txBody>
          <a:bodyPr/>
          <a:lstStyle/>
          <a:p>
            <a:fld id="{780B5C51-60B3-48EF-AA78-DB950F30DBA2}" type="datetimeFigureOut">
              <a:rPr lang="en-US" dirty="0"/>
              <a:t>1/20/2024</a:t>
            </a:fld>
            <a:endParaRPr lang="en-US" dirty="0"/>
          </a:p>
        </p:txBody>
      </p:sp>
      <p:sp>
        <p:nvSpPr>
          <p:cNvPr id="1048660" name="Footer Placeholder 4"/>
          <p:cNvSpPr>
            <a:spLocks noGrp="1"/>
          </p:cNvSpPr>
          <p:nvPr>
            <p:ph type="ftr" sz="quarter" idx="11"/>
          </p:nvPr>
        </p:nvSpPr>
        <p:spPr/>
        <p:txBody>
          <a:bodyPr/>
          <a:lstStyle/>
          <a:p>
            <a:endParaRPr lang="en-US" dirty="0"/>
          </a:p>
        </p:txBody>
      </p:sp>
      <p:sp>
        <p:nvSpPr>
          <p:cNvPr id="1048661"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644"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1048645" name="Vertical Text Placeholder 2"/>
          <p:cNvSpPr>
            <a:spLocks noGrp="1"/>
          </p:cNvSpPr>
          <p:nvPr>
            <p:ph type="body" orient="vert" idx="1"/>
          </p:nvPr>
        </p:nvSpPr>
        <p:spPr>
          <a:xfrm>
            <a:off x="1066800" y="533400"/>
            <a:ext cx="7505700"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46" name="Date Placeholder 3"/>
          <p:cNvSpPr>
            <a:spLocks noGrp="1"/>
          </p:cNvSpPr>
          <p:nvPr>
            <p:ph type="dt" sz="half" idx="10"/>
          </p:nvPr>
        </p:nvSpPr>
        <p:spPr/>
        <p:txBody>
          <a:bodyPr/>
          <a:lstStyle/>
          <a:p>
            <a:fld id="{C35D676B-6E73-4E3B-A9B3-4966DB9B52A5}" type="datetimeFigureOut">
              <a:rPr lang="en-US" dirty="0"/>
              <a:t>1/20/2024</a:t>
            </a:fld>
            <a:endParaRPr lang="en-US" dirty="0"/>
          </a:p>
        </p:txBody>
      </p:sp>
      <p:sp>
        <p:nvSpPr>
          <p:cNvPr id="1048647" name="Footer Placeholder 4"/>
          <p:cNvSpPr>
            <a:spLocks noGrp="1"/>
          </p:cNvSpPr>
          <p:nvPr>
            <p:ph type="ftr" sz="quarter" idx="11"/>
          </p:nvPr>
        </p:nvSpPr>
        <p:spPr/>
        <p:txBody>
          <a:bodyPr/>
          <a:lstStyle/>
          <a:p>
            <a:endParaRPr lang="en-US" dirty="0"/>
          </a:p>
        </p:txBody>
      </p:sp>
      <p:sp>
        <p:nvSpPr>
          <p:cNvPr id="1048648"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048577"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578"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accent2">
                    <a:lumMod val="50000"/>
                  </a:schemeClr>
                </a:solidFill>
              </a:defRPr>
            </a:lvl1pPr>
          </a:lstStyle>
          <a:p>
            <a:fld id="{C4A3462A-2D5B-48AF-A3D4-EF8A90A50A80}" type="datetimeFigureOut">
              <a:rPr lang="en-US" dirty="0"/>
              <a:t>1/20/2024</a:t>
            </a:fld>
            <a:endParaRPr lang="en-US" dirty="0"/>
          </a:p>
        </p:txBody>
      </p:sp>
      <p:sp>
        <p:nvSpPr>
          <p:cNvPr id="1048579"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accent2">
                    <a:lumMod val="50000"/>
                  </a:schemeClr>
                </a:solidFill>
              </a:defRPr>
            </a:lvl1pPr>
          </a:lstStyle>
          <a:p>
            <a:endParaRPr lang="en-US" dirty="0"/>
          </a:p>
        </p:txBody>
      </p:sp>
      <p:grpSp>
        <p:nvGrpSpPr>
          <p:cNvPr id="13" name="Group 6"/>
          <p:cNvGrpSpPr>
            <a:grpSpLocks noChangeAspect="1"/>
          </p:cNvGrpSpPr>
          <p:nvPr/>
        </p:nvGrpSpPr>
        <p:grpSpPr>
          <a:xfrm>
            <a:off x="11401725" y="6229681"/>
            <a:ext cx="457200" cy="457200"/>
            <a:chOff x="11361456" y="6195813"/>
            <a:chExt cx="548640" cy="548640"/>
          </a:xfrm>
        </p:grpSpPr>
        <p:sp>
          <p:nvSpPr>
            <p:cNvPr id="1048580" name="Oval 7"/>
            <p:cNvSpPr/>
            <p:nvPr/>
          </p:nvSpPr>
          <p:spPr>
            <a:xfrm>
              <a:off x="11361456" y="6195813"/>
              <a:ext cx="548640" cy="548640"/>
            </a:xfrm>
            <a:prstGeom prst="ellipse">
              <a:avLst/>
            </a:prstGeom>
            <a:blipFill dpi="0" rotWithShape="1">
              <a:blip r:embed="rId13">
                <a:duotone>
                  <a:schemeClr val="accent2">
                    <a:shade val="45000"/>
                    <a:satMod val="135000"/>
                  </a:schemeClr>
                  <a:prstClr val="white"/>
                </a:duotone>
              </a:blip>
              <a:srcRect/>
              <a:tile tx="50800" ty="0" sx="85000" sy="85000" flip="none" algn="tl"/>
            </a:blipFill>
            <a:ln w="25400" cap="flat" cmpd="sng" algn="ctr">
              <a:noFill/>
              <a:prstDash val="solid"/>
            </a:ln>
            <a:effectLst/>
          </p:spPr>
        </p:sp>
        <p:sp>
          <p:nvSpPr>
            <p:cNvPr id="1048581"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1048582"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800" b="1" kern="1200" cap="none" baseline="0">
          <a:blipFill>
            <a:blip r:embed="rId14"/>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2"/>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scribbr.com/methodology/content-validity/" TargetMode="External"/><Relationship Id="rId2" Type="http://schemas.openxmlformats.org/officeDocument/2006/relationships/hyperlink" Target="https://www.scribbr.com/methodology/face-validity/"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scribbr.com/methodology/construct-validity/"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www.scribbr.com/methodology/correlational-research/"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3" name="Title 1"/>
          <p:cNvSpPr>
            <a:spLocks noGrp="1"/>
          </p:cNvSpPr>
          <p:nvPr>
            <p:ph type="ctrTitle"/>
          </p:nvPr>
        </p:nvSpPr>
        <p:spPr/>
        <p:txBody>
          <a:bodyPr/>
          <a:lstStyle/>
          <a:p>
            <a:pPr algn="ctr"/>
            <a:r>
              <a:rPr lang="en-US" dirty="0"/>
              <a:t>Reliability, Validity </a:t>
            </a:r>
          </a:p>
        </p:txBody>
      </p:sp>
      <p:sp>
        <p:nvSpPr>
          <p:cNvPr id="1048594" name="Subtitle 2"/>
          <p:cNvSpPr>
            <a:spLocks noGrp="1"/>
          </p:cNvSpPr>
          <p:nvPr>
            <p:ph type="subTitle" idx="1"/>
          </p:nvPr>
        </p:nvSpPr>
        <p:spPr>
          <a:xfrm>
            <a:off x="3431822" y="4468031"/>
            <a:ext cx="5529298" cy="1932769"/>
          </a:xfrm>
        </p:spPr>
        <p:txBody>
          <a:bodyPr>
            <a:normAutofit/>
          </a:bodyPr>
          <a:lstStyle/>
          <a:p>
            <a:pPr algn="ctr"/>
            <a:r>
              <a:rPr lang="en-US" dirty="0"/>
              <a:t>Dr. ZAHID MEHMOOD</a:t>
            </a:r>
          </a:p>
          <a:p>
            <a:pPr algn="ctr"/>
            <a:r>
              <a:rPr lang="en-US" dirty="0"/>
              <a:t>Assistant Professor/ Researcher </a:t>
            </a:r>
          </a:p>
          <a:p>
            <a:pPr algn="ctr"/>
            <a:r>
              <a:rPr lang="en-US" dirty="0"/>
              <a:t>Department of Physical Therapy</a:t>
            </a:r>
          </a:p>
          <a:p>
            <a:pPr algn="ctr"/>
            <a:r>
              <a:rPr lang="en-US" dirty="0"/>
              <a:t>University of Sialkot, Sialkot</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7" name="Title 1"/>
          <p:cNvSpPr>
            <a:spLocks noGrp="1"/>
          </p:cNvSpPr>
          <p:nvPr>
            <p:ph type="title"/>
          </p:nvPr>
        </p:nvSpPr>
        <p:spPr/>
        <p:txBody>
          <a:bodyPr/>
          <a:lstStyle/>
          <a:p>
            <a:r>
              <a:rPr lang="en-US" dirty="0"/>
              <a:t>RELIABILITY</a:t>
            </a:r>
            <a:br>
              <a:rPr lang="en-US" dirty="0"/>
            </a:br>
            <a:endParaRPr lang="en-US" dirty="0"/>
          </a:p>
        </p:txBody>
      </p:sp>
      <p:sp>
        <p:nvSpPr>
          <p:cNvPr id="1048608" name="Content Placeholder 2"/>
          <p:cNvSpPr>
            <a:spLocks noGrp="1"/>
          </p:cNvSpPr>
          <p:nvPr>
            <p:ph idx="1"/>
          </p:nvPr>
        </p:nvSpPr>
        <p:spPr/>
        <p:txBody>
          <a:bodyPr/>
          <a:lstStyle/>
          <a:p>
            <a:pPr marL="0" indent="0">
              <a:buNone/>
            </a:pPr>
            <a:r>
              <a:rPr lang="en-US" dirty="0"/>
              <a:t>Reliability refers to how consistently a method measures something. If the same result can be consistently achieved by using the same methods under the same circumstances, the measurement is considered reliable.</a:t>
            </a:r>
          </a:p>
          <a:p>
            <a:pPr marL="0" indent="0">
              <a:buNone/>
            </a:pPr>
            <a:r>
              <a:rPr lang="en-US" dirty="0"/>
              <a:t>• Is the Questionnaire gives same results in all Situations</a:t>
            </a:r>
          </a:p>
          <a:p>
            <a:pPr marL="0" indent="0">
              <a:buNone/>
            </a:pPr>
            <a:r>
              <a:rPr lang="en-US" sz="2400" b="1" dirty="0"/>
              <a:t>TYPES OF RELIABILITY:</a:t>
            </a:r>
            <a:br>
              <a:rPr lang="en-US" dirty="0"/>
            </a:br>
            <a:br>
              <a:rPr lang="en-US" b="1" dirty="0"/>
            </a:br>
            <a:r>
              <a:rPr lang="en-US" b="1" dirty="0"/>
              <a:t>1) TEST – RETEST</a:t>
            </a:r>
          </a:p>
          <a:p>
            <a:pPr marL="0" indent="0">
              <a:buNone/>
            </a:pPr>
            <a:r>
              <a:rPr lang="en-US" b="1" dirty="0"/>
              <a:t>2) INTRA-RATER RELIABILITY</a:t>
            </a:r>
          </a:p>
          <a:p>
            <a:pPr marL="0" indent="0">
              <a:buNone/>
            </a:pPr>
            <a:r>
              <a:rPr lang="en-US" b="1" dirty="0"/>
              <a:t>3) INTER-RATER RELIABILITY</a:t>
            </a:r>
          </a:p>
          <a:p>
            <a:pPr marL="0" indent="0">
              <a:buNone/>
            </a:pPr>
            <a:r>
              <a:rPr lang="en-US" b="1" dirty="0"/>
              <a:t>4) INTERNAL CONSISTANCY</a:t>
            </a:r>
            <a:endParaRPr lang="en-US" dirty="0"/>
          </a:p>
          <a:p>
            <a:pPr marL="0" indent="0">
              <a:buNone/>
            </a:pPr>
            <a:endParaRPr lang="en-US" dirty="0"/>
          </a:p>
        </p:txBody>
      </p:sp>
    </p:spTree>
    <p:extLst>
      <p:ext uri="{BB962C8B-B14F-4D97-AF65-F5344CB8AC3E}">
        <p14:creationId xmlns:p14="http://schemas.microsoft.com/office/powerpoint/2010/main" val="667175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0" name="Content Placeholder 2"/>
          <p:cNvSpPr>
            <a:spLocks noGrp="1"/>
          </p:cNvSpPr>
          <p:nvPr>
            <p:ph idx="1"/>
          </p:nvPr>
        </p:nvSpPr>
        <p:spPr>
          <a:xfrm>
            <a:off x="1069848" y="2167466"/>
            <a:ext cx="10058400" cy="4004733"/>
          </a:xfrm>
        </p:spPr>
        <p:txBody>
          <a:bodyPr>
            <a:normAutofit/>
          </a:bodyPr>
          <a:lstStyle/>
          <a:p>
            <a:pPr marL="0" indent="0">
              <a:buNone/>
            </a:pPr>
            <a:r>
              <a:rPr lang="en-US" sz="2400" b="1" dirty="0"/>
              <a:t>TEST – RETEST RELIABILITY: </a:t>
            </a:r>
            <a:br>
              <a:rPr lang="en-US" sz="2400" dirty="0"/>
            </a:br>
            <a:br>
              <a:rPr lang="en-US" sz="2400" dirty="0"/>
            </a:br>
            <a:r>
              <a:rPr lang="en-US" sz="2400" dirty="0"/>
              <a:t> The consistency of a measure </a:t>
            </a:r>
            <a:r>
              <a:rPr lang="en-US" sz="2400" b="1" dirty="0"/>
              <a:t>across time</a:t>
            </a:r>
            <a:r>
              <a:rPr lang="en-US" sz="2400" dirty="0"/>
              <a:t>: do you get the same results when you repeat the measurement?</a:t>
            </a:r>
            <a:endParaRPr lang="en-US" sz="2400" b="1" dirty="0"/>
          </a:p>
          <a:p>
            <a:pPr marL="0" indent="0">
              <a:buNone/>
            </a:pPr>
            <a:r>
              <a:rPr lang="en-US" sz="2400" dirty="0"/>
              <a:t>Test again and again to check Reliability of the Instrument and see If measurements are same or not </a:t>
            </a:r>
          </a:p>
          <a:p>
            <a:pPr marL="0" indent="0">
              <a:buNone/>
            </a:pPr>
            <a:r>
              <a:rPr lang="en-US" sz="2400" b="1" dirty="0"/>
              <a:t>INTRA-RATER RELIABILITY: </a:t>
            </a:r>
          </a:p>
          <a:p>
            <a:pPr marL="0" indent="0">
              <a:buNone/>
            </a:pPr>
            <a:r>
              <a:rPr lang="en-US" sz="2400" dirty="0"/>
              <a:t>If measurements remain same if two measurements are taken at different times upon same population by same rater by same instrument.</a:t>
            </a:r>
          </a:p>
        </p:txBody>
      </p:sp>
    </p:spTree>
    <p:extLst>
      <p:ext uri="{BB962C8B-B14F-4D97-AF65-F5344CB8AC3E}">
        <p14:creationId xmlns:p14="http://schemas.microsoft.com/office/powerpoint/2010/main" val="2205209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0" name="Content Placeholder 2"/>
          <p:cNvSpPr>
            <a:spLocks noGrp="1"/>
          </p:cNvSpPr>
          <p:nvPr>
            <p:ph idx="1"/>
          </p:nvPr>
        </p:nvSpPr>
        <p:spPr>
          <a:xfrm>
            <a:off x="1069848" y="1557867"/>
            <a:ext cx="10058400" cy="4614333"/>
          </a:xfrm>
        </p:spPr>
        <p:txBody>
          <a:bodyPr>
            <a:normAutofit fontScale="92500" lnSpcReduction="10000"/>
          </a:bodyPr>
          <a:lstStyle/>
          <a:p>
            <a:pPr marL="0" indent="0">
              <a:buNone/>
            </a:pPr>
            <a:r>
              <a:rPr lang="en-US" sz="2400" b="1" dirty="0"/>
              <a:t>INTER-RATER RELIABILITY:</a:t>
            </a:r>
            <a:br>
              <a:rPr lang="en-US" sz="2400" b="1" dirty="0"/>
            </a:br>
            <a:r>
              <a:rPr lang="en-US" sz="2400" b="1" dirty="0"/>
              <a:t> </a:t>
            </a:r>
            <a:r>
              <a:rPr lang="en-US" sz="2400" dirty="0"/>
              <a:t>The consistency of a measure </a:t>
            </a:r>
            <a:r>
              <a:rPr lang="en-US" sz="2400" b="1" dirty="0"/>
              <a:t>across raters or observers</a:t>
            </a:r>
            <a:r>
              <a:rPr lang="en-US" sz="2400" dirty="0"/>
              <a:t>: do you get the same results when different people conduct the same measurement?</a:t>
            </a:r>
          </a:p>
          <a:p>
            <a:pPr marL="0" indent="0">
              <a:buNone/>
            </a:pPr>
            <a:r>
              <a:rPr lang="en-US" b="1" dirty="0"/>
              <a:t>INTERNAL CONSISTANCY:</a:t>
            </a:r>
            <a:endParaRPr lang="en-US" dirty="0"/>
          </a:p>
          <a:p>
            <a:pPr marL="0" indent="0">
              <a:buNone/>
            </a:pPr>
            <a:r>
              <a:rPr lang="en-US" sz="2400" dirty="0"/>
              <a:t>The consistency of </a:t>
            </a:r>
            <a:r>
              <a:rPr lang="en-US" sz="2400" b="1" dirty="0"/>
              <a:t>the measurement itself</a:t>
            </a:r>
            <a:r>
              <a:rPr lang="en-US" sz="2400" dirty="0"/>
              <a:t>: do you get the same results from different parts of a test that are designed to measure the same thing?</a:t>
            </a:r>
          </a:p>
          <a:p>
            <a:pPr marL="0" indent="0">
              <a:buNone/>
            </a:pPr>
            <a:r>
              <a:rPr lang="en-US" sz="2400" dirty="0"/>
              <a:t>Cronbach's alpha is a statistical measure that determines the internal consistency or reliability of a scale or questionnaire. </a:t>
            </a:r>
            <a:endParaRPr lang="en-GB" sz="2400" dirty="0"/>
          </a:p>
          <a:p>
            <a:pPr marL="0" indent="0">
              <a:buNone/>
            </a:pPr>
            <a:r>
              <a:rPr lang="en-US" sz="2400" dirty="0"/>
              <a:t>It assesses how well the items in a measure are correlated with each other. </a:t>
            </a:r>
            <a:endParaRPr lang="en-GB" sz="2400" dirty="0"/>
          </a:p>
          <a:p>
            <a:pPr marL="0" indent="0">
              <a:buNone/>
            </a:pPr>
            <a:r>
              <a:rPr lang="en-US" sz="2400" dirty="0"/>
              <a:t>The value of Cronbach's alpha ranges from 0 to 1, with higher values indicating greater internal consistency.</a:t>
            </a:r>
          </a:p>
        </p:txBody>
      </p:sp>
    </p:spTree>
    <p:extLst>
      <p:ext uri="{BB962C8B-B14F-4D97-AF65-F5344CB8AC3E}">
        <p14:creationId xmlns:p14="http://schemas.microsoft.com/office/powerpoint/2010/main" val="1604260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0" name="Title 1"/>
          <p:cNvSpPr>
            <a:spLocks noGrp="1"/>
          </p:cNvSpPr>
          <p:nvPr>
            <p:ph type="title"/>
          </p:nvPr>
        </p:nvSpPr>
        <p:spPr/>
        <p:txBody>
          <a:bodyPr/>
          <a:lstStyle/>
          <a:p>
            <a:r>
              <a:rPr lang="en-US" dirty="0"/>
              <a:t>VALIDITIY</a:t>
            </a:r>
            <a:br>
              <a:rPr lang="en-US" dirty="0"/>
            </a:br>
            <a:endParaRPr lang="en-US" dirty="0"/>
          </a:p>
        </p:txBody>
      </p:sp>
      <p:sp>
        <p:nvSpPr>
          <p:cNvPr id="1048601" name="Content Placeholder 2"/>
          <p:cNvSpPr>
            <a:spLocks noGrp="1"/>
          </p:cNvSpPr>
          <p:nvPr>
            <p:ph idx="1"/>
          </p:nvPr>
        </p:nvSpPr>
        <p:spPr/>
        <p:txBody>
          <a:bodyPr>
            <a:normAutofit/>
          </a:bodyPr>
          <a:lstStyle/>
          <a:p>
            <a:r>
              <a:rPr lang="en-US" dirty="0"/>
              <a:t>The extent to which the results really measure what they are supposed to measure.</a:t>
            </a:r>
          </a:p>
          <a:p>
            <a:r>
              <a:rPr lang="en-US" dirty="0"/>
              <a:t>Is the tool can measure the Thing / Symptom for which the tool is actually made</a:t>
            </a:r>
            <a:br>
              <a:rPr lang="en-US" dirty="0"/>
            </a:br>
            <a:endParaRPr lang="en-US" dirty="0"/>
          </a:p>
          <a:p>
            <a:pPr marL="0" indent="0">
              <a:buNone/>
            </a:pPr>
            <a:r>
              <a:rPr lang="en-US" b="1" dirty="0"/>
              <a:t>TYPES OF VALIDITY:</a:t>
            </a:r>
            <a:br>
              <a:rPr lang="en-US" b="1" dirty="0"/>
            </a:br>
            <a:br>
              <a:rPr lang="en-US" b="1" dirty="0"/>
            </a:br>
            <a:r>
              <a:rPr lang="en-US" b="1" dirty="0"/>
              <a:t>1) FACE VALIDITY</a:t>
            </a:r>
            <a:br>
              <a:rPr lang="en-US" b="1" dirty="0"/>
            </a:br>
            <a:r>
              <a:rPr lang="en-US" b="1" dirty="0"/>
              <a:t>2) CONTENT VALIDITY</a:t>
            </a:r>
            <a:br>
              <a:rPr lang="en-US" b="1" dirty="0"/>
            </a:br>
            <a:r>
              <a:rPr lang="en-US" b="1" dirty="0"/>
              <a:t>3) CONSTRUCT VALIDITY</a:t>
            </a:r>
            <a:br>
              <a:rPr lang="en-US" b="1" dirty="0"/>
            </a:br>
            <a:r>
              <a:rPr lang="en-US" b="1" dirty="0"/>
              <a:t>4) CRITERION VALIDITY</a:t>
            </a:r>
            <a:br>
              <a:rPr lang="en-US" b="1" dirty="0"/>
            </a:br>
            <a:br>
              <a:rPr lang="en-US" dirty="0"/>
            </a:br>
            <a:endParaRPr lang="en-US" dirty="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3" name="Content Placeholder 2"/>
          <p:cNvSpPr>
            <a:spLocks noGrp="1"/>
          </p:cNvSpPr>
          <p:nvPr>
            <p:ph idx="1"/>
          </p:nvPr>
        </p:nvSpPr>
        <p:spPr>
          <a:xfrm>
            <a:off x="1069848" y="607040"/>
            <a:ext cx="10058400" cy="5565160"/>
          </a:xfrm>
        </p:spPr>
        <p:txBody>
          <a:bodyPr>
            <a:normAutofit fontScale="92500" lnSpcReduction="20000"/>
          </a:bodyPr>
          <a:lstStyle/>
          <a:p>
            <a:pPr marL="0" indent="0">
              <a:buNone/>
            </a:pPr>
            <a:endParaRPr lang="en-US" sz="2400" b="1" dirty="0"/>
          </a:p>
          <a:p>
            <a:pPr marL="0" indent="0">
              <a:buNone/>
            </a:pPr>
            <a:r>
              <a:rPr lang="en-US" sz="2400" b="1" dirty="0"/>
              <a:t>TYPES OF VALIDITY:</a:t>
            </a:r>
          </a:p>
          <a:p>
            <a:pPr marL="0" indent="0">
              <a:buNone/>
            </a:pPr>
            <a:endParaRPr lang="en-US" sz="2400" b="1" dirty="0"/>
          </a:p>
          <a:p>
            <a:pPr marL="0" indent="0">
              <a:buNone/>
            </a:pPr>
            <a:r>
              <a:rPr lang="en-US" sz="2400" b="1" dirty="0"/>
              <a:t>1) FACE VALIDITY:</a:t>
            </a:r>
            <a:br>
              <a:rPr lang="en-US" sz="2400" dirty="0"/>
            </a:br>
            <a:br>
              <a:rPr lang="en-US" sz="2400" dirty="0"/>
            </a:br>
            <a:r>
              <a:rPr lang="en-US" sz="2400" dirty="0"/>
              <a:t> </a:t>
            </a:r>
            <a:r>
              <a:rPr lang="en-US" sz="2400" dirty="0">
                <a:hlinkClick r:id="rId2"/>
              </a:rPr>
              <a:t>Face validity</a:t>
            </a:r>
            <a:r>
              <a:rPr lang="en-US" sz="2400" dirty="0"/>
              <a:t> considers how suitable the content of a test seems to be on the surface. It’s similar to content validity, but face validity is a more informal and subjective assessment.</a:t>
            </a:r>
          </a:p>
          <a:p>
            <a:pPr marL="0" indent="0">
              <a:buNone/>
            </a:pPr>
            <a:r>
              <a:rPr lang="en-US" sz="2400" dirty="0"/>
              <a:t>Appearance of the Tool must be according to the measurement it is made for</a:t>
            </a:r>
            <a:br>
              <a:rPr lang="en-US" sz="2400" dirty="0"/>
            </a:br>
            <a:endParaRPr lang="en-US" sz="2400" dirty="0"/>
          </a:p>
          <a:p>
            <a:pPr marL="0" indent="0">
              <a:buNone/>
            </a:pPr>
            <a:r>
              <a:rPr lang="en-US" sz="2400" b="1" dirty="0"/>
              <a:t>2) CONTENT VALIDITY: </a:t>
            </a:r>
          </a:p>
          <a:p>
            <a:pPr marL="0" indent="0">
              <a:buNone/>
            </a:pPr>
            <a:r>
              <a:rPr lang="en-US" sz="2400" dirty="0">
                <a:hlinkClick r:id="rId3"/>
              </a:rPr>
              <a:t>Content validity</a:t>
            </a:r>
            <a:r>
              <a:rPr lang="en-US" sz="2400" dirty="0"/>
              <a:t> assesses whether a test is representative of all aspects of the construct.</a:t>
            </a:r>
            <a:endParaRPr lang="en-US" sz="2400" b="1" dirty="0"/>
          </a:p>
          <a:p>
            <a:pPr marL="0" indent="0">
              <a:buNone/>
            </a:pPr>
            <a:r>
              <a:rPr lang="en-US" sz="2400" dirty="0"/>
              <a:t>Is the Questions of the Questionnaire are sufficient or not?</a:t>
            </a:r>
            <a:br>
              <a:rPr lang="en-US" sz="2400" dirty="0"/>
            </a:br>
            <a:r>
              <a:rPr lang="en-US" sz="2400" dirty="0"/>
              <a:t>• Are the Questions according to the symptoms of Interest</a:t>
            </a:r>
            <a:br>
              <a:rPr lang="en-US" sz="2400" dirty="0"/>
            </a:br>
            <a:r>
              <a:rPr lang="en-US" sz="2400" dirty="0"/>
              <a:t>• In case of Self-Structured Questionnaire, content validity is taken from Pioneers</a:t>
            </a:r>
          </a:p>
          <a:p>
            <a:pPr marL="0" indent="0">
              <a:buNone/>
            </a:pPr>
            <a:endParaRPr lang="en-US" sz="2400" b="1" dirty="0"/>
          </a:p>
          <a:p>
            <a:pPr marL="0" indent="0">
              <a:buNone/>
            </a:pPr>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6" name="Content Placeholder 2"/>
          <p:cNvSpPr>
            <a:spLocks noGrp="1"/>
          </p:cNvSpPr>
          <p:nvPr>
            <p:ph idx="1"/>
          </p:nvPr>
        </p:nvSpPr>
        <p:spPr>
          <a:xfrm>
            <a:off x="554182" y="496712"/>
            <a:ext cx="10421666" cy="6039555"/>
          </a:xfrm>
        </p:spPr>
        <p:txBody>
          <a:bodyPr>
            <a:normAutofit/>
          </a:bodyPr>
          <a:lstStyle/>
          <a:p>
            <a:endParaRPr lang="en-US" b="1" dirty="0"/>
          </a:p>
          <a:p>
            <a:endParaRPr lang="en-US" b="1" dirty="0"/>
          </a:p>
          <a:p>
            <a:pPr marL="0" indent="0">
              <a:buNone/>
            </a:pPr>
            <a:r>
              <a:rPr lang="en-US" b="1" dirty="0"/>
              <a:t>3) CONSTRUCT VALIDITY: </a:t>
            </a:r>
            <a:br>
              <a:rPr lang="en-US" b="1" dirty="0"/>
            </a:br>
            <a:br>
              <a:rPr lang="en-US" b="1" dirty="0"/>
            </a:br>
            <a:r>
              <a:rPr lang="en-US" dirty="0">
                <a:hlinkClick r:id="rId3"/>
              </a:rPr>
              <a:t>Construct validity</a:t>
            </a:r>
            <a:r>
              <a:rPr lang="en-US" dirty="0"/>
              <a:t> is about ensuring that the method of measurement matches the construct you want to measure.</a:t>
            </a:r>
          </a:p>
          <a:p>
            <a:r>
              <a:rPr lang="en-US" dirty="0"/>
              <a:t>How valid the questions are Arranged / Classified /Sequenced</a:t>
            </a:r>
          </a:p>
          <a:p>
            <a:r>
              <a:rPr lang="en-US" dirty="0"/>
              <a:t>To achieve construct validity, you have to ensure that your indicators and measurements are carefully developed based on relevant existing knowledge.</a:t>
            </a:r>
            <a:br>
              <a:rPr lang="en-US" dirty="0"/>
            </a:br>
            <a:endParaRPr lang="en-US" dirty="0"/>
          </a:p>
          <a:p>
            <a:pPr marL="0" indent="0">
              <a:buNone/>
            </a:pPr>
            <a:r>
              <a:rPr lang="en-US" b="1" dirty="0"/>
              <a:t>4) CRITERION VALIDITY: </a:t>
            </a:r>
          </a:p>
          <a:p>
            <a:pPr marL="0" indent="0">
              <a:buNone/>
            </a:pPr>
            <a:r>
              <a:rPr lang="en-US" dirty="0"/>
              <a:t>Criterion validity evaluates how well a test can predict a concrete outcome, or how well the results of your test approximate the results of another test.</a:t>
            </a:r>
          </a:p>
          <a:p>
            <a:pPr marL="0" indent="0">
              <a:buNone/>
            </a:pPr>
            <a:r>
              <a:rPr lang="en-US" dirty="0"/>
              <a:t>To evaluate criterion validity, you calculate the </a:t>
            </a:r>
            <a:r>
              <a:rPr lang="en-US" dirty="0">
                <a:hlinkClick r:id="rId4"/>
              </a:rPr>
              <a:t>correlation</a:t>
            </a:r>
            <a:r>
              <a:rPr lang="en-US" dirty="0"/>
              <a:t> between the results of your measurement and the results of the criterion measurement. If there is a high correlation, this gives a good indication that your test is measuring what it intends to measure.</a:t>
            </a:r>
            <a:endParaRPr lang="en-US" sz="35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6" name="Content Placeholder 2"/>
          <p:cNvSpPr>
            <a:spLocks noGrp="1"/>
          </p:cNvSpPr>
          <p:nvPr>
            <p:ph idx="1"/>
          </p:nvPr>
        </p:nvSpPr>
        <p:spPr>
          <a:xfrm>
            <a:off x="554182" y="496712"/>
            <a:ext cx="10421666" cy="6039555"/>
          </a:xfrm>
        </p:spPr>
        <p:txBody>
          <a:bodyPr>
            <a:normAutofit/>
          </a:bodyPr>
          <a:lstStyle/>
          <a:p>
            <a:endParaRPr lang="en-US" b="1" dirty="0"/>
          </a:p>
          <a:p>
            <a:pPr marL="0" indent="0">
              <a:buNone/>
            </a:pPr>
            <a:r>
              <a:rPr lang="en-US" dirty="0"/>
              <a:t>When a Criteria / Standard is set about the Markings of the question </a:t>
            </a:r>
            <a:br>
              <a:rPr lang="en-US" dirty="0"/>
            </a:br>
            <a:r>
              <a:rPr lang="en-US" dirty="0"/>
              <a:t>(Minimum / Maximum Markings)</a:t>
            </a:r>
            <a:br>
              <a:rPr lang="en-US" dirty="0"/>
            </a:br>
            <a:br>
              <a:rPr lang="en-US" b="1" dirty="0"/>
            </a:br>
            <a:r>
              <a:rPr lang="en-US" b="1" dirty="0"/>
              <a:t> </a:t>
            </a:r>
            <a:r>
              <a:rPr lang="en-US" b="1" dirty="0" err="1"/>
              <a:t>i</a:t>
            </a:r>
            <a:r>
              <a:rPr lang="en-US" b="1" dirty="0"/>
              <a:t>) Concurrent Validity:</a:t>
            </a:r>
            <a:br>
              <a:rPr lang="en-US" b="1" dirty="0"/>
            </a:br>
            <a:r>
              <a:rPr lang="en-US" dirty="0"/>
              <a:t>When you compare your question’s Marking with the Standard question’s Marking</a:t>
            </a:r>
            <a:br>
              <a:rPr lang="en-US" dirty="0"/>
            </a:br>
            <a:br>
              <a:rPr lang="en-US" dirty="0"/>
            </a:br>
            <a:r>
              <a:rPr lang="en-US" b="1" dirty="0"/>
              <a:t>ii) Predictive Validity: </a:t>
            </a:r>
            <a:br>
              <a:rPr lang="en-US" b="1" dirty="0"/>
            </a:br>
            <a:r>
              <a:rPr lang="en-US" dirty="0"/>
              <a:t>When you Predict your question’s Marking for Future</a:t>
            </a:r>
            <a:br>
              <a:rPr lang="en-US" dirty="0"/>
            </a:br>
            <a:br>
              <a:rPr lang="en-US" sz="3500" b="1" dirty="0"/>
            </a:br>
            <a:r>
              <a:rPr lang="en-US" sz="3500" b="1" dirty="0"/>
              <a:t>Concurrent is more Valid than the Predictive</a:t>
            </a:r>
          </a:p>
        </p:txBody>
      </p:sp>
    </p:spTree>
    <p:extLst>
      <p:ext uri="{BB962C8B-B14F-4D97-AF65-F5344CB8AC3E}">
        <p14:creationId xmlns:p14="http://schemas.microsoft.com/office/powerpoint/2010/main" val="536643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p>
        </p:txBody>
      </p:sp>
      <p:sp>
        <p:nvSpPr>
          <p:cNvPr id="3" name="Content Placeholder 2"/>
          <p:cNvSpPr>
            <a:spLocks noGrp="1"/>
          </p:cNvSpPr>
          <p:nvPr>
            <p:ph idx="1"/>
          </p:nvPr>
        </p:nvSpPr>
        <p:spPr/>
        <p:txBody>
          <a:bodyPr/>
          <a:lstStyle/>
          <a:p>
            <a:r>
              <a:rPr lang="en-US" dirty="0"/>
              <a:t>.</a:t>
            </a:r>
          </a:p>
        </p:txBody>
      </p:sp>
      <p:pic>
        <p:nvPicPr>
          <p:cNvPr id="4" name="Picture 3"/>
          <p:cNvPicPr>
            <a:picLocks noChangeAspect="1"/>
          </p:cNvPicPr>
          <p:nvPr/>
        </p:nvPicPr>
        <p:blipFill>
          <a:blip r:embed="rId2"/>
          <a:stretch>
            <a:fillRect/>
          </a:stretch>
        </p:blipFill>
        <p:spPr>
          <a:xfrm>
            <a:off x="889886" y="1149533"/>
            <a:ext cx="10418324" cy="3332156"/>
          </a:xfrm>
          <a:prstGeom prst="rect">
            <a:avLst/>
          </a:prstGeom>
        </p:spPr>
      </p:pic>
      <p:pic>
        <p:nvPicPr>
          <p:cNvPr id="5" name="Content Placeholder 3">
            <a:extLst>
              <a:ext uri="{FF2B5EF4-FFF2-40B4-BE49-F238E27FC236}">
                <a16:creationId xmlns:a16="http://schemas.microsoft.com/office/drawing/2014/main" id="{79617DFA-A505-4909-AEDD-099B3A09D660}"/>
              </a:ext>
            </a:extLst>
          </p:cNvPr>
          <p:cNvPicPr>
            <a:picLocks noChangeAspect="1"/>
          </p:cNvPicPr>
          <p:nvPr/>
        </p:nvPicPr>
        <p:blipFill>
          <a:blip r:embed="rId3"/>
          <a:stretch>
            <a:fillRect/>
          </a:stretch>
        </p:blipFill>
        <p:spPr>
          <a:xfrm>
            <a:off x="889886" y="4481689"/>
            <a:ext cx="10418324" cy="1676579"/>
          </a:xfrm>
          <a:prstGeom prst="rect">
            <a:avLst/>
          </a:prstGeom>
        </p:spPr>
      </p:pic>
    </p:spTree>
    <p:extLst>
      <p:ext uri="{BB962C8B-B14F-4D97-AF65-F5344CB8AC3E}">
        <p14:creationId xmlns:p14="http://schemas.microsoft.com/office/powerpoint/2010/main" val="1524710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1" name="Title 1"/>
          <p:cNvSpPr>
            <a:spLocks noGrp="1"/>
          </p:cNvSpPr>
          <p:nvPr>
            <p:ph type="title"/>
          </p:nvPr>
        </p:nvSpPr>
        <p:spPr/>
        <p:txBody>
          <a:bodyPr/>
          <a:lstStyle/>
          <a:p>
            <a:r>
              <a:rPr lang="en-US" dirty="0"/>
              <a:t>Research:</a:t>
            </a:r>
          </a:p>
        </p:txBody>
      </p:sp>
      <p:sp>
        <p:nvSpPr>
          <p:cNvPr id="2" name="Content Placeholder 1"/>
          <p:cNvSpPr>
            <a:spLocks noGrp="1"/>
          </p:cNvSpPr>
          <p:nvPr>
            <p:ph idx="1"/>
          </p:nvPr>
        </p:nvSpPr>
        <p:spPr/>
        <p:txBody>
          <a:bodyPr/>
          <a:lstStyle/>
          <a:p>
            <a:r>
              <a:rPr lang="en-US" dirty="0"/>
              <a:t>.</a:t>
            </a:r>
          </a:p>
        </p:txBody>
      </p:sp>
      <p:sp>
        <p:nvSpPr>
          <p:cNvPr id="3" name="Oval 2"/>
          <p:cNvSpPr/>
          <p:nvPr/>
        </p:nvSpPr>
        <p:spPr>
          <a:xfrm>
            <a:off x="2011681" y="1397726"/>
            <a:ext cx="6165668" cy="47744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The creation of new knowledge and/or use of existing knowledge in a new and creative way so as to generate new concepts, methodology and understandings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5" name="Title 1"/>
          <p:cNvSpPr>
            <a:spLocks noGrp="1"/>
          </p:cNvSpPr>
          <p:nvPr>
            <p:ph type="title"/>
          </p:nvPr>
        </p:nvSpPr>
        <p:spPr>
          <a:xfrm>
            <a:off x="1069848" y="393192"/>
            <a:ext cx="10058400" cy="1609344"/>
          </a:xfrm>
        </p:spPr>
        <p:txBody>
          <a:bodyPr/>
          <a:lstStyle/>
          <a:p>
            <a:r>
              <a:rPr lang="en-US" dirty="0"/>
              <a:t>Phases of Research :</a:t>
            </a:r>
          </a:p>
        </p:txBody>
      </p:sp>
      <p:sp>
        <p:nvSpPr>
          <p:cNvPr id="1048616" name="Content Placeholder 2"/>
          <p:cNvSpPr>
            <a:spLocks noGrp="1"/>
          </p:cNvSpPr>
          <p:nvPr>
            <p:ph idx="1"/>
          </p:nvPr>
        </p:nvSpPr>
        <p:spPr/>
        <p:txBody>
          <a:bodyPr/>
          <a:lstStyle/>
          <a:p>
            <a:r>
              <a:rPr lang="en-US" dirty="0"/>
              <a:t>.</a:t>
            </a:r>
          </a:p>
        </p:txBody>
      </p:sp>
      <p:graphicFrame>
        <p:nvGraphicFramePr>
          <p:cNvPr id="4194304" name="Diagram 5"/>
          <p:cNvGraphicFramePr>
            <a:graphicFrameLocks/>
          </p:cNvGraphicFramePr>
          <p:nvPr/>
        </p:nvGraphicFramePr>
        <p:xfrm>
          <a:off x="1227909" y="2012696"/>
          <a:ext cx="8843554" cy="43629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Title 1"/>
          <p:cNvSpPr>
            <a:spLocks noGrp="1"/>
          </p:cNvSpPr>
          <p:nvPr>
            <p:ph type="title"/>
          </p:nvPr>
        </p:nvSpPr>
        <p:spPr/>
        <p:txBody>
          <a:bodyPr/>
          <a:lstStyle/>
          <a:p>
            <a:r>
              <a:rPr lang="en-US" dirty="0"/>
              <a:t>PHASES OF RESEARCH</a:t>
            </a:r>
            <a:br>
              <a:rPr lang="en-US" dirty="0"/>
            </a:br>
            <a:endParaRPr lang="en-US" dirty="0"/>
          </a:p>
        </p:txBody>
      </p:sp>
      <p:sp>
        <p:nvSpPr>
          <p:cNvPr id="1048618" name="Content Placeholder 2"/>
          <p:cNvSpPr>
            <a:spLocks noGrp="1"/>
          </p:cNvSpPr>
          <p:nvPr>
            <p:ph idx="1"/>
          </p:nvPr>
        </p:nvSpPr>
        <p:spPr/>
        <p:txBody>
          <a:bodyPr>
            <a:normAutofit/>
          </a:bodyPr>
          <a:lstStyle/>
          <a:p>
            <a:r>
              <a:rPr lang="en-US" sz="3200" b="1" u="sng" dirty="0"/>
              <a:t>Conceptual phase:</a:t>
            </a:r>
          </a:p>
          <a:p>
            <a:pPr marL="0" indent="0">
              <a:buNone/>
            </a:pPr>
            <a:r>
              <a:rPr lang="en-US" sz="2800" dirty="0"/>
              <a:t>--Produce Purpose / Topic / Statement / Title formation with concept</a:t>
            </a:r>
          </a:p>
          <a:p>
            <a:pPr marL="0" indent="0">
              <a:buNone/>
            </a:pPr>
            <a:r>
              <a:rPr lang="en-US" sz="2800" dirty="0"/>
              <a:t>--Ask a question according to PICO criteria</a:t>
            </a:r>
          </a:p>
          <a:p>
            <a:pPr marL="0" indent="0">
              <a:buNone/>
            </a:pPr>
            <a:r>
              <a:rPr lang="en-US" sz="2800" dirty="0"/>
              <a:t>--Area of Interest (</a:t>
            </a:r>
            <a:r>
              <a:rPr lang="en-US" sz="2800" dirty="0" err="1"/>
              <a:t>e.g</a:t>
            </a:r>
            <a:r>
              <a:rPr lang="en-US" sz="2800" dirty="0"/>
              <a:t> Rotator Cuff Syndrome)</a:t>
            </a:r>
          </a:p>
          <a:p>
            <a:pPr marL="0" indent="0">
              <a:buNone/>
            </a:pPr>
            <a:r>
              <a:rPr lang="en-US" sz="2800" dirty="0"/>
              <a:t>-- Review Literature about target Disease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Title 1"/>
          <p:cNvSpPr>
            <a:spLocks noGrp="1"/>
          </p:cNvSpPr>
          <p:nvPr>
            <p:ph type="title"/>
          </p:nvPr>
        </p:nvSpPr>
        <p:spPr/>
        <p:txBody>
          <a:bodyPr/>
          <a:lstStyle/>
          <a:p>
            <a:r>
              <a:rPr lang="en-US" dirty="0"/>
              <a:t>Conceptual phase</a:t>
            </a:r>
          </a:p>
        </p:txBody>
      </p:sp>
      <p:sp>
        <p:nvSpPr>
          <p:cNvPr id="1048620" name="Content Placeholder 2"/>
          <p:cNvSpPr>
            <a:spLocks noGrp="1"/>
          </p:cNvSpPr>
          <p:nvPr>
            <p:ph idx="1"/>
          </p:nvPr>
        </p:nvSpPr>
        <p:spPr/>
        <p:txBody>
          <a:bodyPr/>
          <a:lstStyle/>
          <a:p>
            <a:pPr marL="0" indent="0">
              <a:buNone/>
            </a:pPr>
            <a:r>
              <a:rPr lang="en-US" b="1" dirty="0"/>
              <a:t>--Example of cause for frozen shoulder</a:t>
            </a:r>
          </a:p>
          <a:p>
            <a:pPr marL="0" indent="0">
              <a:buNone/>
            </a:pPr>
            <a:r>
              <a:rPr lang="en-US" b="1" dirty="0"/>
              <a:t>--</a:t>
            </a:r>
            <a:r>
              <a:rPr lang="en-US" dirty="0"/>
              <a:t>Frozen shoulder occurs in diabetic patient due to accumulation of</a:t>
            </a:r>
          </a:p>
          <a:p>
            <a:pPr marL="0" indent="0">
              <a:buNone/>
            </a:pPr>
            <a:r>
              <a:rPr lang="en-US" dirty="0"/>
              <a:t>Ketone bodies between Shoulder Joint / Capsule</a:t>
            </a:r>
          </a:p>
          <a:p>
            <a:pPr marL="0" indent="0">
              <a:buNone/>
            </a:pPr>
            <a:r>
              <a:rPr lang="en-US" b="1" dirty="0"/>
              <a:t>•</a:t>
            </a:r>
            <a:r>
              <a:rPr lang="en-US" dirty="0"/>
              <a:t> These Ketone bodies rub the Capsule to cause Pain / Restricted ROM</a:t>
            </a:r>
          </a:p>
          <a:p>
            <a:pPr marL="0" indent="0">
              <a:buNone/>
            </a:pPr>
            <a:r>
              <a:rPr lang="en-US" dirty="0"/>
              <a:t>• Ketone Bodies Dry / Accumulate to cause Stiff Shoulder Joint</a:t>
            </a:r>
          </a:p>
          <a:p>
            <a:pPr marL="0" indent="0">
              <a:buNone/>
            </a:pPr>
            <a:r>
              <a:rPr lang="en-US" dirty="0"/>
              <a:t>• Ketone Bodies produce as a result when Glucose is Increased</a:t>
            </a:r>
          </a:p>
          <a:p>
            <a:pPr marL="0" indent="0">
              <a:buNone/>
            </a:pPr>
            <a:r>
              <a:rPr lang="en-US" dirty="0"/>
              <a:t>in Body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1" name="Title 1"/>
          <p:cNvSpPr>
            <a:spLocks noGrp="1"/>
          </p:cNvSpPr>
          <p:nvPr>
            <p:ph type="title"/>
          </p:nvPr>
        </p:nvSpPr>
        <p:spPr/>
        <p:txBody>
          <a:bodyPr/>
          <a:lstStyle/>
          <a:p>
            <a:r>
              <a:rPr lang="en-US" dirty="0"/>
              <a:t>Planning and designing phase:</a:t>
            </a:r>
          </a:p>
        </p:txBody>
      </p:sp>
      <p:sp>
        <p:nvSpPr>
          <p:cNvPr id="1048622" name="Content Placeholder 2"/>
          <p:cNvSpPr>
            <a:spLocks noGrp="1"/>
          </p:cNvSpPr>
          <p:nvPr>
            <p:ph idx="1"/>
          </p:nvPr>
        </p:nvSpPr>
        <p:spPr>
          <a:xfrm>
            <a:off x="1069848" y="2121408"/>
            <a:ext cx="10058400" cy="4614672"/>
          </a:xfrm>
        </p:spPr>
        <p:txBody>
          <a:bodyPr>
            <a:normAutofit/>
          </a:bodyPr>
          <a:lstStyle/>
          <a:p>
            <a:r>
              <a:rPr lang="en-US" b="1" dirty="0"/>
              <a:t>STUDY DESIGN</a:t>
            </a:r>
          </a:p>
          <a:p>
            <a:pPr marL="0" indent="0">
              <a:buNone/>
            </a:pPr>
            <a:r>
              <a:rPr lang="en-US" dirty="0"/>
              <a:t>--Cross sectional Survey</a:t>
            </a:r>
          </a:p>
          <a:p>
            <a:pPr marL="0" indent="0">
              <a:buNone/>
            </a:pPr>
            <a:r>
              <a:rPr lang="en-US" dirty="0"/>
              <a:t>--Descriptive Survey</a:t>
            </a:r>
          </a:p>
          <a:p>
            <a:r>
              <a:rPr lang="en-US" b="1" dirty="0"/>
              <a:t>STUDY SETTING</a:t>
            </a:r>
          </a:p>
          <a:p>
            <a:pPr marL="0" indent="0">
              <a:buNone/>
            </a:pPr>
            <a:r>
              <a:rPr lang="en-US" dirty="0"/>
              <a:t>--Target places / setups upon which you are going to do your Research</a:t>
            </a:r>
          </a:p>
          <a:p>
            <a:pPr marL="0" indent="0">
              <a:buNone/>
            </a:pPr>
            <a:r>
              <a:rPr lang="en-US" dirty="0"/>
              <a:t> Varies according to Topic of Research</a:t>
            </a:r>
          </a:p>
          <a:p>
            <a:r>
              <a:rPr lang="en-US" b="1" dirty="0"/>
              <a:t>FOR EXAMPLE</a:t>
            </a:r>
            <a:r>
              <a:rPr lang="en-US" dirty="0"/>
              <a:t>:</a:t>
            </a:r>
          </a:p>
          <a:p>
            <a:pPr marL="0" indent="0">
              <a:buNone/>
            </a:pPr>
            <a:r>
              <a:rPr lang="en-US" dirty="0"/>
              <a:t>-- OPD of NIRM</a:t>
            </a:r>
          </a:p>
          <a:p>
            <a:pPr marL="0" indent="0">
              <a:buNone/>
            </a:pPr>
            <a:r>
              <a:rPr lang="en-US" dirty="0"/>
              <a:t>-- X sport Gym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3" name="Title 1"/>
          <p:cNvSpPr>
            <a:spLocks noGrp="1"/>
          </p:cNvSpPr>
          <p:nvPr>
            <p:ph type="title"/>
          </p:nvPr>
        </p:nvSpPr>
        <p:spPr/>
        <p:txBody>
          <a:bodyPr/>
          <a:lstStyle/>
          <a:p>
            <a:r>
              <a:rPr lang="en-US" dirty="0"/>
              <a:t>Planning and designing phase:</a:t>
            </a:r>
          </a:p>
        </p:txBody>
      </p:sp>
      <p:sp>
        <p:nvSpPr>
          <p:cNvPr id="1048624" name="Content Placeholder 2"/>
          <p:cNvSpPr>
            <a:spLocks noGrp="1"/>
          </p:cNvSpPr>
          <p:nvPr>
            <p:ph idx="1"/>
          </p:nvPr>
        </p:nvSpPr>
        <p:spPr/>
        <p:txBody>
          <a:bodyPr/>
          <a:lstStyle/>
          <a:p>
            <a:r>
              <a:rPr lang="en-US" b="1" dirty="0"/>
              <a:t>STUDY Population</a:t>
            </a:r>
          </a:p>
          <a:p>
            <a:pPr marL="0" indent="0">
              <a:buNone/>
            </a:pPr>
            <a:r>
              <a:rPr lang="en-US" dirty="0"/>
              <a:t>--Target Population</a:t>
            </a:r>
          </a:p>
          <a:p>
            <a:pPr marL="0" indent="0">
              <a:buNone/>
            </a:pPr>
            <a:r>
              <a:rPr lang="en-US" dirty="0"/>
              <a:t>--Area upon which you will do Research</a:t>
            </a:r>
          </a:p>
          <a:p>
            <a:r>
              <a:rPr lang="en-US" b="1" dirty="0"/>
              <a:t>FOR EXAMPLE</a:t>
            </a:r>
            <a:r>
              <a:rPr lang="en-US" dirty="0"/>
              <a:t>: </a:t>
            </a:r>
          </a:p>
          <a:p>
            <a:pPr marL="0" indent="0">
              <a:buNone/>
            </a:pPr>
            <a:r>
              <a:rPr lang="en-US" dirty="0"/>
              <a:t>--Students of </a:t>
            </a:r>
            <a:r>
              <a:rPr lang="en-US" dirty="0" err="1"/>
              <a:t>comwave</a:t>
            </a:r>
            <a:endParaRPr lang="en-US" dirty="0"/>
          </a:p>
          <a:p>
            <a:pPr marL="0" indent="0">
              <a:buNone/>
            </a:pPr>
            <a:r>
              <a:rPr lang="en-US" dirty="0"/>
              <a:t>-- Teachers of </a:t>
            </a:r>
            <a:r>
              <a:rPr lang="en-US" dirty="0" err="1"/>
              <a:t>shifa</a:t>
            </a:r>
            <a:r>
              <a:rPr lang="en-US" dirty="0"/>
              <a:t> university</a:t>
            </a:r>
          </a:p>
          <a:p>
            <a:r>
              <a:rPr lang="en-US" b="1" dirty="0"/>
              <a:t>STUDY DURATION</a:t>
            </a:r>
          </a:p>
          <a:p>
            <a:pPr marL="0" indent="0">
              <a:buNone/>
            </a:pPr>
            <a:r>
              <a:rPr lang="en-US" dirty="0"/>
              <a:t>--6 months after approval of Synopsis (6 months of 10th semester)</a:t>
            </a:r>
          </a:p>
          <a:p>
            <a:pPr marL="0" indent="0">
              <a:buNone/>
            </a:pPr>
            <a:r>
              <a:rPr lang="en-US" dirty="0"/>
              <a:t>--At </a:t>
            </a:r>
            <a:r>
              <a:rPr lang="en-US" dirty="0" err="1"/>
              <a:t>Phd</a:t>
            </a:r>
            <a:r>
              <a:rPr lang="en-US" dirty="0"/>
              <a:t>. Level this duration increases to about 18 months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5" name="Title 1"/>
          <p:cNvSpPr>
            <a:spLocks noGrp="1"/>
          </p:cNvSpPr>
          <p:nvPr>
            <p:ph type="title"/>
          </p:nvPr>
        </p:nvSpPr>
        <p:spPr/>
        <p:txBody>
          <a:bodyPr/>
          <a:lstStyle/>
          <a:p>
            <a:r>
              <a:rPr lang="en-US" dirty="0"/>
              <a:t>Planning and designing phase:</a:t>
            </a:r>
          </a:p>
        </p:txBody>
      </p:sp>
      <p:sp>
        <p:nvSpPr>
          <p:cNvPr id="1048626" name="Content Placeholder 2"/>
          <p:cNvSpPr>
            <a:spLocks noGrp="1"/>
          </p:cNvSpPr>
          <p:nvPr>
            <p:ph idx="1"/>
          </p:nvPr>
        </p:nvSpPr>
        <p:spPr>
          <a:xfrm>
            <a:off x="1069848" y="2121408"/>
            <a:ext cx="10058400" cy="4736592"/>
          </a:xfrm>
        </p:spPr>
        <p:txBody>
          <a:bodyPr>
            <a:normAutofit/>
          </a:bodyPr>
          <a:lstStyle/>
          <a:p>
            <a:r>
              <a:rPr lang="en-US" b="1" dirty="0"/>
              <a:t>SAMPLE SIZE</a:t>
            </a:r>
          </a:p>
          <a:p>
            <a:pPr marL="0" indent="0">
              <a:buNone/>
            </a:pPr>
            <a:r>
              <a:rPr lang="en-US" dirty="0"/>
              <a:t>-- Size of the sample </a:t>
            </a:r>
          </a:p>
          <a:p>
            <a:pPr marL="0" indent="0">
              <a:buNone/>
            </a:pPr>
            <a:r>
              <a:rPr lang="en-US" dirty="0"/>
              <a:t>-- If sample size is set to 200 and you are able to collect a sample of 100 after applying Inclusion / Exclusion criteria then remaining 100 is considered as Research Limitation</a:t>
            </a:r>
          </a:p>
          <a:p>
            <a:pPr marL="0" indent="0">
              <a:buNone/>
            </a:pPr>
            <a:r>
              <a:rPr lang="en-US" dirty="0"/>
              <a:t>--Most of the researcher go with the 100 sample and very few decide to take another sample of 100 to complete their actual Sample Size</a:t>
            </a:r>
          </a:p>
          <a:p>
            <a:r>
              <a:rPr lang="en-US" b="1" dirty="0"/>
              <a:t>STUDY SAMPLING TECHNIQUE</a:t>
            </a:r>
          </a:p>
          <a:p>
            <a:pPr marL="0" indent="0">
              <a:buNone/>
            </a:pPr>
            <a:r>
              <a:rPr lang="en-US" dirty="0"/>
              <a:t>--Random / Non-Random</a:t>
            </a:r>
          </a:p>
          <a:p>
            <a:pPr marL="0" indent="0">
              <a:buNone/>
            </a:pPr>
            <a:r>
              <a:rPr lang="en-US" dirty="0"/>
              <a:t>-- Simple Random Sampling is not possible at this level as we are not able to gather the population of interest at one place at one time</a:t>
            </a:r>
          </a:p>
          <a:p>
            <a:pPr marL="0" indent="0">
              <a:buNone/>
            </a:pPr>
            <a:r>
              <a:rPr lang="en-US" dirty="0"/>
              <a:t>--(Not possible in OPD)</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7" name="Title 1"/>
          <p:cNvSpPr>
            <a:spLocks noGrp="1"/>
          </p:cNvSpPr>
          <p:nvPr>
            <p:ph type="title"/>
          </p:nvPr>
        </p:nvSpPr>
        <p:spPr/>
        <p:txBody>
          <a:bodyPr/>
          <a:lstStyle/>
          <a:p>
            <a:r>
              <a:rPr lang="en-US" dirty="0"/>
              <a:t>Planning and designing phase:</a:t>
            </a:r>
          </a:p>
        </p:txBody>
      </p:sp>
      <p:sp>
        <p:nvSpPr>
          <p:cNvPr id="1048628" name="Content Placeholder 2"/>
          <p:cNvSpPr>
            <a:spLocks noGrp="1"/>
          </p:cNvSpPr>
          <p:nvPr>
            <p:ph idx="1"/>
          </p:nvPr>
        </p:nvSpPr>
        <p:spPr/>
        <p:txBody>
          <a:bodyPr>
            <a:normAutofit fontScale="92500" lnSpcReduction="10000"/>
          </a:bodyPr>
          <a:lstStyle/>
          <a:p>
            <a:r>
              <a:rPr lang="en-US" b="1" dirty="0"/>
              <a:t>SAMPLING PROCEDURE</a:t>
            </a:r>
          </a:p>
          <a:p>
            <a:pPr marL="0" indent="0">
              <a:buNone/>
            </a:pPr>
            <a:r>
              <a:rPr lang="en-US" dirty="0"/>
              <a:t>--Inclusion / Exclusion criteria</a:t>
            </a:r>
          </a:p>
          <a:p>
            <a:r>
              <a:rPr lang="en-US" b="1" dirty="0"/>
              <a:t>INCLUSION</a:t>
            </a:r>
          </a:p>
          <a:p>
            <a:pPr marL="0" indent="0">
              <a:buNone/>
            </a:pPr>
            <a:r>
              <a:rPr lang="en-US" dirty="0"/>
              <a:t>--Age (25-30)</a:t>
            </a:r>
          </a:p>
          <a:p>
            <a:pPr marL="0" indent="0">
              <a:buNone/>
            </a:pPr>
            <a:r>
              <a:rPr lang="en-US" dirty="0"/>
              <a:t>--Symptom onset time</a:t>
            </a:r>
          </a:p>
          <a:p>
            <a:pPr marL="0" indent="0">
              <a:buNone/>
            </a:pPr>
            <a:r>
              <a:rPr lang="en-US" dirty="0"/>
              <a:t>-- Gender</a:t>
            </a:r>
          </a:p>
          <a:p>
            <a:r>
              <a:rPr lang="en-US" b="1" dirty="0"/>
              <a:t>EXCLUSION</a:t>
            </a:r>
          </a:p>
          <a:p>
            <a:pPr marL="0" indent="0">
              <a:buNone/>
            </a:pPr>
            <a:r>
              <a:rPr lang="en-US" dirty="0"/>
              <a:t>--Differential Diagnosis mainly comes under this section, we must identify either the patient does really have our interest of disease or not</a:t>
            </a:r>
          </a:p>
          <a:p>
            <a:pPr marL="0" indent="0">
              <a:buNone/>
            </a:pPr>
            <a:r>
              <a:rPr lang="en-US" dirty="0"/>
              <a:t>--Fracture</a:t>
            </a:r>
          </a:p>
          <a:p>
            <a:pPr marL="0" indent="0">
              <a:buNone/>
            </a:pPr>
            <a:r>
              <a:rPr lang="en-US" dirty="0"/>
              <a:t>--Malignancy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9" name="Title 1"/>
          <p:cNvSpPr>
            <a:spLocks noGrp="1"/>
          </p:cNvSpPr>
          <p:nvPr>
            <p:ph type="title"/>
          </p:nvPr>
        </p:nvSpPr>
        <p:spPr/>
        <p:txBody>
          <a:bodyPr/>
          <a:lstStyle/>
          <a:p>
            <a:r>
              <a:rPr lang="en-US" dirty="0"/>
              <a:t>Planning and designing phase:</a:t>
            </a:r>
          </a:p>
        </p:txBody>
      </p:sp>
      <p:sp>
        <p:nvSpPr>
          <p:cNvPr id="1048630" name="Content Placeholder 3"/>
          <p:cNvSpPr>
            <a:spLocks noGrp="1"/>
          </p:cNvSpPr>
          <p:nvPr>
            <p:ph idx="1"/>
          </p:nvPr>
        </p:nvSpPr>
        <p:spPr/>
        <p:txBody>
          <a:bodyPr>
            <a:normAutofit fontScale="90000" lnSpcReduction="20000"/>
          </a:bodyPr>
          <a:lstStyle/>
          <a:p>
            <a:r>
              <a:rPr lang="en-US" sz="2900" b="1" dirty="0"/>
              <a:t>SAMPLE SIZE (n)</a:t>
            </a:r>
          </a:p>
          <a:p>
            <a:pPr marL="0" indent="0">
              <a:buNone/>
            </a:pPr>
            <a:r>
              <a:rPr lang="en-US" dirty="0"/>
              <a:t>--We cannot cover the whole population so we take Sample (Small amount) out of Population</a:t>
            </a:r>
          </a:p>
          <a:p>
            <a:pPr marL="0" indent="0">
              <a:buNone/>
            </a:pPr>
            <a:r>
              <a:rPr lang="en-US" dirty="0"/>
              <a:t>--Sample should be Representative of your target Population</a:t>
            </a:r>
          </a:p>
          <a:p>
            <a:pPr marL="0" indent="0">
              <a:buNone/>
            </a:pPr>
            <a:r>
              <a:rPr lang="en-US" dirty="0"/>
              <a:t>--We have to take the Residents so we can generalize the results</a:t>
            </a:r>
          </a:p>
          <a:p>
            <a:pPr marL="0" indent="0">
              <a:buNone/>
            </a:pPr>
            <a:r>
              <a:rPr lang="en-US" dirty="0"/>
              <a:t>--POPULATION (N)</a:t>
            </a:r>
          </a:p>
          <a:p>
            <a:r>
              <a:rPr lang="en-US" b="1" dirty="0"/>
              <a:t>TARGET POPULATION: </a:t>
            </a:r>
          </a:p>
          <a:p>
            <a:pPr marL="0" indent="0">
              <a:buNone/>
            </a:pPr>
            <a:r>
              <a:rPr lang="en-US" dirty="0"/>
              <a:t>--Population that is Targeted (Sciatica patient)</a:t>
            </a:r>
          </a:p>
          <a:p>
            <a:r>
              <a:rPr lang="en-US" b="1" dirty="0"/>
              <a:t>ACCESSIBLE POPULATION:</a:t>
            </a:r>
          </a:p>
          <a:p>
            <a:pPr marL="0" indent="0">
              <a:buNone/>
            </a:pPr>
            <a:r>
              <a:rPr lang="en-US" b="1" dirty="0"/>
              <a:t>-- </a:t>
            </a:r>
            <a:r>
              <a:rPr lang="en-US" dirty="0"/>
              <a:t>Population that is easily accessible to us out of Target (400 out of 500)</a:t>
            </a:r>
          </a:p>
          <a:p>
            <a:r>
              <a:rPr lang="en-US" b="1" dirty="0"/>
              <a:t>ACTUAL POPULATION</a:t>
            </a:r>
            <a:r>
              <a:rPr lang="en-US" dirty="0"/>
              <a:t>: </a:t>
            </a:r>
          </a:p>
          <a:p>
            <a:pPr marL="0" indent="0">
              <a:buNone/>
            </a:pPr>
            <a:r>
              <a:rPr lang="en-US" dirty="0"/>
              <a:t>--Population which is determined after Inclusion / Exclusion criteria (200 out of 400)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1" name="Title 1"/>
          <p:cNvSpPr>
            <a:spLocks noGrp="1"/>
          </p:cNvSpPr>
          <p:nvPr>
            <p:ph type="title"/>
          </p:nvPr>
        </p:nvSpPr>
        <p:spPr/>
        <p:txBody>
          <a:bodyPr/>
          <a:lstStyle/>
          <a:p>
            <a:r>
              <a:rPr lang="en-US" dirty="0"/>
              <a:t>Planning and designing phase:</a:t>
            </a:r>
          </a:p>
        </p:txBody>
      </p:sp>
      <p:sp>
        <p:nvSpPr>
          <p:cNvPr id="1048632" name="Content Placeholder 2"/>
          <p:cNvSpPr>
            <a:spLocks noGrp="1"/>
          </p:cNvSpPr>
          <p:nvPr>
            <p:ph idx="1"/>
          </p:nvPr>
        </p:nvSpPr>
        <p:spPr/>
        <p:txBody>
          <a:bodyPr>
            <a:normAutofit/>
          </a:bodyPr>
          <a:lstStyle/>
          <a:p>
            <a:r>
              <a:rPr lang="en-US" b="1" dirty="0"/>
              <a:t>SLOVIN’s FORMULA</a:t>
            </a:r>
          </a:p>
          <a:p>
            <a:pPr marL="0" indent="0">
              <a:buNone/>
            </a:pPr>
            <a:r>
              <a:rPr lang="en-US" dirty="0"/>
              <a:t>--To determine the Sample size according to Population N / (1+N(e)2</a:t>
            </a:r>
          </a:p>
          <a:p>
            <a:pPr marL="0" indent="0">
              <a:buNone/>
            </a:pPr>
            <a:r>
              <a:rPr lang="en-US" dirty="0"/>
              <a:t>-- E = margin of error also called α (Level of Significance)</a:t>
            </a:r>
          </a:p>
          <a:p>
            <a:pPr marL="0" indent="0">
              <a:buNone/>
            </a:pPr>
            <a:r>
              <a:rPr lang="en-US" dirty="0"/>
              <a:t>-- Usually it is 5% out of 100%</a:t>
            </a:r>
          </a:p>
          <a:p>
            <a:pPr marL="0" indent="0">
              <a:buNone/>
            </a:pPr>
            <a:r>
              <a:rPr lang="en-US" dirty="0"/>
              <a:t>--In this case 95% is a level of confidence N / (1+N(e)2)</a:t>
            </a:r>
          </a:p>
          <a:p>
            <a:pPr marL="0" indent="0">
              <a:buNone/>
            </a:pPr>
            <a:r>
              <a:rPr lang="en-US" dirty="0"/>
              <a:t>                                                            = 200 / (1+200x(0.05)2                                                             </a:t>
            </a:r>
          </a:p>
          <a:p>
            <a:pPr marL="0" indent="0">
              <a:buNone/>
            </a:pPr>
            <a:r>
              <a:rPr lang="en-US" dirty="0"/>
              <a:t>                                                            = 133</a:t>
            </a:r>
          </a:p>
          <a:p>
            <a:pPr marL="0" indent="0">
              <a:buNone/>
            </a:pPr>
            <a:r>
              <a:rPr lang="en-US" dirty="0"/>
              <a:t>-- So 133 is sample size for a population of 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3" name="Title 1"/>
          <p:cNvSpPr>
            <a:spLocks noGrp="1"/>
          </p:cNvSpPr>
          <p:nvPr>
            <p:ph type="title"/>
          </p:nvPr>
        </p:nvSpPr>
        <p:spPr/>
        <p:txBody>
          <a:bodyPr/>
          <a:lstStyle/>
          <a:p>
            <a:r>
              <a:rPr lang="en-US" dirty="0"/>
              <a:t>EMPIRICAL PHASE:</a:t>
            </a:r>
            <a:br>
              <a:rPr lang="en-US" dirty="0"/>
            </a:br>
            <a:endParaRPr lang="en-US" dirty="0"/>
          </a:p>
        </p:txBody>
      </p:sp>
      <p:sp>
        <p:nvSpPr>
          <p:cNvPr id="1048634" name="Content Placeholder 2"/>
          <p:cNvSpPr>
            <a:spLocks noGrp="1"/>
          </p:cNvSpPr>
          <p:nvPr>
            <p:ph idx="1"/>
          </p:nvPr>
        </p:nvSpPr>
        <p:spPr/>
        <p:txBody>
          <a:bodyPr/>
          <a:lstStyle/>
          <a:p>
            <a:pPr marL="0" indent="0">
              <a:buNone/>
            </a:pPr>
            <a:r>
              <a:rPr lang="en-US" dirty="0"/>
              <a:t>-- Data Collection / Data Organization is done</a:t>
            </a:r>
          </a:p>
          <a:p>
            <a:pPr marL="0" indent="0">
              <a:buNone/>
            </a:pPr>
            <a:r>
              <a:rPr lang="en-US" dirty="0"/>
              <a:t>--Presentation in form of Graphs is made</a:t>
            </a:r>
          </a:p>
          <a:p>
            <a:pPr marL="0" indent="0">
              <a:buNone/>
            </a:pPr>
            <a:r>
              <a:rPr lang="en-US" dirty="0"/>
              <a:t>-- Data collection is done by Semi-Structured Questionnaire in surveys while in International Studies it is done by History / Assessment in</a:t>
            </a:r>
          </a:p>
          <a:p>
            <a:pPr marL="0" indent="0">
              <a:buNone/>
            </a:pPr>
            <a:r>
              <a:rPr lang="en-US" dirty="0"/>
              <a:t>--Pre / Mid / Post phases of Patient care (Pre = Before Intervention / Mid = during intervention / Post = After Intervention)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5" name="Title 1"/>
          <p:cNvSpPr>
            <a:spLocks noGrp="1"/>
          </p:cNvSpPr>
          <p:nvPr>
            <p:ph type="title"/>
          </p:nvPr>
        </p:nvSpPr>
        <p:spPr/>
        <p:txBody>
          <a:bodyPr/>
          <a:lstStyle/>
          <a:p>
            <a:r>
              <a:rPr lang="en-US" dirty="0"/>
              <a:t>Data analysis phase:</a:t>
            </a:r>
          </a:p>
        </p:txBody>
      </p:sp>
      <p:sp>
        <p:nvSpPr>
          <p:cNvPr id="1048636" name="Content Placeholder 2"/>
          <p:cNvSpPr>
            <a:spLocks noGrp="1"/>
          </p:cNvSpPr>
          <p:nvPr>
            <p:ph idx="1"/>
          </p:nvPr>
        </p:nvSpPr>
        <p:spPr/>
        <p:txBody>
          <a:bodyPr>
            <a:normAutofit fontScale="97500"/>
          </a:bodyPr>
          <a:lstStyle/>
          <a:p>
            <a:r>
              <a:rPr lang="en-US" b="1" dirty="0"/>
              <a:t>DATA ANALYSIS PHASE</a:t>
            </a:r>
          </a:p>
          <a:p>
            <a:pPr marL="0" indent="0">
              <a:buNone/>
            </a:pPr>
            <a:r>
              <a:rPr lang="en-US" dirty="0"/>
              <a:t>-- Normal Distribution Curve / Skewed Distribution curve (Non Symmetrical Distribution) (Increase in front of mid point)</a:t>
            </a:r>
          </a:p>
          <a:p>
            <a:pPr marL="0" indent="0">
              <a:buNone/>
            </a:pPr>
            <a:r>
              <a:rPr lang="en-US" dirty="0"/>
              <a:t>--(Distribution is more towards negative as tail is longer) / Increased before midpoint (Head) vice versa)</a:t>
            </a:r>
          </a:p>
          <a:p>
            <a:r>
              <a:rPr lang="en-US" b="1" dirty="0"/>
              <a:t>EMPERICAL FORMULA</a:t>
            </a:r>
            <a:r>
              <a:rPr lang="en-US" dirty="0"/>
              <a:t>: </a:t>
            </a:r>
          </a:p>
          <a:p>
            <a:pPr marL="0" indent="0">
              <a:buNone/>
            </a:pPr>
            <a:r>
              <a:rPr lang="en-US" dirty="0"/>
              <a:t>--Mean = Median = Mode (Only when distribution is Equal)</a:t>
            </a:r>
          </a:p>
          <a:p>
            <a:pPr marL="0" indent="0">
              <a:buNone/>
            </a:pPr>
            <a:r>
              <a:rPr lang="en-US" dirty="0"/>
              <a:t>-- In case of Skewed (Tail is Negative) then = Mean &gt; Median &gt; Mode</a:t>
            </a:r>
          </a:p>
          <a:p>
            <a:pPr marL="0" indent="0">
              <a:buNone/>
            </a:pPr>
            <a:r>
              <a:rPr lang="en-US" dirty="0"/>
              <a:t>-- In case of Skewed (Tail is Positive) then =  Mode &gt; Median &gt; Mean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p>
        </p:txBody>
      </p:sp>
      <p:sp>
        <p:nvSpPr>
          <p:cNvPr id="3" name="Content Placeholder 2"/>
          <p:cNvSpPr>
            <a:spLocks noGrp="1"/>
          </p:cNvSpPr>
          <p:nvPr>
            <p:ph idx="1"/>
          </p:nvPr>
        </p:nvSpPr>
        <p:spPr/>
        <p:txBody>
          <a:bodyPr/>
          <a:lstStyle/>
          <a:p>
            <a:r>
              <a:rPr lang="en-US" b="1" dirty="0"/>
              <a:t>DATA ANALYSIS:</a:t>
            </a:r>
          </a:p>
          <a:p>
            <a:r>
              <a:rPr lang="en-US" dirty="0"/>
              <a:t>-- Through SPSS (Statistical Package for Social Sciences) </a:t>
            </a:r>
            <a:r>
              <a:rPr lang="en-US"/>
              <a:t>Version 26.0</a:t>
            </a:r>
            <a:endParaRPr lang="en-US" dirty="0"/>
          </a:p>
          <a:p>
            <a:r>
              <a:rPr lang="en-US" dirty="0"/>
              <a:t>-- Data Normality (Is the Data normally distributed or Not) is checked</a:t>
            </a:r>
          </a:p>
          <a:p>
            <a:r>
              <a:rPr lang="en-US" b="1" dirty="0"/>
              <a:t>SHAPIRO WILK TEST: </a:t>
            </a:r>
            <a:r>
              <a:rPr lang="en-US" dirty="0"/>
              <a:t>To assess if data’s Normality</a:t>
            </a:r>
          </a:p>
          <a:p>
            <a:r>
              <a:rPr lang="en-US" dirty="0"/>
              <a:t>Kolmogorov Test can also be used to assess Normality of data</a:t>
            </a:r>
          </a:p>
          <a:p>
            <a:r>
              <a:rPr lang="en-US" b="1" dirty="0"/>
              <a:t>PARAMETRIC TEST: </a:t>
            </a:r>
            <a:r>
              <a:rPr lang="en-US" dirty="0"/>
              <a:t>Used when Data is Normal</a:t>
            </a:r>
          </a:p>
          <a:p>
            <a:r>
              <a:rPr lang="en-US" b="1" dirty="0"/>
              <a:t>NON-PARAMETRIC TEST: </a:t>
            </a:r>
            <a:r>
              <a:rPr lang="en-US" dirty="0"/>
              <a:t>Used when Data is Skewed</a:t>
            </a:r>
          </a:p>
        </p:txBody>
      </p:sp>
    </p:spTree>
    <p:extLst>
      <p:ext uri="{BB962C8B-B14F-4D97-AF65-F5344CB8AC3E}">
        <p14:creationId xmlns:p14="http://schemas.microsoft.com/office/powerpoint/2010/main" val="41477751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7" name="Title 1"/>
          <p:cNvSpPr>
            <a:spLocks noGrp="1"/>
          </p:cNvSpPr>
          <p:nvPr>
            <p:ph type="title"/>
          </p:nvPr>
        </p:nvSpPr>
        <p:spPr/>
        <p:txBody>
          <a:bodyPr>
            <a:normAutofit fontScale="90000"/>
          </a:bodyPr>
          <a:lstStyle/>
          <a:p>
            <a:r>
              <a:rPr lang="en-US" dirty="0"/>
              <a:t>DISCUSSION PHASE</a:t>
            </a:r>
            <a:br>
              <a:rPr lang="en-US" dirty="0"/>
            </a:br>
            <a:r>
              <a:rPr lang="en-US" dirty="0"/>
              <a:t>(GENERALIZATION OF DATA)</a:t>
            </a:r>
            <a:br>
              <a:rPr lang="en-US" dirty="0"/>
            </a:br>
            <a:endParaRPr lang="en-US" dirty="0"/>
          </a:p>
        </p:txBody>
      </p:sp>
      <p:sp>
        <p:nvSpPr>
          <p:cNvPr id="1048638" name="Content Placeholder 2"/>
          <p:cNvSpPr>
            <a:spLocks noGrp="1"/>
          </p:cNvSpPr>
          <p:nvPr>
            <p:ph idx="1"/>
          </p:nvPr>
        </p:nvSpPr>
        <p:spPr>
          <a:xfrm>
            <a:off x="1069848" y="2069156"/>
            <a:ext cx="10058400" cy="4050792"/>
          </a:xfrm>
        </p:spPr>
        <p:txBody>
          <a:bodyPr>
            <a:normAutofit/>
          </a:bodyPr>
          <a:lstStyle/>
          <a:p>
            <a:pPr marL="0" indent="0">
              <a:buNone/>
            </a:pPr>
            <a:r>
              <a:rPr lang="en-US" dirty="0"/>
              <a:t>-- Publication of Research</a:t>
            </a:r>
          </a:p>
          <a:p>
            <a:pPr marL="0" indent="0">
              <a:buNone/>
            </a:pPr>
            <a:r>
              <a:rPr lang="en-US" dirty="0"/>
              <a:t>--Main findings of Study</a:t>
            </a:r>
          </a:p>
          <a:p>
            <a:pPr marL="0" indent="0">
              <a:buNone/>
            </a:pPr>
            <a:r>
              <a:rPr lang="en-US" dirty="0"/>
              <a:t>--Comparison with other Studies</a:t>
            </a:r>
          </a:p>
          <a:p>
            <a:pPr marL="0" indent="0">
              <a:buNone/>
            </a:pPr>
            <a:r>
              <a:rPr lang="en-US" dirty="0"/>
              <a:t>--Bias / Confounding </a:t>
            </a:r>
            <a:br>
              <a:rPr lang="en-US" dirty="0"/>
            </a:br>
            <a:r>
              <a:rPr lang="en-US" dirty="0"/>
              <a:t>(</a:t>
            </a:r>
            <a:r>
              <a:rPr lang="en-US" b="1" dirty="0"/>
              <a:t>example, </a:t>
            </a:r>
            <a:r>
              <a:rPr lang="en-US" dirty="0"/>
              <a:t>We used Laser that is available not the one which we want to use)</a:t>
            </a:r>
          </a:p>
          <a:p>
            <a:pPr marL="0" indent="0">
              <a:buNone/>
            </a:pPr>
            <a:r>
              <a:rPr lang="en-US" dirty="0"/>
              <a:t>-- Limitations (If Sample Size is not complicated then it is Included in Limitation)</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9" name="Content Placeholder 2"/>
          <p:cNvSpPr>
            <a:spLocks noGrp="1"/>
          </p:cNvSpPr>
          <p:nvPr>
            <p:ph idx="1"/>
          </p:nvPr>
        </p:nvSpPr>
        <p:spPr/>
        <p:txBody>
          <a:bodyPr/>
          <a:lstStyle/>
          <a:p>
            <a:r>
              <a:rPr lang="en-US" b="1" i="1" dirty="0"/>
              <a:t>THANK YOU------</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84ACB6"/>
      </a:dk2>
      <a:lt2>
        <a:srgbClr val="EBE9DD"/>
      </a:lt2>
      <a:accent1>
        <a:srgbClr val="6F8183"/>
      </a:accent1>
      <a:accent2>
        <a:srgbClr val="967E96"/>
      </a:accent2>
      <a:accent3>
        <a:srgbClr val="CCC893"/>
      </a:accent3>
      <a:accent4>
        <a:srgbClr val="A54D74"/>
      </a:accent4>
      <a:accent5>
        <a:srgbClr val="949C6B"/>
      </a:accent5>
      <a:accent6>
        <a:srgbClr val="766A50"/>
      </a:accent6>
      <a:hlink>
        <a:srgbClr val="CC6600"/>
      </a:hlink>
      <a:folHlink>
        <a:srgbClr val="777777"/>
      </a:folHlink>
    </a:clrScheme>
    <a:fontScheme name="Wood 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man Old Style" panose="02050604050505020204"/>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276</TotalTime>
  <Words>2257</Words>
  <Application>Microsoft Office PowerPoint</Application>
  <PresentationFormat>Widescreen</PresentationFormat>
  <Paragraphs>184</Paragraphs>
  <Slides>24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Bookman Old Style</vt:lpstr>
      <vt:lpstr>Calibri</vt:lpstr>
      <vt:lpstr>Century Gothic</vt:lpstr>
      <vt:lpstr>Wingdings</vt:lpstr>
      <vt:lpstr>Wood Type</vt:lpstr>
      <vt:lpstr>Reliability, Validity </vt:lpstr>
      <vt:lpstr>RELIABILITY </vt:lpstr>
      <vt:lpstr>PowerPoint Presentation</vt:lpstr>
      <vt:lpstr>PowerPoint Presentation</vt:lpstr>
      <vt:lpstr>VALIDITIY </vt:lpstr>
      <vt:lpstr>PowerPoint Presentation</vt:lpstr>
      <vt:lpstr>PowerPoint Presentation</vt:lpstr>
      <vt:lpstr>PowerPoint Presentation</vt:lpstr>
      <vt:lpstr>.</vt:lpstr>
      <vt:lpstr>Research:</vt:lpstr>
      <vt:lpstr>Phases of Research :</vt:lpstr>
      <vt:lpstr>PHASES OF RESEARCH </vt:lpstr>
      <vt:lpstr>Conceptual phase</vt:lpstr>
      <vt:lpstr>Planning and designing phase:</vt:lpstr>
      <vt:lpstr>Planning and designing phase:</vt:lpstr>
      <vt:lpstr>Planning and designing phase:</vt:lpstr>
      <vt:lpstr>Planning and designing phase:</vt:lpstr>
      <vt:lpstr>Planning and designing phase:</vt:lpstr>
      <vt:lpstr>Planning and designing phase:</vt:lpstr>
      <vt:lpstr>EMPIRICAL PHASE: </vt:lpstr>
      <vt:lpstr>Data analysis phase:</vt:lpstr>
      <vt:lpstr>…</vt:lpstr>
      <vt:lpstr>DISCUSSION PHASE (GENERALIZATION OF DATA)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Windows User</cp:lastModifiedBy>
  <cp:revision>23</cp:revision>
  <dcterms:created xsi:type="dcterms:W3CDTF">2023-07-14T03:11:09Z</dcterms:created>
  <dcterms:modified xsi:type="dcterms:W3CDTF">2024-01-20T16:50:13Z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d977b1c4fb474f9ca8eb13d2abd04a0a</vt:lpwstr>
  </property>
</Properties>
</file>