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7" d="100"/>
          <a:sy n="67" d="100"/>
        </p:scale>
        <p:origin x="-146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10/21/2016</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10/21/2016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10/21/2016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10/21/2016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10/21/2016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10/21/2016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1D8BD707-D9CF-40AE-B4C6-C98DA3205C09}" type="datetimeFigureOut">
              <a:rPr lang="en-US" smtClean="0"/>
              <a:pPr/>
              <a:t>10/21/2016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10/21/2016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10/21/2016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10/21/2016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10/21/2016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D8BD707-D9CF-40AE-B4C6-C98DA3205C09}" type="datetimeFigureOut">
              <a:rPr lang="en-US" smtClean="0"/>
              <a:pPr/>
              <a:t>10/21/2016</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6F15528-21DE-4FAA-801E-634DDDAF4B2B}"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Questionnaires</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Questionnaires</a:t>
            </a:r>
            <a:endParaRPr lang="en-US" dirty="0"/>
          </a:p>
        </p:txBody>
      </p:sp>
      <p:sp>
        <p:nvSpPr>
          <p:cNvPr id="3" name="Content Placeholder 2"/>
          <p:cNvSpPr>
            <a:spLocks noGrp="1"/>
          </p:cNvSpPr>
          <p:nvPr>
            <p:ph idx="1"/>
          </p:nvPr>
        </p:nvSpPr>
        <p:spPr/>
        <p:txBody>
          <a:bodyPr/>
          <a:lstStyle/>
          <a:p>
            <a:r>
              <a:rPr lang="en-US" dirty="0" smtClean="0"/>
              <a:t>Questionnaires can be thought of as a kind of written interview. They can be carried out face to face, by telephone or post.</a:t>
            </a:r>
          </a:p>
          <a:p>
            <a:r>
              <a:rPr lang="en-US" dirty="0" smtClean="0"/>
              <a:t>Questions have been used to research personality, and also to assess life events which may cause stress.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Questionnaires</a:t>
            </a:r>
            <a:endParaRPr lang="en-US" dirty="0"/>
          </a:p>
        </p:txBody>
      </p:sp>
      <p:sp>
        <p:nvSpPr>
          <p:cNvPr id="3" name="Content Placeholder 2"/>
          <p:cNvSpPr>
            <a:spLocks noGrp="1"/>
          </p:cNvSpPr>
          <p:nvPr>
            <p:ph idx="1"/>
          </p:nvPr>
        </p:nvSpPr>
        <p:spPr/>
        <p:txBody>
          <a:bodyPr>
            <a:normAutofit lnSpcReduction="10000"/>
          </a:bodyPr>
          <a:lstStyle/>
          <a:p>
            <a:r>
              <a:rPr lang="en-US" dirty="0" smtClean="0"/>
              <a:t>Questionnaires provide a relatively cheap, quick and efficient way of obtaining large amounts of information from a large sample of people. </a:t>
            </a:r>
          </a:p>
          <a:p>
            <a:r>
              <a:rPr lang="en-US" dirty="0" smtClean="0"/>
              <a:t>Data can be collected relatively quickly because the researcher would not need to be present when the questionnaires were completed. </a:t>
            </a:r>
          </a:p>
          <a:p>
            <a:r>
              <a:rPr lang="en-US" dirty="0" smtClean="0"/>
              <a:t>This is useful for large populations when interviews would be impractical.</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Questionnaires</a:t>
            </a:r>
            <a:endParaRPr lang="en-US" dirty="0"/>
          </a:p>
        </p:txBody>
      </p:sp>
      <p:sp>
        <p:nvSpPr>
          <p:cNvPr id="3" name="Content Placeholder 2"/>
          <p:cNvSpPr>
            <a:spLocks noGrp="1"/>
          </p:cNvSpPr>
          <p:nvPr>
            <p:ph idx="1"/>
          </p:nvPr>
        </p:nvSpPr>
        <p:spPr/>
        <p:txBody>
          <a:bodyPr/>
          <a:lstStyle/>
          <a:p>
            <a:r>
              <a:rPr lang="en-US" dirty="0" smtClean="0"/>
              <a:t>However, a problem with questionnaire is that respondents may lie due to social desirability. Most people want to present a positive image of themselves and so may lie or bend the truth to look good, e.g. pupils would exaggerate revision duration.</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Questionnaires</a:t>
            </a:r>
            <a:endParaRPr lang="en-US" dirty="0"/>
          </a:p>
        </p:txBody>
      </p:sp>
      <p:sp>
        <p:nvSpPr>
          <p:cNvPr id="3" name="Content Placeholder 2"/>
          <p:cNvSpPr>
            <a:spLocks noGrp="1"/>
          </p:cNvSpPr>
          <p:nvPr>
            <p:ph idx="1"/>
          </p:nvPr>
        </p:nvSpPr>
        <p:spPr/>
        <p:txBody>
          <a:bodyPr/>
          <a:lstStyle/>
          <a:p>
            <a:r>
              <a:rPr lang="en-US" dirty="0" smtClean="0"/>
              <a:t>Also the language of a questionnaire should be appropriate to the vocabulary of the group of people being studied. For example, the researcher must change the language of questions to match the social background of respondents' age / educational level / social class / ethnicity etc.</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Questionnaires</a:t>
            </a:r>
            <a:endParaRPr lang="en-US" dirty="0"/>
          </a:p>
        </p:txBody>
      </p:sp>
      <p:sp>
        <p:nvSpPr>
          <p:cNvPr id="3" name="Content Placeholder 2"/>
          <p:cNvSpPr>
            <a:spLocks noGrp="1"/>
          </p:cNvSpPr>
          <p:nvPr>
            <p:ph idx="1"/>
          </p:nvPr>
        </p:nvSpPr>
        <p:spPr/>
        <p:txBody>
          <a:bodyPr/>
          <a:lstStyle/>
          <a:p>
            <a:r>
              <a:rPr lang="en-US" dirty="0" smtClean="0"/>
              <a:t>Questionnaires can be an effective means of measuring the </a:t>
            </a:r>
            <a:r>
              <a:rPr lang="en-US" dirty="0" smtClean="0"/>
              <a:t>behavior</a:t>
            </a:r>
            <a:r>
              <a:rPr lang="en-US" dirty="0" smtClean="0"/>
              <a:t>, attitudes, preferences, opinions and intentions of relatively large numbers of subjects more cheaply and quickly than other methods. An important distinction is between open-ended and closed questions.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Questionnaires</a:t>
            </a:r>
            <a:endParaRPr lang="en-US" dirty="0"/>
          </a:p>
        </p:txBody>
      </p:sp>
      <p:sp>
        <p:nvSpPr>
          <p:cNvPr id="3" name="Content Placeholder 2"/>
          <p:cNvSpPr>
            <a:spLocks noGrp="1"/>
          </p:cNvSpPr>
          <p:nvPr>
            <p:ph idx="1"/>
          </p:nvPr>
        </p:nvSpPr>
        <p:spPr/>
        <p:txBody>
          <a:bodyPr/>
          <a:lstStyle/>
          <a:p>
            <a:r>
              <a:rPr lang="en-US" dirty="0" smtClean="0"/>
              <a:t>Often a questionnaire uses both open and closed questions to collect data. This is beneficial as it means both quantitative and qualitative data can be obtained.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Closed Questions</a:t>
            </a:r>
            <a:br>
              <a:rPr lang="en-US" dirty="0" smtClean="0"/>
            </a:b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Closed Questions</a:t>
            </a:r>
            <a:br>
              <a:rPr lang="en-US" dirty="0" smtClean="0"/>
            </a:br>
            <a:endParaRPr lang="en-US" dirty="0"/>
          </a:p>
        </p:txBody>
      </p:sp>
      <p:sp>
        <p:nvSpPr>
          <p:cNvPr id="3" name="Content Placeholder 2"/>
          <p:cNvSpPr>
            <a:spLocks noGrp="1"/>
          </p:cNvSpPr>
          <p:nvPr>
            <p:ph idx="1"/>
          </p:nvPr>
        </p:nvSpPr>
        <p:spPr/>
        <p:txBody>
          <a:bodyPr/>
          <a:lstStyle/>
          <a:p>
            <a:r>
              <a:rPr lang="en-US" dirty="0" smtClean="0"/>
              <a:t>Closed questions structure the answer by allowing only answers which fit into categories that have been decided in advanced by the researcher. Data that can be placed into a category is called nominal data.</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Closed Questions</a:t>
            </a:r>
            <a:endParaRPr lang="en-US" dirty="0"/>
          </a:p>
        </p:txBody>
      </p:sp>
      <p:sp>
        <p:nvSpPr>
          <p:cNvPr id="3" name="Content Placeholder 2"/>
          <p:cNvSpPr>
            <a:spLocks noGrp="1"/>
          </p:cNvSpPr>
          <p:nvPr>
            <p:ph idx="1"/>
          </p:nvPr>
        </p:nvSpPr>
        <p:spPr/>
        <p:txBody>
          <a:bodyPr/>
          <a:lstStyle/>
          <a:p>
            <a:r>
              <a:rPr lang="en-US" dirty="0" smtClean="0"/>
              <a:t>The options can be restricted to as few as two (e.g. 'yes' or 'no', 'male' or 'female'), or include quite complex lists of alternatives from which the respondent can choose.</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Closed Questions</a:t>
            </a:r>
            <a:endParaRPr lang="en-US" dirty="0"/>
          </a:p>
        </p:txBody>
      </p:sp>
      <p:sp>
        <p:nvSpPr>
          <p:cNvPr id="3" name="Content Placeholder 2"/>
          <p:cNvSpPr>
            <a:spLocks noGrp="1"/>
          </p:cNvSpPr>
          <p:nvPr>
            <p:ph idx="1"/>
          </p:nvPr>
        </p:nvSpPr>
        <p:spPr/>
        <p:txBody>
          <a:bodyPr/>
          <a:lstStyle/>
          <a:p>
            <a:r>
              <a:rPr lang="en-US" dirty="0" smtClean="0"/>
              <a:t>The respondent provides information which can be easily converted into quantitative data (e.g. count the number of 'yes' or 'no' answers).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Closed Questions</a:t>
            </a:r>
            <a:endParaRPr lang="en-US" dirty="0"/>
          </a:p>
        </p:txBody>
      </p:sp>
      <p:sp>
        <p:nvSpPr>
          <p:cNvPr id="3" name="Content Placeholder 2"/>
          <p:cNvSpPr>
            <a:spLocks noGrp="1"/>
          </p:cNvSpPr>
          <p:nvPr>
            <p:ph idx="1"/>
          </p:nvPr>
        </p:nvSpPr>
        <p:spPr/>
        <p:txBody>
          <a:bodyPr/>
          <a:lstStyle/>
          <a:p>
            <a:r>
              <a:rPr lang="en-US" dirty="0" smtClean="0"/>
              <a:t>Closed questions can also provide ordinal data (which can be ranked). This often involves using a rating scale to measure the strength of an attitudes or emotions.</a:t>
            </a:r>
          </a:p>
          <a:p>
            <a:r>
              <a:rPr lang="en-US" dirty="0" smtClean="0"/>
              <a:t>For example, strongly agree/agree/neutral/disagree/strongly disagree/unable to answer</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Strengths</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They can economical. This means they can provide large amounts of research data for relatively low costs.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Strengths</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The data can be quickly obtained as closed questions are easy to answer (usually just ticking a box). This means a large sample size can be obtained which should be representative of the population, which a researcher can then generalize from.</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Strengths</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The questions are </a:t>
            </a:r>
            <a:r>
              <a:rPr lang="en-US" dirty="0" err="1" smtClean="0"/>
              <a:t>standardised</a:t>
            </a:r>
            <a:r>
              <a:rPr lang="en-US" dirty="0" smtClean="0"/>
              <a:t>. All respondents are asked exactly the same questions in the same order. This means a questionnaire can be replicated easily to check for reliability. Therefore, a second researcher can use the questionnaire to check that the results are consistent.</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Limitations</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They lack detail. Because the responses are fixed there is less scope for respondents to supply answers which reflect their true feelings on a topic.</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Open Questions</a:t>
            </a:r>
            <a:br>
              <a:rPr lang="en-US" dirty="0" smtClean="0"/>
            </a:b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Open Questions</a:t>
            </a:r>
            <a:br>
              <a:rPr lang="en-US" dirty="0" smtClean="0"/>
            </a:br>
            <a:endParaRPr lang="en-US" dirty="0"/>
          </a:p>
        </p:txBody>
      </p:sp>
      <p:sp>
        <p:nvSpPr>
          <p:cNvPr id="3" name="Content Placeholder 2"/>
          <p:cNvSpPr>
            <a:spLocks noGrp="1"/>
          </p:cNvSpPr>
          <p:nvPr>
            <p:ph idx="1"/>
          </p:nvPr>
        </p:nvSpPr>
        <p:spPr/>
        <p:txBody>
          <a:bodyPr/>
          <a:lstStyle/>
          <a:p>
            <a:r>
              <a:rPr lang="en-US" dirty="0" smtClean="0"/>
              <a:t>Open questions allow people to express what they think in their own words.</a:t>
            </a:r>
          </a:p>
          <a:p>
            <a:r>
              <a:rPr lang="en-US" dirty="0" smtClean="0"/>
              <a:t>Open-ended questions enable the respondent to answer in as much detail as they likes in their own words. For example: “can you tell me how happy you feel right now?”</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Questions</a:t>
            </a:r>
            <a:endParaRPr lang="en-US" dirty="0"/>
          </a:p>
        </p:txBody>
      </p:sp>
      <p:sp>
        <p:nvSpPr>
          <p:cNvPr id="3" name="Content Placeholder 2"/>
          <p:cNvSpPr>
            <a:spLocks noGrp="1"/>
          </p:cNvSpPr>
          <p:nvPr>
            <p:ph idx="1"/>
          </p:nvPr>
        </p:nvSpPr>
        <p:spPr/>
        <p:txBody>
          <a:bodyPr>
            <a:normAutofit fontScale="92500"/>
          </a:bodyPr>
          <a:lstStyle/>
          <a:p>
            <a:r>
              <a:rPr lang="en-US" dirty="0" smtClean="0"/>
              <a:t>If you want to gather more in-depth answers from your respondents then open questions will work better. These give no pre-set answer options and instead allow the respondents to put down exactly what they like in their own words.</a:t>
            </a:r>
          </a:p>
          <a:p>
            <a:r>
              <a:rPr lang="en-US" dirty="0" smtClean="0"/>
              <a:t>Open questions are often used for complex questions that cannot be answered in a few simple categories but require more detail and discussion.</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Strengths</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Rich qualitative data is obtained as open questions allow the respondent to elaborate on their answer. This means the research can find out why a person holds a certain attitude.</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Limitations</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Time consuming to collect the data. It takes longer for the respondent to complete open questions. This is a problem as a smaller sample size may be obtained.</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Limitations</a:t>
            </a:r>
            <a:r>
              <a:rPr lang="en-US" dirty="0" smtClean="0"/>
              <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t>Time consuming to analyze the data. It takes longer for the researcher to analyze qualitative data as they have to read the answers and try to put them into categories by coding, which is often subjective and difficult. However, Smith (1992) has devoted an entire book to the issues of thematic content analysis the includes 14 different scoring systems for open-ended questions.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Limitations</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Not suitable for less educated respondents as open questions require superior writing skills and a better ability to express one's feelings verbally.</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Designing a Questionnaire</a:t>
            </a:r>
            <a:br>
              <a:rPr lang="en-US" dirty="0" smtClean="0"/>
            </a:b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Designing a Questionnaire</a:t>
            </a:r>
            <a:endParaRPr lang="en-US" dirty="0"/>
          </a:p>
        </p:txBody>
      </p:sp>
      <p:sp>
        <p:nvSpPr>
          <p:cNvPr id="3" name="Content Placeholder 2"/>
          <p:cNvSpPr>
            <a:spLocks noGrp="1"/>
          </p:cNvSpPr>
          <p:nvPr>
            <p:ph idx="1"/>
          </p:nvPr>
        </p:nvSpPr>
        <p:spPr/>
        <p:txBody>
          <a:bodyPr/>
          <a:lstStyle/>
          <a:p>
            <a:r>
              <a:rPr lang="en-US" dirty="0" smtClean="0"/>
              <a:t>With some questionnaires suffering from a response rate as low as 5% it is essential that a questionnaire is well designed. There are a number of important factors in questionnaire design.</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Aims</a:t>
            </a:r>
            <a:endParaRPr lang="en-US" dirty="0"/>
          </a:p>
        </p:txBody>
      </p:sp>
      <p:sp>
        <p:nvSpPr>
          <p:cNvPr id="3" name="Content Placeholder 2"/>
          <p:cNvSpPr>
            <a:spLocks noGrp="1"/>
          </p:cNvSpPr>
          <p:nvPr>
            <p:ph idx="1"/>
          </p:nvPr>
        </p:nvSpPr>
        <p:spPr/>
        <p:txBody>
          <a:bodyPr/>
          <a:lstStyle/>
          <a:p>
            <a:r>
              <a:rPr lang="en-US" dirty="0" smtClean="0"/>
              <a:t>Make sure that all questions asked address the aims of the research.</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Length</a:t>
            </a:r>
            <a:endParaRPr lang="en-US" dirty="0"/>
          </a:p>
        </p:txBody>
      </p:sp>
      <p:sp>
        <p:nvSpPr>
          <p:cNvPr id="3" name="Content Placeholder 2"/>
          <p:cNvSpPr>
            <a:spLocks noGrp="1"/>
          </p:cNvSpPr>
          <p:nvPr>
            <p:ph idx="1"/>
          </p:nvPr>
        </p:nvSpPr>
        <p:spPr/>
        <p:txBody>
          <a:bodyPr/>
          <a:lstStyle/>
          <a:p>
            <a:r>
              <a:rPr lang="en-US" dirty="0" smtClean="0"/>
              <a:t>The longer the questionnaire the less likely people will complete it. Questions should be short, clear, and be to the point; any unnecessary questions/items should be omitted. Two sides of A4 is usually an ideal length.</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Pilot Study</a:t>
            </a:r>
            <a:endParaRPr lang="en-US" dirty="0"/>
          </a:p>
        </p:txBody>
      </p:sp>
      <p:sp>
        <p:nvSpPr>
          <p:cNvPr id="3" name="Content Placeholder 2"/>
          <p:cNvSpPr>
            <a:spLocks noGrp="1"/>
          </p:cNvSpPr>
          <p:nvPr>
            <p:ph idx="1"/>
          </p:nvPr>
        </p:nvSpPr>
        <p:spPr/>
        <p:txBody>
          <a:bodyPr/>
          <a:lstStyle/>
          <a:p>
            <a:r>
              <a:rPr lang="en-US" dirty="0" smtClean="0"/>
              <a:t>Run a small scale practice study to ensure people understand the questions. People will also be able to give detailed honest feedback on the questionnaire design.</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 order</a:t>
            </a:r>
            <a:endParaRPr lang="en-US" dirty="0"/>
          </a:p>
        </p:txBody>
      </p:sp>
      <p:sp>
        <p:nvSpPr>
          <p:cNvPr id="3" name="Content Placeholder 2"/>
          <p:cNvSpPr>
            <a:spLocks noGrp="1"/>
          </p:cNvSpPr>
          <p:nvPr>
            <p:ph idx="1"/>
          </p:nvPr>
        </p:nvSpPr>
        <p:spPr/>
        <p:txBody>
          <a:bodyPr/>
          <a:lstStyle/>
          <a:p>
            <a:r>
              <a:rPr lang="en-US" dirty="0" smtClean="0"/>
              <a:t>Easy questions first progressing to more difficult questions.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Terminology</a:t>
            </a:r>
            <a:endParaRPr lang="en-US" dirty="0"/>
          </a:p>
        </p:txBody>
      </p:sp>
      <p:sp>
        <p:nvSpPr>
          <p:cNvPr id="3" name="Content Placeholder 2"/>
          <p:cNvSpPr>
            <a:spLocks noGrp="1"/>
          </p:cNvSpPr>
          <p:nvPr>
            <p:ph idx="1"/>
          </p:nvPr>
        </p:nvSpPr>
        <p:spPr/>
        <p:txBody>
          <a:bodyPr/>
          <a:lstStyle/>
          <a:p>
            <a:r>
              <a:rPr lang="en-US" dirty="0" smtClean="0"/>
              <a:t>There should be a minimum of technical jargon. Questions should be simple, to the point and easy to understand.</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Presentation</a:t>
            </a:r>
            <a:endParaRPr lang="en-US" dirty="0"/>
          </a:p>
        </p:txBody>
      </p:sp>
      <p:sp>
        <p:nvSpPr>
          <p:cNvPr id="3" name="Content Placeholder 2"/>
          <p:cNvSpPr>
            <a:spLocks noGrp="1"/>
          </p:cNvSpPr>
          <p:nvPr>
            <p:ph idx="1"/>
          </p:nvPr>
        </p:nvSpPr>
        <p:spPr/>
        <p:txBody>
          <a:bodyPr/>
          <a:lstStyle/>
          <a:p>
            <a:r>
              <a:rPr lang="en-US" dirty="0" smtClean="0"/>
              <a:t>Make sure it looks professional, include clear and concise instructions. If sent through the post make sure the envelope does not signify ‘junk mail’.</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Ethical Issues</a:t>
            </a:r>
            <a:br>
              <a:rPr lang="en-US" dirty="0" smtClean="0"/>
            </a:b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Ethical Issues</a:t>
            </a:r>
            <a:endParaRPr lang="en-US" dirty="0"/>
          </a:p>
        </p:txBody>
      </p:sp>
      <p:sp>
        <p:nvSpPr>
          <p:cNvPr id="3" name="Content Placeholder 2"/>
          <p:cNvSpPr>
            <a:spLocks noGrp="1"/>
          </p:cNvSpPr>
          <p:nvPr>
            <p:ph idx="1"/>
          </p:nvPr>
        </p:nvSpPr>
        <p:spPr/>
        <p:txBody>
          <a:bodyPr/>
          <a:lstStyle/>
          <a:p>
            <a:r>
              <a:rPr lang="en-US" dirty="0" smtClean="0"/>
              <a:t>The researcher must ensure that the information provided by the respondent is kept confidential, e.g. name, address etc.</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Ethical Issues</a:t>
            </a:r>
            <a:endParaRPr lang="en-US" dirty="0"/>
          </a:p>
        </p:txBody>
      </p:sp>
      <p:sp>
        <p:nvSpPr>
          <p:cNvPr id="3" name="Content Placeholder 2"/>
          <p:cNvSpPr>
            <a:spLocks noGrp="1"/>
          </p:cNvSpPr>
          <p:nvPr>
            <p:ph idx="1"/>
          </p:nvPr>
        </p:nvSpPr>
        <p:spPr/>
        <p:txBody>
          <a:bodyPr/>
          <a:lstStyle/>
          <a:p>
            <a:r>
              <a:rPr lang="en-US" dirty="0" smtClean="0"/>
              <a:t>This means questionnaires are good for researching sensitive topics as respondents will be more honest when they cannot be identified. Keeping the questionnaire confidential should also reduce the likelihood of any psychological harm, such as embarrassment.</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Ethical Issues</a:t>
            </a:r>
            <a:endParaRPr lang="en-US" dirty="0"/>
          </a:p>
        </p:txBody>
      </p:sp>
      <p:sp>
        <p:nvSpPr>
          <p:cNvPr id="3" name="Content Placeholder 2"/>
          <p:cNvSpPr>
            <a:spLocks noGrp="1"/>
          </p:cNvSpPr>
          <p:nvPr>
            <p:ph idx="1"/>
          </p:nvPr>
        </p:nvSpPr>
        <p:spPr/>
        <p:txBody>
          <a:bodyPr/>
          <a:lstStyle/>
          <a:p>
            <a:r>
              <a:rPr lang="en-US" dirty="0" smtClean="0"/>
              <a:t>Participants must provide informed consent prior to completing the questionnaire, and must be aware that they have the right to withdraw their information at any time during the survey/ study.</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Problems with Postal Questionnaires</a:t>
            </a:r>
            <a:br>
              <a:rPr lang="en-US" dirty="0" smtClean="0"/>
            </a:br>
            <a:endParaRPr lang="en-US" dirty="0"/>
          </a:p>
        </p:txBody>
      </p:sp>
      <p:sp>
        <p:nvSpPr>
          <p:cNvPr id="3" name="Content Placeholder 2"/>
          <p:cNvSpPr>
            <a:spLocks noGrp="1"/>
          </p:cNvSpPr>
          <p:nvPr>
            <p:ph idx="1"/>
          </p:nvPr>
        </p:nvSpPr>
        <p:spPr/>
        <p:txBody>
          <a:bodyPr/>
          <a:lstStyle/>
          <a:p>
            <a:r>
              <a:rPr lang="en-US" dirty="0" smtClean="0"/>
              <a:t>The data might not be valid (i.e. truthful) as we can never be sure that the right person actually completed the postal questionnaire.</a:t>
            </a:r>
          </a:p>
          <a:p>
            <a:r>
              <a:rPr lang="en-US" dirty="0" smtClean="0"/>
              <a:t>Also postal questionnaires may not be representative of the population they are studying?</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Problems with Postal Questionnaires</a:t>
            </a:r>
            <a:endParaRPr lang="en-US" dirty="0"/>
          </a:p>
        </p:txBody>
      </p:sp>
      <p:sp>
        <p:nvSpPr>
          <p:cNvPr id="3" name="Content Placeholder 2"/>
          <p:cNvSpPr>
            <a:spLocks noGrp="1"/>
          </p:cNvSpPr>
          <p:nvPr>
            <p:ph idx="1"/>
          </p:nvPr>
        </p:nvSpPr>
        <p:spPr/>
        <p:txBody>
          <a:bodyPr>
            <a:normAutofit lnSpcReduction="10000"/>
          </a:bodyPr>
          <a:lstStyle/>
          <a:p>
            <a:r>
              <a:rPr lang="en-US" dirty="0" smtClean="0"/>
              <a:t>This is because some questionnaires may be lost in the post reducing the sample size.</a:t>
            </a:r>
          </a:p>
          <a:p>
            <a:r>
              <a:rPr lang="en-US" dirty="0" smtClean="0"/>
              <a:t>The questionnaire may be completed by someone who is not a member of the research population.</a:t>
            </a:r>
          </a:p>
          <a:p>
            <a:r>
              <a:rPr lang="en-US" dirty="0" smtClean="0"/>
              <a:t>Those with strong views on the questionnaire’s subject are more likely to complete it than those with no interest in it.</a:t>
            </a: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Benefits of a Pilot Study</a:t>
            </a:r>
            <a:br>
              <a:rPr lang="en-US" dirty="0" smtClean="0"/>
            </a:b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a Pilot Study</a:t>
            </a:r>
            <a:endParaRPr lang="en-US" dirty="0"/>
          </a:p>
        </p:txBody>
      </p:sp>
      <p:sp>
        <p:nvSpPr>
          <p:cNvPr id="3" name="Content Placeholder 2"/>
          <p:cNvSpPr>
            <a:spLocks noGrp="1"/>
          </p:cNvSpPr>
          <p:nvPr>
            <p:ph idx="1"/>
          </p:nvPr>
        </p:nvSpPr>
        <p:spPr/>
        <p:txBody>
          <a:bodyPr/>
          <a:lstStyle/>
          <a:p>
            <a:r>
              <a:rPr lang="en-US" dirty="0" smtClean="0"/>
              <a:t>A pilot study is a practice / small-scale study conducted before the main study.</a:t>
            </a:r>
          </a:p>
          <a:p>
            <a:r>
              <a:rPr lang="en-US" dirty="0" smtClean="0"/>
              <a:t>It allows the researcher to try out the study with a few participants so that adjustments can be made before the main study, so saving time and money.</a:t>
            </a:r>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a Pilot Study</a:t>
            </a:r>
            <a:endParaRPr lang="en-US" dirty="0"/>
          </a:p>
        </p:txBody>
      </p:sp>
      <p:sp>
        <p:nvSpPr>
          <p:cNvPr id="3" name="Content Placeholder 2"/>
          <p:cNvSpPr>
            <a:spLocks noGrp="1"/>
          </p:cNvSpPr>
          <p:nvPr>
            <p:ph idx="1"/>
          </p:nvPr>
        </p:nvSpPr>
        <p:spPr/>
        <p:txBody>
          <a:bodyPr/>
          <a:lstStyle/>
          <a:p>
            <a:pPr>
              <a:buNone/>
            </a:pPr>
            <a:r>
              <a:rPr lang="en-US" dirty="0" smtClean="0"/>
              <a:t>It is important to conduct a questionnaire pilot study for the following reasons:</a:t>
            </a:r>
          </a:p>
          <a:p>
            <a:r>
              <a:rPr lang="en-US" dirty="0" smtClean="0"/>
              <a:t>Check that respondents understand the terminology used in the questionnaire.</a:t>
            </a:r>
          </a:p>
          <a:p>
            <a:r>
              <a:rPr lang="en-US" dirty="0" smtClean="0"/>
              <a:t>Check that emotive questions have not been used as they make people defensive and could invalidate their answers.</a:t>
            </a:r>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a Pilot Study</a:t>
            </a:r>
            <a:endParaRPr lang="en-US" dirty="0"/>
          </a:p>
        </p:txBody>
      </p:sp>
      <p:sp>
        <p:nvSpPr>
          <p:cNvPr id="3" name="Content Placeholder 2"/>
          <p:cNvSpPr>
            <a:spLocks noGrp="1"/>
          </p:cNvSpPr>
          <p:nvPr>
            <p:ph idx="1"/>
          </p:nvPr>
        </p:nvSpPr>
        <p:spPr/>
        <p:txBody>
          <a:bodyPr/>
          <a:lstStyle/>
          <a:p>
            <a:r>
              <a:rPr lang="en-US" dirty="0" smtClean="0"/>
              <a:t>Check that leading questions have not been used as they could bias the respondent's answer.</a:t>
            </a:r>
          </a:p>
          <a:p>
            <a:r>
              <a:rPr lang="en-US" dirty="0" smtClean="0"/>
              <a:t>Ensure the questionnaire can be completed in an appropriate time frame (i.e. it's not too long).</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6</TotalTime>
  <Words>1255</Words>
  <Application>Microsoft Office PowerPoint</Application>
  <PresentationFormat>On-screen Show (4:3)</PresentationFormat>
  <Paragraphs>89</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Solstice</vt:lpstr>
      <vt:lpstr>Questionnaires</vt:lpstr>
      <vt:lpstr>Questionnaires</vt:lpstr>
      <vt:lpstr>Questionnaires</vt:lpstr>
      <vt:lpstr>Questionnaires</vt:lpstr>
      <vt:lpstr>Questionnaires</vt:lpstr>
      <vt:lpstr>Questionnaires</vt:lpstr>
      <vt:lpstr>Questionnaires</vt:lpstr>
      <vt:lpstr>Closed Questions </vt:lpstr>
      <vt:lpstr>Closed Questions </vt:lpstr>
      <vt:lpstr>Closed Questions</vt:lpstr>
      <vt:lpstr>Closed Questions</vt:lpstr>
      <vt:lpstr>Closed Questions</vt:lpstr>
      <vt:lpstr>Strengths </vt:lpstr>
      <vt:lpstr>Strengths </vt:lpstr>
      <vt:lpstr>Strengths </vt:lpstr>
      <vt:lpstr>Limitations </vt:lpstr>
      <vt:lpstr>Open Questions </vt:lpstr>
      <vt:lpstr>Open Questions </vt:lpstr>
      <vt:lpstr>Open Questions</vt:lpstr>
      <vt:lpstr>Strengths </vt:lpstr>
      <vt:lpstr>Limitations </vt:lpstr>
      <vt:lpstr>Limitations </vt:lpstr>
      <vt:lpstr>Limitations </vt:lpstr>
      <vt:lpstr>Designing a Questionnaire </vt:lpstr>
      <vt:lpstr>Designing a Questionnaire</vt:lpstr>
      <vt:lpstr>Aims</vt:lpstr>
      <vt:lpstr>Length</vt:lpstr>
      <vt:lpstr>Pilot Study</vt:lpstr>
      <vt:lpstr>Question order</vt:lpstr>
      <vt:lpstr>Terminology</vt:lpstr>
      <vt:lpstr>Presentation</vt:lpstr>
      <vt:lpstr>Ethical Issues </vt:lpstr>
      <vt:lpstr>Ethical Issues</vt:lpstr>
      <vt:lpstr>Ethical Issues</vt:lpstr>
      <vt:lpstr>Ethical Issues</vt:lpstr>
      <vt:lpstr>Problems with Postal Questionnaires </vt:lpstr>
      <vt:lpstr>Problems with Postal Questionnaires</vt:lpstr>
      <vt:lpstr>Benefits of a Pilot Study </vt:lpstr>
      <vt:lpstr>Benefits of a Pilot Study</vt:lpstr>
      <vt:lpstr>Benefits of a Pilot Study</vt:lpstr>
      <vt:lpstr>Benefits of a Pilot Study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Questionnaires</dc:title>
  <dc:creator>intag 786</dc:creator>
  <cp:lastModifiedBy>intag 786</cp:lastModifiedBy>
  <cp:revision>3</cp:revision>
  <dcterms:created xsi:type="dcterms:W3CDTF">2006-08-16T00:00:00Z</dcterms:created>
  <dcterms:modified xsi:type="dcterms:W3CDTF">2016-10-22T04:09:20Z</dcterms:modified>
</cp:coreProperties>
</file>