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7" d="100"/>
          <a:sy n="67" d="100"/>
        </p:scale>
        <p:origin x="-1464"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1D8BD707-D9CF-40AE-B4C6-C98DA3205C09}" type="datetimeFigureOut">
              <a:rPr lang="en-US" smtClean="0"/>
              <a:pPr/>
              <a:t>10/21/2016</a:t>
            </a:fld>
            <a:endParaRPr lang="en-US"/>
          </a:p>
        </p:txBody>
      </p:sp>
      <p:sp>
        <p:nvSpPr>
          <p:cNvPr id="17" name="Footer Placeholder 16"/>
          <p:cNvSpPr>
            <a:spLocks noGrp="1"/>
          </p:cNvSpPr>
          <p:nvPr>
            <p:ph type="ftr" sz="quarter" idx="11"/>
          </p:nvPr>
        </p:nvSpPr>
        <p:spPr>
          <a:xfrm>
            <a:off x="5410200" y="4205288"/>
            <a:ext cx="1295400" cy="457200"/>
          </a:xfrm>
        </p:spPr>
        <p:txBody>
          <a:bodyPr/>
          <a:lstStyle/>
          <a:p>
            <a:endParaRPr lang="en-US"/>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10/21/2016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1D8BD707-D9CF-40AE-B4C6-C98DA3205C09}" type="datetimeFigureOut">
              <a:rPr lang="en-US" smtClean="0"/>
              <a:pPr/>
              <a:t>10/21/2016</a:t>
            </a:fld>
            <a:endParaRPr lang="en-US"/>
          </a:p>
        </p:txBody>
      </p:sp>
      <p:sp>
        <p:nvSpPr>
          <p:cNvPr id="27" name="Slide Number Placeholder 26"/>
          <p:cNvSpPr>
            <a:spLocks noGrp="1"/>
          </p:cNvSpPr>
          <p:nvPr>
            <p:ph type="sldNum" sz="quarter" idx="11"/>
          </p:nvPr>
        </p:nvSpPr>
        <p:spPr/>
        <p:txBody>
          <a:bodyPr rtlCol="0"/>
          <a:lstStyle/>
          <a:p>
            <a:fld id="{B6F15528-21DE-4FAA-801E-634DDDAF4B2B}" type="slidenum">
              <a:rPr lang="en-US" smtClean="0"/>
              <a:pPr/>
              <a:t>‹#›</a:t>
            </a:fld>
            <a:endParaRPr lang="en-US"/>
          </a:p>
        </p:txBody>
      </p:sp>
      <p:sp>
        <p:nvSpPr>
          <p:cNvPr id="28" name="Footer Placeholder 27"/>
          <p:cNvSpPr>
            <a:spLocks noGrp="1"/>
          </p:cNvSpPr>
          <p:nvPr>
            <p:ph type="ftr" sz="quarter" idx="12"/>
          </p:nvPr>
        </p:nvSpPr>
        <p:spPr/>
        <p:txBody>
          <a:bodyPr rtlCol="0"/>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1D8BD707-D9CF-40AE-B4C6-C98DA3205C09}" type="datetimeFigureOut">
              <a:rPr lang="en-US" smtClean="0"/>
              <a:pPr/>
              <a:t>10/21/2016</a:t>
            </a:fld>
            <a:endParaRPr lang="en-US"/>
          </a:p>
        </p:txBody>
      </p:sp>
      <p:sp>
        <p:nvSpPr>
          <p:cNvPr id="4" name="Footer Placeholder 3"/>
          <p:cNvSpPr>
            <a:spLocks noGrp="1"/>
          </p:cNvSpPr>
          <p:nvPr>
            <p:ph type="ftr" sz="quarter" idx="11"/>
          </p:nvPr>
        </p:nvSpPr>
        <p:spPr>
          <a:xfrm>
            <a:off x="5257800" y="612648"/>
            <a:ext cx="1325880" cy="457200"/>
          </a:xfrm>
        </p:spPr>
        <p:txBody>
          <a:bodyPr/>
          <a:lstStyle/>
          <a:p>
            <a:endParaRPr lang="en-US"/>
          </a:p>
        </p:txBody>
      </p:sp>
      <p:sp>
        <p:nvSpPr>
          <p:cNvPr id="5" name="Slide Number Placeholder 4"/>
          <p:cNvSpPr>
            <a:spLocks noGrp="1"/>
          </p:cNvSpPr>
          <p:nvPr>
            <p:ph type="sldNum" sz="quarter" idx="12"/>
          </p:nvPr>
        </p:nvSpPr>
        <p:spPr>
          <a:xfrm>
            <a:off x="8174736" y="2272"/>
            <a:ext cx="762000" cy="365760"/>
          </a:xfrm>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10/21/2016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1D8BD707-D9CF-40AE-B4C6-C98DA3205C09}" type="datetimeFigureOut">
              <a:rPr lang="en-US" smtClean="0"/>
              <a:pPr/>
              <a:t>10/21/2016</a:t>
            </a:fld>
            <a:endParaRPr lang="en-US"/>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US"/>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Likert</a:t>
            </a:r>
            <a:r>
              <a:rPr lang="en-US" dirty="0" smtClean="0"/>
              <a:t> Scale</a:t>
            </a:r>
            <a:br>
              <a:rPr lang="en-US" dirty="0" smtClean="0"/>
            </a:b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Likert</a:t>
            </a:r>
            <a:r>
              <a:rPr lang="en-US" dirty="0" smtClean="0"/>
              <a:t> Scale</a:t>
            </a:r>
            <a:endParaRPr lang="en-US" dirty="0"/>
          </a:p>
        </p:txBody>
      </p:sp>
      <p:sp>
        <p:nvSpPr>
          <p:cNvPr id="3" name="Content Placeholder 2"/>
          <p:cNvSpPr>
            <a:spLocks noGrp="1"/>
          </p:cNvSpPr>
          <p:nvPr>
            <p:ph idx="1"/>
          </p:nvPr>
        </p:nvSpPr>
        <p:spPr/>
        <p:txBody>
          <a:bodyPr/>
          <a:lstStyle/>
          <a:p>
            <a:r>
              <a:rPr lang="en-US" dirty="0" smtClean="0"/>
              <a:t>Various kinds of rating scales have been developed to measure attitudes directly (i.e. the person knows their attitude is being studied).  The most widely used is the </a:t>
            </a:r>
            <a:r>
              <a:rPr lang="en-US" dirty="0" err="1" smtClean="0"/>
              <a:t>Likert</a:t>
            </a:r>
            <a:r>
              <a:rPr lang="en-US" dirty="0" smtClean="0"/>
              <a:t> Scale.</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Likert</a:t>
            </a:r>
            <a:r>
              <a:rPr lang="en-US" dirty="0" smtClean="0"/>
              <a:t> Scale</a:t>
            </a:r>
            <a:endParaRPr lang="en-US" dirty="0"/>
          </a:p>
        </p:txBody>
      </p:sp>
      <p:sp>
        <p:nvSpPr>
          <p:cNvPr id="3" name="Content Placeholder 2"/>
          <p:cNvSpPr>
            <a:spLocks noGrp="1"/>
          </p:cNvSpPr>
          <p:nvPr>
            <p:ph idx="1"/>
          </p:nvPr>
        </p:nvSpPr>
        <p:spPr/>
        <p:txBody>
          <a:bodyPr/>
          <a:lstStyle/>
          <a:p>
            <a:r>
              <a:rPr lang="en-US" dirty="0" err="1" smtClean="0"/>
              <a:t>Likert</a:t>
            </a:r>
            <a:r>
              <a:rPr lang="en-US" dirty="0" smtClean="0"/>
              <a:t> (1932) developed the principle of measuring attitudes by asking people to respond to a series of statements about a topic, in terms of the extent to which they agree with them, and so tapping into the cognitive and affective components of attitudes.</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Likert</a:t>
            </a:r>
            <a:r>
              <a:rPr lang="en-US" dirty="0" smtClean="0"/>
              <a:t> Scale</a:t>
            </a:r>
            <a:endParaRPr lang="en-US" dirty="0"/>
          </a:p>
        </p:txBody>
      </p:sp>
      <p:sp>
        <p:nvSpPr>
          <p:cNvPr id="3" name="Content Placeholder 2"/>
          <p:cNvSpPr>
            <a:spLocks noGrp="1"/>
          </p:cNvSpPr>
          <p:nvPr>
            <p:ph idx="1"/>
          </p:nvPr>
        </p:nvSpPr>
        <p:spPr/>
        <p:txBody>
          <a:bodyPr/>
          <a:lstStyle/>
          <a:p>
            <a:r>
              <a:rPr lang="en-US" dirty="0" err="1" smtClean="0"/>
              <a:t>Likert</a:t>
            </a:r>
            <a:r>
              <a:rPr lang="en-US" dirty="0" smtClean="0"/>
              <a:t>-type or frequency scales use fixed choice response formats and are designed to measure attitudes or </a:t>
            </a:r>
            <a:r>
              <a:rPr lang="en-US" dirty="0" smtClean="0"/>
              <a:t>opinions.</a:t>
            </a:r>
            <a:r>
              <a:rPr lang="en-US" dirty="0" smtClean="0"/>
              <a:t>  These ordinal scales measure levels of agreement/disagreement.</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Likert</a:t>
            </a:r>
            <a:r>
              <a:rPr lang="en-US" dirty="0" smtClean="0"/>
              <a:t> Scale</a:t>
            </a:r>
            <a:endParaRPr lang="en-US" dirty="0"/>
          </a:p>
        </p:txBody>
      </p:sp>
      <p:sp>
        <p:nvSpPr>
          <p:cNvPr id="3" name="Content Placeholder 2"/>
          <p:cNvSpPr>
            <a:spLocks noGrp="1"/>
          </p:cNvSpPr>
          <p:nvPr>
            <p:ph idx="1"/>
          </p:nvPr>
        </p:nvSpPr>
        <p:spPr/>
        <p:txBody>
          <a:bodyPr/>
          <a:lstStyle/>
          <a:p>
            <a:r>
              <a:rPr lang="en-US" dirty="0" smtClean="0"/>
              <a:t>A </a:t>
            </a:r>
            <a:r>
              <a:rPr lang="en-US" dirty="0" err="1" smtClean="0"/>
              <a:t>Likert</a:t>
            </a:r>
            <a:r>
              <a:rPr lang="en-US" dirty="0" smtClean="0"/>
              <a:t>-type scale assumes that the strength/intensity of experience is linear, i.e. on a continuum from strongly agree to strongly disagree, and makes the assumption that attitudes can be measured.  Respondents may be offered a choice of five to seven or even nine pre-coded responses with the neutral point being neither agree nor disagree. </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Likert</a:t>
            </a:r>
            <a:r>
              <a:rPr lang="en-US" dirty="0" smtClean="0"/>
              <a:t> Scale</a:t>
            </a:r>
            <a:endParaRPr lang="en-US" dirty="0"/>
          </a:p>
        </p:txBody>
      </p:sp>
      <p:sp>
        <p:nvSpPr>
          <p:cNvPr id="3" name="Content Placeholder 2"/>
          <p:cNvSpPr>
            <a:spLocks noGrp="1"/>
          </p:cNvSpPr>
          <p:nvPr>
            <p:ph idx="1"/>
          </p:nvPr>
        </p:nvSpPr>
        <p:spPr/>
        <p:txBody>
          <a:bodyPr/>
          <a:lstStyle/>
          <a:p>
            <a:r>
              <a:rPr lang="en-US" dirty="0" smtClean="0"/>
              <a:t>In it final form, the </a:t>
            </a:r>
            <a:r>
              <a:rPr lang="en-US" dirty="0" err="1" smtClean="0"/>
              <a:t>Likert</a:t>
            </a:r>
            <a:r>
              <a:rPr lang="en-US" dirty="0" smtClean="0"/>
              <a:t> Scale is a five (or seven) point scale which is used to allow the individual to express how much they agree or disagree with a particular statement</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Likert</a:t>
            </a:r>
            <a:r>
              <a:rPr lang="en-US" dirty="0" smtClean="0"/>
              <a:t> Scale Examples</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0" y="0"/>
          <a:ext cx="9144000" cy="6858000"/>
        </p:xfrm>
        <a:graphic>
          <a:graphicData uri="http://schemas.openxmlformats.org/drawingml/2006/table">
            <a:tbl>
              <a:tblPr/>
              <a:tblGrid>
                <a:gridCol w="4572000"/>
                <a:gridCol w="4572000"/>
              </a:tblGrid>
              <a:tr h="786350">
                <a:tc>
                  <a:txBody>
                    <a:bodyPr/>
                    <a:lstStyle/>
                    <a:p>
                      <a:pPr algn="l"/>
                      <a:r>
                        <a:rPr lang="en-US" b="1" dirty="0">
                          <a:solidFill>
                            <a:srgbClr val="444444"/>
                          </a:solidFill>
                          <a:latin typeface="Linux Libertine, Georgia, Times, serif"/>
                        </a:rPr>
                        <a:t>Agreement</a:t>
                      </a:r>
                      <a:endParaRPr lang="en-US" b="0" dirty="0">
                        <a:solidFill>
                          <a:srgbClr val="444444"/>
                        </a:solidFill>
                        <a:latin typeface="Linux Libertine, Georgia, Times, serif"/>
                      </a:endParaRPr>
                    </a:p>
                  </a:txBody>
                  <a:tcPr marL="95250" marR="95250" marT="95250" marB="95250"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0F0F0"/>
                    </a:solidFill>
                  </a:tcPr>
                </a:tc>
                <a:tc>
                  <a:txBody>
                    <a:bodyPr/>
                    <a:lstStyle/>
                    <a:p>
                      <a:pPr algn="l"/>
                      <a:r>
                        <a:rPr lang="en-US" b="1">
                          <a:solidFill>
                            <a:srgbClr val="444444"/>
                          </a:solidFill>
                          <a:latin typeface="Linux Libertine, Georgia, Times, serif"/>
                        </a:rPr>
                        <a:t>Frequency</a:t>
                      </a:r>
                      <a:endParaRPr lang="en-US" b="0">
                        <a:solidFill>
                          <a:srgbClr val="444444"/>
                        </a:solidFill>
                        <a:latin typeface="Linux Libertine, Georgia, Times, serif"/>
                      </a:endParaRPr>
                    </a:p>
                  </a:txBody>
                  <a:tcPr marL="95250" marR="95250" marT="95250" marB="95250"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0F0F0"/>
                    </a:solidFill>
                  </a:tcPr>
                </a:tc>
              </a:tr>
              <a:tr h="2642650">
                <a:tc>
                  <a:txBody>
                    <a:bodyPr/>
                    <a:lstStyle/>
                    <a:p>
                      <a:pPr>
                        <a:buFont typeface="Arial"/>
                        <a:buChar char="•"/>
                      </a:pPr>
                      <a:r>
                        <a:rPr lang="en-US"/>
                        <a:t>Strongly Agree</a:t>
                      </a:r>
                    </a:p>
                    <a:p>
                      <a:pPr>
                        <a:buFont typeface="Arial"/>
                        <a:buChar char="•"/>
                      </a:pPr>
                      <a:r>
                        <a:rPr lang="en-US"/>
                        <a:t>Agree</a:t>
                      </a:r>
                    </a:p>
                    <a:p>
                      <a:pPr>
                        <a:buFont typeface="Arial"/>
                        <a:buChar char="•"/>
                      </a:pPr>
                      <a:r>
                        <a:rPr lang="en-US"/>
                        <a:t>Undecided</a:t>
                      </a:r>
                    </a:p>
                    <a:p>
                      <a:pPr>
                        <a:buFont typeface="Arial"/>
                        <a:buChar char="•"/>
                      </a:pPr>
                      <a:r>
                        <a:rPr lang="en-US"/>
                        <a:t>Disagree</a:t>
                      </a:r>
                    </a:p>
                    <a:p>
                      <a:pPr>
                        <a:buFont typeface="Arial"/>
                        <a:buChar char="•"/>
                      </a:pPr>
                      <a:r>
                        <a:rPr lang="en-US"/>
                        <a:t>Strongly Disagree</a:t>
                      </a:r>
                    </a:p>
                  </a:txBody>
                  <a:tcPr marL="95250" marR="95250" marT="95250" marB="95250"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CFCFC"/>
                    </a:solidFill>
                  </a:tcPr>
                </a:tc>
                <a:tc>
                  <a:txBody>
                    <a:bodyPr/>
                    <a:lstStyle/>
                    <a:p>
                      <a:pPr>
                        <a:buFont typeface="Arial"/>
                        <a:buChar char="•"/>
                      </a:pPr>
                      <a:r>
                        <a:rPr lang="en-US"/>
                        <a:t>Very Frequently</a:t>
                      </a:r>
                    </a:p>
                    <a:p>
                      <a:pPr>
                        <a:buFont typeface="Arial"/>
                        <a:buChar char="•"/>
                      </a:pPr>
                      <a:r>
                        <a:rPr lang="en-US"/>
                        <a:t>Frequently</a:t>
                      </a:r>
                    </a:p>
                    <a:p>
                      <a:pPr>
                        <a:buFont typeface="Arial"/>
                        <a:buChar char="•"/>
                      </a:pPr>
                      <a:r>
                        <a:rPr lang="en-US"/>
                        <a:t>Occasionally</a:t>
                      </a:r>
                    </a:p>
                    <a:p>
                      <a:pPr>
                        <a:buFont typeface="Arial"/>
                        <a:buChar char="•"/>
                      </a:pPr>
                      <a:r>
                        <a:rPr lang="en-US"/>
                        <a:t>Rarely</a:t>
                      </a:r>
                    </a:p>
                    <a:p>
                      <a:pPr>
                        <a:buFont typeface="Arial"/>
                        <a:buChar char="•"/>
                      </a:pPr>
                      <a:r>
                        <a:rPr lang="en-US"/>
                        <a:t>Never</a:t>
                      </a:r>
                    </a:p>
                  </a:txBody>
                  <a:tcPr marL="95250" marR="95250" marT="95250" marB="95250"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CFCFC"/>
                    </a:solidFill>
                  </a:tcPr>
                </a:tc>
              </a:tr>
              <a:tr h="786350">
                <a:tc>
                  <a:txBody>
                    <a:bodyPr/>
                    <a:lstStyle/>
                    <a:p>
                      <a:pPr algn="l"/>
                      <a:r>
                        <a:rPr lang="en-US" b="1" dirty="0">
                          <a:solidFill>
                            <a:srgbClr val="444444"/>
                          </a:solidFill>
                          <a:latin typeface="Linux Libertine, Georgia, Times, serif"/>
                        </a:rPr>
                        <a:t>Importance</a:t>
                      </a:r>
                      <a:endParaRPr lang="en-US" b="0" dirty="0">
                        <a:solidFill>
                          <a:srgbClr val="444444"/>
                        </a:solidFill>
                        <a:latin typeface="Linux Libertine, Georgia, Times, serif"/>
                      </a:endParaRPr>
                    </a:p>
                  </a:txBody>
                  <a:tcPr marL="95250" marR="95250" marT="95250" marB="95250"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0F0F0"/>
                    </a:solidFill>
                  </a:tcPr>
                </a:tc>
                <a:tc>
                  <a:txBody>
                    <a:bodyPr/>
                    <a:lstStyle/>
                    <a:p>
                      <a:pPr algn="l"/>
                      <a:r>
                        <a:rPr lang="en-US" b="1">
                          <a:solidFill>
                            <a:srgbClr val="444444"/>
                          </a:solidFill>
                          <a:latin typeface="Linux Libertine, Georgia, Times, serif"/>
                        </a:rPr>
                        <a:t>Likelihood</a:t>
                      </a:r>
                      <a:endParaRPr lang="en-US" b="0">
                        <a:solidFill>
                          <a:srgbClr val="444444"/>
                        </a:solidFill>
                        <a:latin typeface="Linux Libertine, Georgia, Times, serif"/>
                      </a:endParaRPr>
                    </a:p>
                  </a:txBody>
                  <a:tcPr marL="95250" marR="95250" marT="95250" marB="95250"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0F0F0"/>
                    </a:solidFill>
                  </a:tcPr>
                </a:tc>
              </a:tr>
              <a:tr h="2642650">
                <a:tc>
                  <a:txBody>
                    <a:bodyPr/>
                    <a:lstStyle/>
                    <a:p>
                      <a:pPr>
                        <a:buFont typeface="Arial"/>
                        <a:buChar char="•"/>
                      </a:pPr>
                      <a:r>
                        <a:rPr lang="en-US"/>
                        <a:t>Very Important</a:t>
                      </a:r>
                    </a:p>
                    <a:p>
                      <a:pPr>
                        <a:buFont typeface="Arial"/>
                        <a:buChar char="•"/>
                      </a:pPr>
                      <a:r>
                        <a:rPr lang="en-US"/>
                        <a:t>Important</a:t>
                      </a:r>
                    </a:p>
                    <a:p>
                      <a:pPr>
                        <a:buFont typeface="Arial"/>
                        <a:buChar char="•"/>
                      </a:pPr>
                      <a:r>
                        <a:rPr lang="en-US"/>
                        <a:t>Moderately Important</a:t>
                      </a:r>
                    </a:p>
                    <a:p>
                      <a:pPr>
                        <a:buFont typeface="Arial"/>
                        <a:buChar char="•"/>
                      </a:pPr>
                      <a:r>
                        <a:rPr lang="en-US"/>
                        <a:t>Of Little Importance</a:t>
                      </a:r>
                    </a:p>
                    <a:p>
                      <a:pPr>
                        <a:buFont typeface="Arial"/>
                        <a:buChar char="•"/>
                      </a:pPr>
                      <a:r>
                        <a:rPr lang="en-US"/>
                        <a:t>Unimportant</a:t>
                      </a:r>
                    </a:p>
                  </a:txBody>
                  <a:tcPr marL="95250" marR="95250" marT="95250" marB="95250"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CFCFC"/>
                    </a:solidFill>
                  </a:tcPr>
                </a:tc>
                <a:tc>
                  <a:txBody>
                    <a:bodyPr/>
                    <a:lstStyle/>
                    <a:p>
                      <a:pPr>
                        <a:buFont typeface="Arial"/>
                        <a:buChar char="•"/>
                      </a:pPr>
                      <a:r>
                        <a:rPr lang="en-US" dirty="0"/>
                        <a:t>Almost Always True</a:t>
                      </a:r>
                    </a:p>
                    <a:p>
                      <a:pPr>
                        <a:buFont typeface="Arial"/>
                        <a:buChar char="•"/>
                      </a:pPr>
                      <a:r>
                        <a:rPr lang="en-US" dirty="0"/>
                        <a:t>Usually True</a:t>
                      </a:r>
                    </a:p>
                    <a:p>
                      <a:pPr>
                        <a:buFont typeface="Arial"/>
                        <a:buChar char="•"/>
                      </a:pPr>
                      <a:r>
                        <a:rPr lang="en-US" dirty="0"/>
                        <a:t>Occasionally True</a:t>
                      </a:r>
                    </a:p>
                    <a:p>
                      <a:pPr>
                        <a:buFont typeface="Arial"/>
                        <a:buChar char="•"/>
                      </a:pPr>
                      <a:r>
                        <a:rPr lang="en-US" dirty="0"/>
                        <a:t>Usually Not True</a:t>
                      </a:r>
                    </a:p>
                    <a:p>
                      <a:pPr>
                        <a:buFont typeface="Arial"/>
                        <a:buChar char="•"/>
                      </a:pPr>
                      <a:r>
                        <a:rPr lang="en-US" dirty="0"/>
                        <a:t>Almost Never True</a:t>
                      </a:r>
                    </a:p>
                  </a:txBody>
                  <a:tcPr marL="95250" marR="95250" marT="95250" marB="95250"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CFCFC"/>
                    </a:solidFill>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can you analyze data from a </a:t>
            </a:r>
            <a:r>
              <a:rPr lang="en-US" dirty="0" err="1" smtClean="0"/>
              <a:t>Likert</a:t>
            </a:r>
            <a:r>
              <a:rPr lang="en-US" dirty="0" smtClean="0"/>
              <a:t> Scale?</a:t>
            </a:r>
            <a:br>
              <a:rPr lang="en-US" dirty="0" smtClean="0"/>
            </a:br>
            <a:endParaRPr lang="en-US" dirty="0"/>
          </a:p>
        </p:txBody>
      </p:sp>
      <p:sp>
        <p:nvSpPr>
          <p:cNvPr id="3" name="Content Placeholder 2"/>
          <p:cNvSpPr>
            <a:spLocks noGrp="1"/>
          </p:cNvSpPr>
          <p:nvPr>
            <p:ph idx="1"/>
          </p:nvPr>
        </p:nvSpPr>
        <p:spPr/>
        <p:txBody>
          <a:bodyPr/>
          <a:lstStyle/>
          <a:p>
            <a:r>
              <a:rPr lang="en-US" dirty="0" smtClean="0"/>
              <a:t>Summarize using a median or a mode (not a mean); the mode is probably the most suitable for easy interpretation.</a:t>
            </a:r>
            <a:br>
              <a:rPr lang="en-US" dirty="0" smtClean="0"/>
            </a:br>
            <a:endParaRPr lang="en-US" dirty="0" smtClean="0"/>
          </a:p>
          <a:p>
            <a:r>
              <a:rPr lang="en-US" dirty="0" smtClean="0"/>
              <a:t>Display </a:t>
            </a:r>
            <a:r>
              <a:rPr lang="en-US" dirty="0" smtClean="0"/>
              <a:t>the distribution of observations in a bar chart (it can’t be a histogram, because the data is not continuous).</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Critical Evaluation</a:t>
            </a:r>
            <a:br>
              <a:rPr lang="en-US" dirty="0" smtClean="0"/>
            </a:b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Critical Evaluation</a:t>
            </a:r>
            <a:endParaRPr lang="en-US" dirty="0"/>
          </a:p>
        </p:txBody>
      </p:sp>
      <p:sp>
        <p:nvSpPr>
          <p:cNvPr id="3" name="Content Placeholder 2"/>
          <p:cNvSpPr>
            <a:spLocks noGrp="1"/>
          </p:cNvSpPr>
          <p:nvPr>
            <p:ph idx="1"/>
          </p:nvPr>
        </p:nvSpPr>
        <p:spPr/>
        <p:txBody>
          <a:bodyPr/>
          <a:lstStyle/>
          <a:p>
            <a:r>
              <a:rPr lang="en-US" dirty="0" err="1" smtClean="0"/>
              <a:t>Likert</a:t>
            </a:r>
            <a:r>
              <a:rPr lang="en-US" dirty="0" smtClean="0"/>
              <a:t> Scales have the </a:t>
            </a:r>
            <a:r>
              <a:rPr lang="en-US" b="1" dirty="0" smtClean="0"/>
              <a:t>advantage</a:t>
            </a:r>
            <a:r>
              <a:rPr lang="en-US" dirty="0" smtClean="0"/>
              <a:t> that they do not expect a simple yes / no answer from the respondent, but rather allow for degrees of opinion, and even no opinion at all.  Therefore quantitative data is obtained, which means that the data can be analyzed with relative ease.</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Critical Evaluation</a:t>
            </a:r>
            <a:br>
              <a:rPr lang="en-US" dirty="0" smtClean="0"/>
            </a:br>
            <a:endParaRPr lang="en-US" dirty="0"/>
          </a:p>
        </p:txBody>
      </p:sp>
      <p:sp>
        <p:nvSpPr>
          <p:cNvPr id="3" name="Content Placeholder 2"/>
          <p:cNvSpPr>
            <a:spLocks noGrp="1"/>
          </p:cNvSpPr>
          <p:nvPr>
            <p:ph idx="1"/>
          </p:nvPr>
        </p:nvSpPr>
        <p:spPr/>
        <p:txBody>
          <a:bodyPr/>
          <a:lstStyle/>
          <a:p>
            <a:r>
              <a:rPr lang="en-US" dirty="0" smtClean="0"/>
              <a:t>However, like all surveys, the validity of </a:t>
            </a:r>
            <a:r>
              <a:rPr lang="en-US" dirty="0" err="1" smtClean="0"/>
              <a:t>Likert</a:t>
            </a:r>
            <a:r>
              <a:rPr lang="en-US" dirty="0" smtClean="0"/>
              <a:t> Scale attitude measurement can be compromised due </a:t>
            </a:r>
            <a:r>
              <a:rPr lang="en-US" b="1" dirty="0" smtClean="0"/>
              <a:t>social desirability</a:t>
            </a:r>
            <a:r>
              <a:rPr lang="en-US" dirty="0" smtClean="0"/>
              <a:t>.  This means that individuals may lie to put themselves in a positive light.  For example, if a </a:t>
            </a:r>
            <a:r>
              <a:rPr lang="en-US" dirty="0" err="1" smtClean="0"/>
              <a:t>likert</a:t>
            </a:r>
            <a:r>
              <a:rPr lang="en-US" dirty="0" smtClean="0"/>
              <a:t> scale was measuring discrimination, who would admit to being racist?</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Critical Evaluation</a:t>
            </a:r>
            <a:br>
              <a:rPr lang="en-US" dirty="0" smtClean="0"/>
            </a:br>
            <a:endParaRPr lang="en-US" dirty="0"/>
          </a:p>
        </p:txBody>
      </p:sp>
      <p:sp>
        <p:nvSpPr>
          <p:cNvPr id="3" name="Content Placeholder 2"/>
          <p:cNvSpPr>
            <a:spLocks noGrp="1"/>
          </p:cNvSpPr>
          <p:nvPr>
            <p:ph idx="1"/>
          </p:nvPr>
        </p:nvSpPr>
        <p:spPr/>
        <p:txBody>
          <a:bodyPr>
            <a:normAutofit lnSpcReduction="10000"/>
          </a:bodyPr>
          <a:lstStyle/>
          <a:p>
            <a:r>
              <a:rPr lang="en-US" dirty="0" smtClean="0"/>
              <a:t>Offering </a:t>
            </a:r>
            <a:r>
              <a:rPr lang="en-US" b="1" dirty="0" smtClean="0"/>
              <a:t>anonymity</a:t>
            </a:r>
            <a:r>
              <a:rPr lang="en-US" dirty="0" smtClean="0"/>
              <a:t> on self-administered questionnaires should further reduce social pressure, and thus may likewise reduce social desirability bias.  </a:t>
            </a:r>
            <a:r>
              <a:rPr lang="en-US" dirty="0" err="1" smtClean="0"/>
              <a:t>Paulhus</a:t>
            </a:r>
            <a:r>
              <a:rPr lang="en-US" dirty="0" smtClean="0"/>
              <a:t> (1984) found that more desirable personality characteristics were reported when people were asked to write their names, addresses and telephone numbers on their questionnaire than when they told not to put identifying information on the questionnaire.</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3</TotalTime>
  <Words>262</Words>
  <Application>Microsoft Office PowerPoint</Application>
  <PresentationFormat>On-screen Show (4:3)</PresentationFormat>
  <Paragraphs>46</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Urban</vt:lpstr>
      <vt:lpstr>Likert Scale </vt:lpstr>
      <vt:lpstr>Likert Scale</vt:lpstr>
      <vt:lpstr>Likert Scale</vt:lpstr>
      <vt:lpstr>Likert Scale</vt:lpstr>
      <vt:lpstr>Likert Scale</vt:lpstr>
      <vt:lpstr>Likert Scale</vt:lpstr>
      <vt:lpstr>Likert Scale Examples</vt:lpstr>
      <vt:lpstr>Slide 8</vt:lpstr>
      <vt:lpstr>How can you analyze data from a Likert Scale? </vt:lpstr>
      <vt:lpstr>Critical Evaluation </vt:lpstr>
      <vt:lpstr>Critical Evaluation</vt:lpstr>
      <vt:lpstr>Critical Evaluation </vt:lpstr>
      <vt:lpstr>Critical Evaluation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Likert Scale </dc:title>
  <dc:creator>intag 786</dc:creator>
  <cp:lastModifiedBy>intag 786</cp:lastModifiedBy>
  <cp:revision>2</cp:revision>
  <dcterms:created xsi:type="dcterms:W3CDTF">2006-08-16T00:00:00Z</dcterms:created>
  <dcterms:modified xsi:type="dcterms:W3CDTF">2016-10-22T04:12:37Z</dcterms:modified>
</cp:coreProperties>
</file>