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7" d="100"/>
          <a:sy n="67" d="100"/>
        </p:scale>
        <p:origin x="-1464"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1D8BD707-D9CF-40AE-B4C6-C98DA3205C09}" type="datetimeFigureOut">
              <a:rPr lang="en-US" smtClean="0"/>
              <a:pPr/>
              <a:t>10/7/2016</a:t>
            </a:fld>
            <a:endParaRPr lang="en-US"/>
          </a:p>
        </p:txBody>
      </p:sp>
      <p:sp>
        <p:nvSpPr>
          <p:cNvPr id="17" name="Footer Placeholder 16"/>
          <p:cNvSpPr>
            <a:spLocks noGrp="1"/>
          </p:cNvSpPr>
          <p:nvPr>
            <p:ph type="ftr" sz="quarter" idx="11"/>
          </p:nvPr>
        </p:nvSpPr>
        <p:spPr/>
        <p:txBody>
          <a:bodyPr/>
          <a:lstStyle/>
          <a:p>
            <a:endParaRPr lang="en-US"/>
          </a:p>
        </p:txBody>
      </p:sp>
      <p:sp>
        <p:nvSpPr>
          <p:cNvPr id="7" name="Straight Connector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B6F15528-21DE-4FAA-801E-634DDDAF4B2B}" type="slidenum">
              <a:rPr lang="en-US" smtClean="0"/>
              <a:pPr/>
              <a:t>‹#›</a:t>
            </a:fld>
            <a:endParaRPr lang="en-US"/>
          </a:p>
        </p:txBody>
      </p:sp>
      <p:sp>
        <p:nvSpPr>
          <p:cNvPr id="8" name="Title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10/7/2016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4361688" y="1026372"/>
            <a:ext cx="457200" cy="441325"/>
          </a:xfrm>
        </p:spPr>
        <p:txBody>
          <a:bodyPr/>
          <a:lstStyle/>
          <a:p>
            <a:fld id="{B6F15528-21DE-4FAA-801E-634DDDAF4B2B}" type="slidenum">
              <a:rPr lang="en-US" smtClean="0"/>
              <a:pPr/>
              <a:t>‹#›</a:t>
            </a:fld>
            <a:endParaRPr lang="en-US"/>
          </a:p>
        </p:txBody>
      </p:sp>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3" name="Rectangle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Rectangle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Footer Placeholder 4"/>
          <p:cNvSpPr>
            <a:spLocks noGrp="1"/>
          </p:cNvSpPr>
          <p:nvPr>
            <p:ph type="ftr" sz="quarter" idx="11"/>
          </p:nvPr>
        </p:nvSpPr>
        <p:spPr/>
        <p:txBody>
          <a:bodyPr/>
          <a:lstStyle/>
          <a:p>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10/7/2016</a:t>
            </a:fld>
            <a:endParaRPr lang="en-US"/>
          </a:p>
        </p:txBody>
      </p:sp>
      <p:sp>
        <p:nvSpPr>
          <p:cNvPr id="8" name="Straight Connector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Oval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B6F15528-21DE-4FAA-801E-634DDDAF4B2B}" type="slidenum">
              <a:rPr lang="en-US" smtClean="0"/>
              <a:pPr/>
              <a:t>‹#›</a:t>
            </a:fld>
            <a:endParaRPr lang="en-US"/>
          </a:p>
        </p:txBody>
      </p:sp>
      <p:sp>
        <p:nvSpPr>
          <p:cNvPr id="2" name="Title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758952"/>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a:xfrm>
            <a:off x="5791200" y="6409944"/>
            <a:ext cx="3044952" cy="365760"/>
          </a:xfrm>
        </p:spPr>
        <p:txBody>
          <a:bodyPr/>
          <a:lstStyle/>
          <a:p>
            <a:fld id="{1D8BD707-D9CF-40AE-B4C6-C98DA3205C09}" type="datetimeFigureOut">
              <a:rPr lang="en-US" smtClean="0"/>
              <a:pPr/>
              <a:t>10/7/2016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
        <p:nvSpPr>
          <p:cNvPr id="8" name="Straight Connector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Content Placeholder 9"/>
          <p:cNvSpPr>
            <a:spLocks noGrp="1"/>
          </p:cNvSpPr>
          <p:nvPr>
            <p:ph sz="half" idx="1"/>
          </p:nvPr>
        </p:nvSpPr>
        <p:spPr>
          <a:xfrm>
            <a:off x="301752"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Content Placeholder 11"/>
          <p:cNvSpPr>
            <a:spLocks noGrp="1"/>
          </p:cNvSpPr>
          <p:nvPr>
            <p:ph sz="half" idx="2"/>
          </p:nvPr>
        </p:nvSpPr>
        <p:spPr>
          <a:xfrm>
            <a:off x="4800600"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1D8BD707-D9CF-40AE-B4C6-C98DA3205C09}" type="datetimeFigureOut">
              <a:rPr lang="en-US" smtClean="0"/>
              <a:pPr/>
              <a:t>10/7/2016</a:t>
            </a:fld>
            <a:endParaRPr lang="en-US"/>
          </a:p>
        </p:txBody>
      </p:sp>
      <p:sp>
        <p:nvSpPr>
          <p:cNvPr id="8" name="Footer Placeholder 7"/>
          <p:cNvSpPr>
            <a:spLocks noGrp="1"/>
          </p:cNvSpPr>
          <p:nvPr>
            <p:ph type="ftr" sz="quarter" idx="11"/>
          </p:nvPr>
        </p:nvSpPr>
        <p:spPr>
          <a:xfrm>
            <a:off x="304800" y="6409944"/>
            <a:ext cx="3581400" cy="365760"/>
          </a:xfrm>
        </p:spPr>
        <p:txBody>
          <a:bodyPr/>
          <a:lstStyle/>
          <a:p>
            <a:endParaRPr lang="en-US"/>
          </a:p>
        </p:txBody>
      </p:sp>
      <p:sp>
        <p:nvSpPr>
          <p:cNvPr id="15" name="Straight Connector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B6F15528-21DE-4FAA-801E-634DDDAF4B2B}" type="slidenum">
              <a:rPr lang="en-US" smtClean="0"/>
              <a:pPr/>
              <a:t>‹#›</a:t>
            </a:fld>
            <a:endParaRPr lang="en-US"/>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1D8BD707-D9CF-40AE-B4C6-C98DA3205C09}" type="datetimeFigureOut">
              <a:rPr lang="en-US" smtClean="0"/>
              <a:pPr/>
              <a:t>10/7/2016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4343400" y="1036020"/>
            <a:ext cx="457200" cy="441325"/>
          </a:xfrm>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Rectangle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Rectangle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Date Placeholder 1"/>
          <p:cNvSpPr>
            <a:spLocks noGrp="1"/>
          </p:cNvSpPr>
          <p:nvPr>
            <p:ph type="dt" sz="half" idx="10"/>
          </p:nvPr>
        </p:nvSpPr>
        <p:spPr/>
        <p:txBody>
          <a:bodyPr/>
          <a:lstStyle/>
          <a:p>
            <a:fld id="{1D8BD707-D9CF-40AE-B4C6-C98DA3205C09}" type="datetimeFigureOut">
              <a:rPr lang="en-US" smtClean="0"/>
              <a:pPr/>
              <a:t>10/7/2016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4267200" y="6324600"/>
            <a:ext cx="609600" cy="441324"/>
          </a:xfrm>
        </p:spPr>
        <p:txBody>
          <a:bodyPr/>
          <a:lstStyle>
            <a:lvl1pPr>
              <a:defRPr>
                <a:solidFill>
                  <a:srgbClr val="FFFFFF"/>
                </a:solidFill>
              </a:defRPr>
            </a:lvl1p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B6F15528-21DE-4FAA-801E-634DDDAF4B2B}" type="slidenum">
              <a:rPr lang="en-US" smtClean="0"/>
              <a:pPr/>
              <a:t>‹#›</a:t>
            </a:fld>
            <a:endParaRPr lang="en-US"/>
          </a:p>
        </p:txBody>
      </p:sp>
      <p:sp>
        <p:nvSpPr>
          <p:cNvPr id="21" name="Rectangle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10/7/2016</a:t>
            </a:fld>
            <a:endParaRPr lang="en-US"/>
          </a:p>
        </p:txBody>
      </p:sp>
      <p:sp>
        <p:nvSpPr>
          <p:cNvPr id="6" name="Footer Placeholder 5"/>
          <p:cNvSpPr>
            <a:spLocks noGrp="1"/>
          </p:cNvSpPr>
          <p:nvPr>
            <p:ph type="ftr" sz="quarter" idx="11"/>
          </p:nvPr>
        </p:nvSpPr>
        <p:spPr>
          <a:xfrm>
            <a:off x="301752" y="6410848"/>
            <a:ext cx="3383280" cy="365760"/>
          </a:xfrm>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p>
            <a:fld id="{B6F15528-21DE-4FAA-801E-634DDDAF4B2B}" type="slidenum">
              <a:rPr lang="en-US" smtClean="0"/>
              <a:pPr/>
              <a:t>‹#›</a:t>
            </a:fld>
            <a:endParaRPr lang="en-US"/>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5788152" y="6404984"/>
            <a:ext cx="3044952" cy="365760"/>
          </a:xfrm>
        </p:spPr>
        <p:txBody>
          <a:bodyPr/>
          <a:lstStyle/>
          <a:p>
            <a:fld id="{1D8BD707-D9CF-40AE-B4C6-C98DA3205C09}" type="datetimeFigureOut">
              <a:rPr lang="en-US" smtClean="0"/>
              <a:pPr/>
              <a:t>10/7/2016</a:t>
            </a:fld>
            <a:endParaRPr lang="en-US"/>
          </a:p>
        </p:txBody>
      </p:sp>
      <p:sp>
        <p:nvSpPr>
          <p:cNvPr id="6" name="Footer Placeholder 5"/>
          <p:cNvSpPr>
            <a:spLocks noGrp="1"/>
          </p:cNvSpPr>
          <p:nvPr>
            <p:ph type="ftr" sz="quarter" idx="11"/>
          </p:nvPr>
        </p:nvSpPr>
        <p:spPr>
          <a:xfrm>
            <a:off x="301752" y="6410848"/>
            <a:ext cx="3584448" cy="365760"/>
          </a:xfrm>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10/7/2016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2"/>
      </p:bgRef>
    </p:bg>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Straight Connector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Oval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6915912" y="3009901"/>
            <a:ext cx="457200" cy="441325"/>
          </a:xfrm>
        </p:spPr>
        <p:txBody>
          <a:bodyPr/>
          <a:lstStyle/>
          <a:p>
            <a:fld id="{B6F15528-21DE-4FAA-801E-634DDDAF4B2B}" type="slidenum">
              <a:rPr lang="en-US" smtClean="0"/>
              <a:pPr/>
              <a:t>‹#›</a:t>
            </a:fld>
            <a:endParaRPr lang="en-US"/>
          </a:p>
        </p:txBody>
      </p:sp>
      <p:sp>
        <p:nvSpPr>
          <p:cNvPr id="3" name="Vertical Text Placeholder 2"/>
          <p:cNvSpPr>
            <a:spLocks noGrp="1"/>
          </p:cNvSpPr>
          <p:nvPr>
            <p:ph type="body" orient="vert" idx="1"/>
          </p:nvPr>
        </p:nvSpPr>
        <p:spPr>
          <a:xfrm>
            <a:off x="304800" y="304800"/>
            <a:ext cx="6553200" cy="5821366"/>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10/7/2016</a:t>
            </a:fld>
            <a:endParaRPr lang="en-US"/>
          </a:p>
        </p:txBody>
      </p:sp>
      <p:sp>
        <p:nvSpPr>
          <p:cNvPr id="5" name="Footer Placeholder 4"/>
          <p:cNvSpPr>
            <a:spLocks noGrp="1"/>
          </p:cNvSpPr>
          <p:nvPr>
            <p:ph type="ftr" sz="quarter" idx="11"/>
          </p:nvPr>
        </p:nvSpPr>
        <p:spPr/>
        <p:txBody>
          <a:bodyPr/>
          <a:lstStyle/>
          <a:p>
            <a:endParaRPr lang="en-US"/>
          </a:p>
        </p:txBody>
      </p:sp>
      <p:sp>
        <p:nvSpPr>
          <p:cNvPr id="2" name="Vertical Title 1"/>
          <p:cNvSpPr>
            <a:spLocks noGrp="1"/>
          </p:cNvSpPr>
          <p:nvPr>
            <p:ph type="title" orient="vert"/>
          </p:nvPr>
        </p:nvSpPr>
        <p:spPr>
          <a:xfrm>
            <a:off x="7391400" y="304801"/>
            <a:ext cx="1447800" cy="5851525"/>
          </a:xfrm>
        </p:spPr>
        <p:txBody>
          <a:bodyPr vert="eaVert"/>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1D8BD707-D9CF-40AE-B4C6-C98DA3205C09}" type="datetimeFigureOut">
              <a:rPr lang="en-US" smtClean="0"/>
              <a:pPr/>
              <a:t>10/7/2016</a:t>
            </a:fld>
            <a:endParaRPr lang="en-US"/>
          </a:p>
        </p:txBody>
      </p:sp>
      <p:sp>
        <p:nvSpPr>
          <p:cNvPr id="3" name="Footer Placeholder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en-US"/>
          </a:p>
        </p:txBody>
      </p:sp>
      <p:sp>
        <p:nvSpPr>
          <p:cNvPr id="8" name="Rectangle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B6F15528-21DE-4FAA-801E-634DDDAF4B2B}" type="slidenum">
              <a:rPr lang="en-US" smtClean="0"/>
              <a:pPr/>
              <a:t>‹#›</a:t>
            </a:fld>
            <a:endParaRPr lang="en-US"/>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endParaRPr lang="en-US" dirty="0"/>
          </a:p>
        </p:txBody>
      </p:sp>
      <p:sp>
        <p:nvSpPr>
          <p:cNvPr id="2" name="Title 1"/>
          <p:cNvSpPr>
            <a:spLocks noGrp="1"/>
          </p:cNvSpPr>
          <p:nvPr>
            <p:ph type="ctrTitle"/>
          </p:nvPr>
        </p:nvSpPr>
        <p:spPr/>
        <p:txBody>
          <a:bodyPr>
            <a:normAutofit/>
          </a:bodyPr>
          <a:lstStyle/>
          <a:p>
            <a:r>
              <a:rPr lang="en-US" sz="6600" dirty="0" smtClean="0"/>
              <a:t>VARIABLES</a:t>
            </a:r>
            <a:endParaRPr lang="en-US" sz="66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VARIABLE</a:t>
            </a:r>
            <a:endParaRPr lang="en-US" dirty="0"/>
          </a:p>
        </p:txBody>
      </p:sp>
      <p:sp>
        <p:nvSpPr>
          <p:cNvPr id="3" name="Content Placeholder 2"/>
          <p:cNvSpPr>
            <a:spLocks noGrp="1"/>
          </p:cNvSpPr>
          <p:nvPr>
            <p:ph sz="quarter" idx="1"/>
          </p:nvPr>
        </p:nvSpPr>
        <p:spPr/>
        <p:txBody>
          <a:bodyPr/>
          <a:lstStyle/>
          <a:p>
            <a:r>
              <a:rPr lang="en-US" dirty="0" smtClean="0"/>
              <a:t>A variable is anything that can vary, i.e. changed or be changed, such as memory, attention, time taken to perform a task, etc. </a:t>
            </a:r>
          </a:p>
          <a:p>
            <a:r>
              <a:rPr lang="en-US" dirty="0" smtClean="0"/>
              <a:t>Variable are given a special name that only applies to experimental. </a:t>
            </a:r>
          </a:p>
          <a:p>
            <a:r>
              <a:rPr lang="en-US" dirty="0" smtClean="0"/>
              <a:t>One is called the dependent variable and the other the independent variable.</a:t>
            </a:r>
          </a:p>
          <a:p>
            <a:r>
              <a:rPr lang="en-US" dirty="0" smtClean="0"/>
              <a:t>In an experiment, the researcher is looking for the possible effect on the dependent variable that might be caused by changing </a:t>
            </a: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Independent variable</a:t>
            </a:r>
            <a:r>
              <a:rPr lang="en-US" dirty="0" smtClean="0"/>
              <a:t> </a:t>
            </a:r>
            <a:r>
              <a:rPr lang="en-US" b="1" dirty="0" smtClean="0"/>
              <a:t>(IV)</a:t>
            </a:r>
            <a:endParaRPr lang="en-US" dirty="0"/>
          </a:p>
        </p:txBody>
      </p:sp>
      <p:sp>
        <p:nvSpPr>
          <p:cNvPr id="3" name="Content Placeholder 2"/>
          <p:cNvSpPr>
            <a:spLocks noGrp="1"/>
          </p:cNvSpPr>
          <p:nvPr>
            <p:ph sz="quarter" idx="1"/>
          </p:nvPr>
        </p:nvSpPr>
        <p:spPr/>
        <p:txBody>
          <a:bodyPr/>
          <a:lstStyle/>
          <a:p>
            <a:r>
              <a:rPr lang="en-US" dirty="0" smtClean="0"/>
              <a:t>Variable the experimenter manipulates (i.e. changes) – assumed to have a direct effect on the dependent variable.</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Dependent variable</a:t>
            </a:r>
            <a:r>
              <a:rPr lang="en-US" dirty="0" smtClean="0"/>
              <a:t> </a:t>
            </a:r>
            <a:r>
              <a:rPr lang="en-US" b="1" dirty="0" smtClean="0"/>
              <a:t>(DV)</a:t>
            </a:r>
            <a:endParaRPr lang="en-US" dirty="0"/>
          </a:p>
        </p:txBody>
      </p:sp>
      <p:sp>
        <p:nvSpPr>
          <p:cNvPr id="3" name="Content Placeholder 2"/>
          <p:cNvSpPr>
            <a:spLocks noGrp="1"/>
          </p:cNvSpPr>
          <p:nvPr>
            <p:ph sz="quarter" idx="1"/>
          </p:nvPr>
        </p:nvSpPr>
        <p:spPr/>
        <p:txBody>
          <a:bodyPr/>
          <a:lstStyle/>
          <a:p>
            <a:r>
              <a:rPr lang="en-US" dirty="0" smtClean="0"/>
              <a:t>Variable the experimenter measures, after making changes to the IV that are assumed to affect the DV.</a:t>
            </a: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a:t>
            </a:r>
            <a:endParaRPr lang="en-US" dirty="0"/>
          </a:p>
        </p:txBody>
      </p:sp>
      <p:sp>
        <p:nvSpPr>
          <p:cNvPr id="3" name="Content Placeholder 2"/>
          <p:cNvSpPr>
            <a:spLocks noGrp="1"/>
          </p:cNvSpPr>
          <p:nvPr>
            <p:ph sz="quarter" idx="1"/>
          </p:nvPr>
        </p:nvSpPr>
        <p:spPr/>
        <p:txBody>
          <a:bodyPr/>
          <a:lstStyle/>
          <a:p>
            <a:r>
              <a:rPr lang="en-US" dirty="0" smtClean="0"/>
              <a:t>For example, we might change the type of information (e.g. organized or random) given to participants to see what effect this might have on the amount of information remembered.</a:t>
            </a:r>
            <a:br>
              <a:rPr lang="en-US" dirty="0" smtClean="0"/>
            </a:br>
            <a:endParaRPr lang="en-US" dirty="0" smtClean="0"/>
          </a:p>
          <a:p>
            <a:r>
              <a:rPr lang="en-US" dirty="0" smtClean="0"/>
              <a:t>In this particular example the type of information is the independent variable (because it changes) and the amount of information remembered is the dependent variable (because this is being measured). </a:t>
            </a:r>
          </a:p>
          <a:p>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p:txBody>
          <a:bodyPr/>
          <a:lstStyle/>
          <a:p>
            <a:endParaRPr lang="en-US"/>
          </a:p>
        </p:txBody>
      </p:sp>
      <p:sp>
        <p:nvSpPr>
          <p:cNvPr id="3" name="Title 2"/>
          <p:cNvSpPr>
            <a:spLocks noGrp="1"/>
          </p:cNvSpPr>
          <p:nvPr>
            <p:ph type="ctrTitle"/>
          </p:nvPr>
        </p:nvSpPr>
        <p:spPr/>
        <p:txBody>
          <a:bodyPr/>
          <a:lstStyle/>
          <a:p>
            <a:r>
              <a:rPr lang="en-US" dirty="0" err="1" smtClean="0"/>
              <a:t>Operationalising</a:t>
            </a:r>
            <a:r>
              <a:rPr lang="en-US" dirty="0" smtClean="0"/>
              <a:t> Variables</a:t>
            </a:r>
            <a:br>
              <a:rPr lang="en-US" dirty="0" smtClean="0"/>
            </a:b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r>
              <a:rPr lang="en-US" dirty="0" smtClean="0"/>
              <a:t>It is very important in research to clearly define what you mean by both your IV and DV.</a:t>
            </a: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Operational variables</a:t>
            </a:r>
            <a:endParaRPr lang="en-US" dirty="0"/>
          </a:p>
        </p:txBody>
      </p:sp>
      <p:sp>
        <p:nvSpPr>
          <p:cNvPr id="3" name="Content Placeholder 2"/>
          <p:cNvSpPr>
            <a:spLocks noGrp="1"/>
          </p:cNvSpPr>
          <p:nvPr>
            <p:ph sz="quarter" idx="1"/>
          </p:nvPr>
        </p:nvSpPr>
        <p:spPr/>
        <p:txBody>
          <a:bodyPr/>
          <a:lstStyle/>
          <a:p>
            <a:r>
              <a:rPr lang="en-US" b="1" dirty="0" smtClean="0"/>
              <a:t>Operational variables</a:t>
            </a:r>
            <a:r>
              <a:rPr lang="en-US" dirty="0" smtClean="0"/>
              <a:t> (or </a:t>
            </a:r>
            <a:r>
              <a:rPr lang="en-US" dirty="0" err="1" smtClean="0"/>
              <a:t>operationalizing</a:t>
            </a:r>
            <a:r>
              <a:rPr lang="en-US" dirty="0" smtClean="0"/>
              <a:t> definitions) refer to how you will define and measure a specific variable as it is used in your study.</a:t>
            </a: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a:t>
            </a:r>
            <a:endParaRPr lang="en-US" dirty="0"/>
          </a:p>
        </p:txBody>
      </p:sp>
      <p:sp>
        <p:nvSpPr>
          <p:cNvPr id="3" name="Content Placeholder 2"/>
          <p:cNvSpPr>
            <a:spLocks noGrp="1"/>
          </p:cNvSpPr>
          <p:nvPr>
            <p:ph sz="quarter" idx="1"/>
          </p:nvPr>
        </p:nvSpPr>
        <p:spPr/>
        <p:txBody>
          <a:bodyPr>
            <a:normAutofit lnSpcReduction="10000"/>
          </a:bodyPr>
          <a:lstStyle/>
          <a:p>
            <a:r>
              <a:rPr lang="en-US" dirty="0" smtClean="0"/>
              <a:t>if we are concerned with the effect of media violence on aggression, then we need to be very clear what we mean by the different terms. In this case, we must state what we mean by the terms “media violence” and “aggression” as we will study them.</a:t>
            </a:r>
          </a:p>
          <a:p>
            <a:r>
              <a:rPr lang="en-US" dirty="0" smtClean="0"/>
              <a:t>Therefore, you could state that “media violence” is operationally defined (in your experiment) as ‘exposure to a 15 minute film showing scenes of physical assault’; “aggression” is operationally defined as ‘levels of electrical shocks administered to a second ‘participant’ in another room’.</a:t>
            </a:r>
          </a:p>
          <a:p>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a:t>
            </a:r>
            <a:endParaRPr lang="en-US" dirty="0"/>
          </a:p>
        </p:txBody>
      </p:sp>
      <p:sp>
        <p:nvSpPr>
          <p:cNvPr id="3" name="Content Placeholder 2"/>
          <p:cNvSpPr>
            <a:spLocks noGrp="1"/>
          </p:cNvSpPr>
          <p:nvPr>
            <p:ph sz="quarter" idx="1"/>
          </p:nvPr>
        </p:nvSpPr>
        <p:spPr/>
        <p:txBody>
          <a:bodyPr/>
          <a:lstStyle/>
          <a:p>
            <a:r>
              <a:rPr lang="en-US" dirty="0" smtClean="0"/>
              <a:t>In another example, the hypothesis “Young participants will have significantly better memories than older participants” is not </a:t>
            </a:r>
            <a:r>
              <a:rPr lang="en-US" dirty="0" err="1" smtClean="0"/>
              <a:t>operationalized</a:t>
            </a:r>
            <a:r>
              <a:rPr lang="en-US" dirty="0" smtClean="0"/>
              <a:t>. How do we define "young", “old” or "memory"? "Participants aged between 16 - 30 will recall significantly more nouns from a list if twenty than participants aged between 55 - 70" is </a:t>
            </a:r>
            <a:r>
              <a:rPr lang="en-US" dirty="0" err="1" smtClean="0"/>
              <a:t>operationalized</a:t>
            </a:r>
            <a:r>
              <a:rPr lang="en-US" dirty="0" smtClean="0"/>
              <a:t>.</a:t>
            </a: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r>
              <a:rPr lang="en-US" dirty="0" smtClean="0"/>
              <a:t>The key point here is that we have made it absolutely clear what we mean by the terms as they were studied and measured in our experiment.</a:t>
            </a:r>
          </a:p>
          <a:p>
            <a:r>
              <a:rPr lang="en-US" dirty="0" smtClean="0"/>
              <a:t>If we didn’t do this then it would be very difficult (if not impossible) to compare the findings of different studies into the same behavior.</a:t>
            </a:r>
          </a:p>
          <a:p>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r>
              <a:rPr lang="en-US" dirty="0" err="1" smtClean="0"/>
              <a:t>Operationalization</a:t>
            </a:r>
            <a:r>
              <a:rPr lang="en-US" dirty="0" smtClean="0"/>
              <a:t> has the great advantage that it generally provides a clear and objective definition of even complex variables. It also makes it easier for other researchers to replicate a study and check for reliability.</a:t>
            </a:r>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Extraneous Variables</a:t>
            </a:r>
            <a:endParaRPr lang="en-US" dirty="0"/>
          </a:p>
        </p:txBody>
      </p:sp>
      <p:sp>
        <p:nvSpPr>
          <p:cNvPr id="3" name="Content Placeholder 2"/>
          <p:cNvSpPr>
            <a:spLocks noGrp="1"/>
          </p:cNvSpPr>
          <p:nvPr>
            <p:ph sz="quarter" idx="1"/>
          </p:nvPr>
        </p:nvSpPr>
        <p:spPr/>
        <p:txBody>
          <a:bodyPr/>
          <a:lstStyle/>
          <a:p>
            <a:r>
              <a:rPr lang="en-US" dirty="0" smtClean="0"/>
              <a:t>When we conduct experiments there are other variables that can affect our results, if we do not control them. The researcher wants to make sure that it is the manipulation of the independent variable that has changed the changes in the dependent variable.</a:t>
            </a:r>
          </a:p>
          <a:p>
            <a:r>
              <a:rPr lang="en-US" dirty="0" smtClean="0"/>
              <a:t>Hence, all the other variables that could affect the DV to change must be controlled. These other variables are called extraneous or confounding variables.</a:t>
            </a:r>
          </a:p>
          <a:p>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Extraneous Variables</a:t>
            </a:r>
            <a:endParaRPr lang="en-US" dirty="0"/>
          </a:p>
        </p:txBody>
      </p:sp>
      <p:sp>
        <p:nvSpPr>
          <p:cNvPr id="3" name="Content Placeholder 2"/>
          <p:cNvSpPr>
            <a:spLocks noGrp="1"/>
          </p:cNvSpPr>
          <p:nvPr>
            <p:ph sz="quarter" idx="1"/>
          </p:nvPr>
        </p:nvSpPr>
        <p:spPr/>
        <p:txBody>
          <a:bodyPr/>
          <a:lstStyle/>
          <a:p>
            <a:r>
              <a:rPr lang="en-US" dirty="0" smtClean="0"/>
              <a:t>These are all variables, which are not the independent variable, but could affect the results (e.g. dependent variable) of the experiment.</a:t>
            </a:r>
          </a:p>
          <a:p>
            <a:r>
              <a:rPr lang="en-US" dirty="0" smtClean="0"/>
              <a:t>Extraneous variables should be controlled were possible. They might be important enough to provide alternative explanations for the effects.</a:t>
            </a:r>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ndependent, Dependent and Extraneous Variables"/>
          <p:cNvPicPr>
            <a:picLocks noChangeAspect="1" noChangeArrowheads="1"/>
          </p:cNvPicPr>
          <p:nvPr/>
        </p:nvPicPr>
        <p:blipFill>
          <a:blip r:embed="rId2"/>
          <a:srcRect/>
          <a:stretch>
            <a:fillRect/>
          </a:stretch>
        </p:blipFill>
        <p:spPr bwMode="auto">
          <a:xfrm>
            <a:off x="0" y="0"/>
            <a:ext cx="9144000" cy="6858000"/>
          </a:xfrm>
          <a:prstGeom prst="rect">
            <a:avLst/>
          </a:prstGeom>
          <a:noFill/>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p:txBody>
          <a:bodyPr/>
          <a:lstStyle/>
          <a:p>
            <a:endParaRPr lang="en-US"/>
          </a:p>
        </p:txBody>
      </p:sp>
      <p:sp>
        <p:nvSpPr>
          <p:cNvPr id="3" name="Title 2"/>
          <p:cNvSpPr>
            <a:spLocks noGrp="1"/>
          </p:cNvSpPr>
          <p:nvPr>
            <p:ph type="ctrTitle"/>
          </p:nvPr>
        </p:nvSpPr>
        <p:spPr/>
        <p:txBody>
          <a:bodyPr>
            <a:normAutofit/>
          </a:bodyPr>
          <a:lstStyle/>
          <a:p>
            <a:r>
              <a:rPr lang="en-US" b="1" dirty="0" smtClean="0"/>
              <a:t>four types of extraneous variables</a:t>
            </a:r>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1. Situational Variables</a:t>
            </a:r>
            <a:endParaRPr lang="en-US" dirty="0"/>
          </a:p>
        </p:txBody>
      </p:sp>
      <p:sp>
        <p:nvSpPr>
          <p:cNvPr id="3" name="Content Placeholder 2"/>
          <p:cNvSpPr>
            <a:spLocks noGrp="1"/>
          </p:cNvSpPr>
          <p:nvPr>
            <p:ph sz="quarter" idx="1"/>
          </p:nvPr>
        </p:nvSpPr>
        <p:spPr/>
        <p:txBody>
          <a:bodyPr/>
          <a:lstStyle/>
          <a:p>
            <a:r>
              <a:rPr lang="en-US" dirty="0" smtClean="0"/>
              <a:t>These are aspects of the environment that might affect the participant’s behavior, e.g. noise, temperature, lighting conditions, etc. Situational variables should be </a:t>
            </a:r>
            <a:r>
              <a:rPr lang="en-US" b="1" dirty="0" smtClean="0"/>
              <a:t>controlled</a:t>
            </a:r>
            <a:r>
              <a:rPr lang="en-US" dirty="0" smtClean="0"/>
              <a:t> so they are the same for all participants.</a:t>
            </a:r>
            <a:br>
              <a:rPr lang="en-US" dirty="0" smtClean="0"/>
            </a:br>
            <a:endParaRPr lang="en-US" dirty="0" smtClean="0"/>
          </a:p>
          <a:p>
            <a:r>
              <a:rPr lang="en-US" b="1" dirty="0" smtClean="0"/>
              <a:t>Standardized procedures</a:t>
            </a:r>
            <a:r>
              <a:rPr lang="en-US" dirty="0" smtClean="0"/>
              <a:t> are used to ensure that conditions are the same for all participants. This includes the use of standardized instructions</a:t>
            </a:r>
          </a:p>
          <a:p>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2. Participant / Person Variable</a:t>
            </a:r>
            <a:endParaRPr lang="en-US" dirty="0"/>
          </a:p>
        </p:txBody>
      </p:sp>
      <p:sp>
        <p:nvSpPr>
          <p:cNvPr id="3" name="Content Placeholder 2"/>
          <p:cNvSpPr>
            <a:spLocks noGrp="1"/>
          </p:cNvSpPr>
          <p:nvPr>
            <p:ph sz="quarter" idx="1"/>
          </p:nvPr>
        </p:nvSpPr>
        <p:spPr/>
        <p:txBody>
          <a:bodyPr/>
          <a:lstStyle/>
          <a:p>
            <a:r>
              <a:rPr lang="en-US" dirty="0" smtClean="0"/>
              <a:t>This refers to the ways in which each participant varies from the other, and how this could affect the results e.g. mood, intelligence, anxiety, nerves, concentration etc.</a:t>
            </a:r>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a:t>
            </a:r>
            <a:endParaRPr lang="en-US" dirty="0"/>
          </a:p>
        </p:txBody>
      </p:sp>
      <p:sp>
        <p:nvSpPr>
          <p:cNvPr id="3" name="Content Placeholder 2"/>
          <p:cNvSpPr>
            <a:spLocks noGrp="1"/>
          </p:cNvSpPr>
          <p:nvPr>
            <p:ph sz="quarter" idx="1"/>
          </p:nvPr>
        </p:nvSpPr>
        <p:spPr/>
        <p:txBody>
          <a:bodyPr/>
          <a:lstStyle/>
          <a:p>
            <a:r>
              <a:rPr lang="en-US" dirty="0" smtClean="0"/>
              <a:t>For example, if a participant that has performed a memory test was tired, </a:t>
            </a:r>
            <a:r>
              <a:rPr lang="en-US" dirty="0" smtClean="0"/>
              <a:t>or </a:t>
            </a:r>
            <a:r>
              <a:rPr lang="en-US" dirty="0" smtClean="0"/>
              <a:t>had poor eyesight, this could effect their performance and the results of the experiment. The experimental design chosen can have an affect on participant variables.</a:t>
            </a:r>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Participant / Person Variable</a:t>
            </a:r>
            <a:endParaRPr lang="en-US" dirty="0"/>
          </a:p>
        </p:txBody>
      </p:sp>
      <p:sp>
        <p:nvSpPr>
          <p:cNvPr id="3" name="Content Placeholder 2"/>
          <p:cNvSpPr>
            <a:spLocks noGrp="1"/>
          </p:cNvSpPr>
          <p:nvPr>
            <p:ph sz="quarter" idx="1"/>
          </p:nvPr>
        </p:nvSpPr>
        <p:spPr/>
        <p:txBody>
          <a:bodyPr/>
          <a:lstStyle/>
          <a:p>
            <a:r>
              <a:rPr lang="en-US" dirty="0" smtClean="0"/>
              <a:t>Situational variables also include order effects that can be controlled using counterbalancing, such as giving half the participants condition 'A' first, while the other half get condition 'B' first. This prevents improvement due to practice, or poorer performance due to boredom.</a:t>
            </a:r>
          </a:p>
          <a:p>
            <a:r>
              <a:rPr lang="en-US" dirty="0" smtClean="0"/>
              <a:t>Participant variables can be controlled using random allocation to the conditions of the independent variable.</a:t>
            </a:r>
          </a:p>
          <a:p>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3. Experimenter / Investigator Effects</a:t>
            </a:r>
            <a:endParaRPr lang="en-US" dirty="0"/>
          </a:p>
        </p:txBody>
      </p:sp>
      <p:sp>
        <p:nvSpPr>
          <p:cNvPr id="3" name="Content Placeholder 2"/>
          <p:cNvSpPr>
            <a:spLocks noGrp="1"/>
          </p:cNvSpPr>
          <p:nvPr>
            <p:ph sz="quarter" idx="1"/>
          </p:nvPr>
        </p:nvSpPr>
        <p:spPr/>
        <p:txBody>
          <a:bodyPr/>
          <a:lstStyle/>
          <a:p>
            <a:r>
              <a:rPr lang="en-US" dirty="0" smtClean="0"/>
              <a:t>The experimenter unconsciously conveys to participants how they should behave - this is called experimenter bias.</a:t>
            </a:r>
          </a:p>
          <a:p>
            <a:r>
              <a:rPr lang="en-US" dirty="0" smtClean="0"/>
              <a:t>The experiment might do this by giving unintentional clues to the participants about what the experiment is about and how they expect them to behave. This affects the participants’ behavior.</a:t>
            </a:r>
          </a:p>
          <a:p>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Experimenter / Investigator Effects</a:t>
            </a:r>
            <a:endParaRPr lang="en-US" dirty="0"/>
          </a:p>
        </p:txBody>
      </p:sp>
      <p:sp>
        <p:nvSpPr>
          <p:cNvPr id="3" name="Content Placeholder 2"/>
          <p:cNvSpPr>
            <a:spLocks noGrp="1"/>
          </p:cNvSpPr>
          <p:nvPr>
            <p:ph sz="quarter" idx="1"/>
          </p:nvPr>
        </p:nvSpPr>
        <p:spPr/>
        <p:txBody>
          <a:bodyPr/>
          <a:lstStyle/>
          <a:p>
            <a:r>
              <a:rPr lang="en-US" dirty="0" smtClean="0"/>
              <a:t>The experimenter is often totally unaware of the influence which s/he is exerting and the cues may be very subtle but they may have an influence nevertheless.</a:t>
            </a:r>
          </a:p>
          <a:p>
            <a:r>
              <a:rPr lang="en-US" dirty="0" smtClean="0"/>
              <a:t>Also, the personal attributes (e.g. age, gender, accent, manner etc.) of the experiment can affect the behavior of the participants.</a:t>
            </a:r>
          </a:p>
          <a:p>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4. Demand Characteristics</a:t>
            </a:r>
            <a:endParaRPr lang="en-US" dirty="0"/>
          </a:p>
        </p:txBody>
      </p:sp>
      <p:sp>
        <p:nvSpPr>
          <p:cNvPr id="3" name="Content Placeholder 2"/>
          <p:cNvSpPr>
            <a:spLocks noGrp="1"/>
          </p:cNvSpPr>
          <p:nvPr>
            <p:ph sz="quarter" idx="1"/>
          </p:nvPr>
        </p:nvSpPr>
        <p:spPr/>
        <p:txBody>
          <a:bodyPr/>
          <a:lstStyle/>
          <a:p>
            <a:r>
              <a:rPr lang="en-US" dirty="0" smtClean="0"/>
              <a:t>these are all the clues in an experiment which convey to the participant the purpose of the research.</a:t>
            </a:r>
          </a:p>
          <a:p>
            <a:r>
              <a:rPr lang="en-US" dirty="0" smtClean="0"/>
              <a:t>Participants will be affected by: (</a:t>
            </a:r>
            <a:r>
              <a:rPr lang="en-US" dirty="0" err="1" smtClean="0"/>
              <a:t>i</a:t>
            </a:r>
            <a:r>
              <a:rPr lang="en-US" dirty="0" smtClean="0"/>
              <a:t>) their surroundings; (ii) the researcher’s characteristics; (iii) the researcher’s behavior (e.g. non-verbal communication), and (iv) their interpretation of what is going on in the situation.</a:t>
            </a:r>
          </a:p>
          <a:p>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Demand Characteristics</a:t>
            </a:r>
            <a:endParaRPr lang="en-US" dirty="0"/>
          </a:p>
        </p:txBody>
      </p:sp>
      <p:sp>
        <p:nvSpPr>
          <p:cNvPr id="3" name="Content Placeholder 2"/>
          <p:cNvSpPr>
            <a:spLocks noGrp="1"/>
          </p:cNvSpPr>
          <p:nvPr>
            <p:ph sz="quarter" idx="1"/>
          </p:nvPr>
        </p:nvSpPr>
        <p:spPr/>
        <p:txBody>
          <a:bodyPr/>
          <a:lstStyle/>
          <a:p>
            <a:r>
              <a:rPr lang="en-US" dirty="0" smtClean="0"/>
              <a:t>Experimenters should attempt to minimize these factors by keeping the environment as natural as possible, carefully following standardized procedures. Finally, perhaps different experimenters should be used to see if they obtain similar results.</a:t>
            </a:r>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a:t>
            </a:r>
            <a:endParaRPr lang="en-US" dirty="0"/>
          </a:p>
        </p:txBody>
      </p:sp>
      <p:sp>
        <p:nvSpPr>
          <p:cNvPr id="3" name="Content Placeholder 2"/>
          <p:cNvSpPr>
            <a:spLocks noGrp="1"/>
          </p:cNvSpPr>
          <p:nvPr>
            <p:ph sz="quarter" idx="1"/>
          </p:nvPr>
        </p:nvSpPr>
        <p:spPr/>
        <p:txBody>
          <a:bodyPr/>
          <a:lstStyle/>
          <a:p>
            <a:r>
              <a:rPr lang="en-US" dirty="0" smtClean="0"/>
              <a:t>Suppose I wanted to measure the effects of Alcohol (IV) on driving ability (DV) I would have to try to ensure that extraneous variables did not affect the results. These variables could include:</a:t>
            </a:r>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normAutofit fontScale="92500" lnSpcReduction="20000"/>
          </a:bodyPr>
          <a:lstStyle/>
          <a:p>
            <a:r>
              <a:rPr lang="en-US" dirty="0" smtClean="0"/>
              <a:t>Familiarity with the car: Some people may drive better because they have driven this make of car before.</a:t>
            </a:r>
            <a:br>
              <a:rPr lang="en-US" dirty="0" smtClean="0"/>
            </a:br>
            <a:endParaRPr lang="en-US" dirty="0" smtClean="0"/>
          </a:p>
          <a:p>
            <a:r>
              <a:rPr lang="en-US" dirty="0" smtClean="0"/>
              <a:t>• Familiarity with the test: Some people may do better than others because they know what to expect on the test.</a:t>
            </a:r>
            <a:br>
              <a:rPr lang="en-US" dirty="0" smtClean="0"/>
            </a:br>
            <a:endParaRPr lang="en-US" dirty="0" smtClean="0"/>
          </a:p>
          <a:p>
            <a:r>
              <a:rPr lang="en-US" dirty="0" smtClean="0"/>
              <a:t>• Used to drinking. The effects of alcohol on some people may be less than on others because they are used to drinking.</a:t>
            </a:r>
            <a:br>
              <a:rPr lang="en-US" dirty="0" smtClean="0"/>
            </a:br>
            <a:endParaRPr lang="en-US" dirty="0" smtClean="0"/>
          </a:p>
          <a:p>
            <a:r>
              <a:rPr lang="en-US" dirty="0" smtClean="0"/>
              <a:t>• Full stomach. The effect of alcohol on some subjects may be less than on others because they have just had a big meal.</a:t>
            </a:r>
          </a:p>
          <a:p>
            <a:endParaRPr 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r>
              <a:rPr lang="en-US" dirty="0" smtClean="0"/>
              <a:t>If these extraneous variables are not controlled they may become confounding variables, because they could go on to affect the results of the experiment.</a:t>
            </a:r>
            <a:endParaRPr lang="en-US" dirty="0"/>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ivi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5</TotalTime>
  <Words>944</Words>
  <Application>Microsoft Office PowerPoint</Application>
  <PresentationFormat>On-screen Show (4:3)</PresentationFormat>
  <Paragraphs>60</Paragraphs>
  <Slides>27</Slides>
  <Notes>0</Notes>
  <HiddenSlides>0</HiddenSlides>
  <MMClips>0</MMClips>
  <ScaleCrop>false</ScaleCrop>
  <HeadingPairs>
    <vt:vector size="4" baseType="variant">
      <vt:variant>
        <vt:lpstr>Theme</vt:lpstr>
      </vt:variant>
      <vt:variant>
        <vt:i4>1</vt:i4>
      </vt:variant>
      <vt:variant>
        <vt:lpstr>Slide Titles</vt:lpstr>
      </vt:variant>
      <vt:variant>
        <vt:i4>27</vt:i4>
      </vt:variant>
    </vt:vector>
  </HeadingPairs>
  <TitlesOfParts>
    <vt:vector size="28" baseType="lpstr">
      <vt:lpstr>Civic</vt:lpstr>
      <vt:lpstr>VARIABLES</vt:lpstr>
      <vt:lpstr>VARIABLE</vt:lpstr>
      <vt:lpstr>Independent variable (IV)</vt:lpstr>
      <vt:lpstr>Dependent variable (DV)</vt:lpstr>
      <vt:lpstr>example</vt:lpstr>
      <vt:lpstr>Operationalising Variables </vt:lpstr>
      <vt:lpstr>Slide 7</vt:lpstr>
      <vt:lpstr>Operational variables</vt:lpstr>
      <vt:lpstr>example</vt:lpstr>
      <vt:lpstr>example</vt:lpstr>
      <vt:lpstr>Slide 11</vt:lpstr>
      <vt:lpstr>Slide 12</vt:lpstr>
      <vt:lpstr>Extraneous Variables</vt:lpstr>
      <vt:lpstr>Extraneous Variables</vt:lpstr>
      <vt:lpstr>Slide 15</vt:lpstr>
      <vt:lpstr>four types of extraneous variables</vt:lpstr>
      <vt:lpstr>1. Situational Variables</vt:lpstr>
      <vt:lpstr>2. Participant / Person Variable</vt:lpstr>
      <vt:lpstr>Example</vt:lpstr>
      <vt:lpstr>Participant / Person Variable</vt:lpstr>
      <vt:lpstr>3. Experimenter / Investigator Effects</vt:lpstr>
      <vt:lpstr>Experimenter / Investigator Effects</vt:lpstr>
      <vt:lpstr>4. Demand Characteristics</vt:lpstr>
      <vt:lpstr>Demand Characteristics</vt:lpstr>
      <vt:lpstr>EXAMPLE</vt:lpstr>
      <vt:lpstr>Slide 26</vt:lpstr>
      <vt:lpstr>Slide 27</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VARIABLES</dc:title>
  <dc:creator>intag 786</dc:creator>
  <cp:lastModifiedBy>intag 786</cp:lastModifiedBy>
  <cp:revision>2</cp:revision>
  <dcterms:created xsi:type="dcterms:W3CDTF">2006-08-16T00:00:00Z</dcterms:created>
  <dcterms:modified xsi:type="dcterms:W3CDTF">2016-10-08T04:06:34Z</dcterms:modified>
</cp:coreProperties>
</file>