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3" r:id="rId28"/>
    <p:sldId id="284" r:id="rId29"/>
    <p:sldId id="285" r:id="rId30"/>
    <p:sldId id="286" r:id="rId31"/>
    <p:sldId id="287" r:id="rId32"/>
    <p:sldId id="288" r:id="rId33"/>
    <p:sldId id="289" r:id="rId34"/>
    <p:sldId id="290" r:id="rId35"/>
    <p:sldId id="291"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7" d="100"/>
          <a:sy n="67" d="100"/>
        </p:scale>
        <p:origin x="-146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1D8BD707-D9CF-40AE-B4C6-C98DA3205C09}" type="datetimeFigureOut">
              <a:rPr lang="en-US" smtClean="0"/>
              <a:pPr/>
              <a:t>10/21/2016</a:t>
            </a:fld>
            <a:endParaRPr lang="en-US"/>
          </a:p>
        </p:txBody>
      </p:sp>
      <p:sp>
        <p:nvSpPr>
          <p:cNvPr id="15" name="Slide Number Placeholder 14"/>
          <p:cNvSpPr>
            <a:spLocks noGrp="1"/>
          </p:cNvSpPr>
          <p:nvPr>
            <p:ph type="sldNum" sz="quarter" idx="15"/>
          </p:nvPr>
        </p:nvSpPr>
        <p:spPr/>
        <p:txBody>
          <a:bodyPr/>
          <a:lstStyle>
            <a:lvl1pPr algn="ctr">
              <a:defRPr/>
            </a:lvl1pPr>
          </a:lstStyle>
          <a:p>
            <a:fld id="{B6F15528-21DE-4FAA-801E-634DDDAF4B2B}"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1D8BD707-D9CF-40AE-B4C6-C98DA3205C09}" type="datetimeFigureOut">
              <a:rPr lang="en-US" smtClean="0"/>
              <a:pPr/>
              <a:t>10/21/2016</a:t>
            </a:fld>
            <a:endParaRPr lang="en-US"/>
          </a:p>
        </p:txBody>
      </p:sp>
      <p:sp>
        <p:nvSpPr>
          <p:cNvPr id="9" name="Slide Number Placeholder 8"/>
          <p:cNvSpPr>
            <a:spLocks noGrp="1"/>
          </p:cNvSpPr>
          <p:nvPr>
            <p:ph type="sldNum" sz="quarter" idx="15"/>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D8BD707-D9CF-40AE-B4C6-C98DA3205C09}" type="datetimeFigureOut">
              <a:rPr lang="en-US" smtClean="0"/>
              <a:pPr/>
              <a:t>10/21/2016</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6F15528-21DE-4FAA-801E-634DDDAF4B2B}"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simplypsychology.org/observation.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ctrTitle"/>
          </p:nvPr>
        </p:nvSpPr>
        <p:spPr/>
        <p:txBody>
          <a:bodyPr/>
          <a:lstStyle/>
          <a:p>
            <a:r>
              <a:rPr smtClean="0"/>
              <a:t>Observation Methods</a:t>
            </a:r>
            <a:br>
              <a:rPr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Observation (watching what people do) would seem to be an obvious method of carrying out </a:t>
            </a:r>
            <a:r>
              <a:rPr lang="en-US" dirty="0" smtClean="0"/>
              <a:t>research. </a:t>
            </a:r>
          </a:p>
          <a:p>
            <a:r>
              <a:rPr lang="en-US" dirty="0" smtClean="0"/>
              <a:t>However</a:t>
            </a:r>
            <a:r>
              <a:rPr lang="en-US" dirty="0" smtClean="0"/>
              <a:t>, there are different types of observational methods and distinctions need to be made between:</a:t>
            </a:r>
            <a:endParaRPr lang="en-US" dirty="0"/>
          </a:p>
        </p:txBody>
      </p:sp>
      <p:sp>
        <p:nvSpPr>
          <p:cNvPr id="3" name="Title 2"/>
          <p:cNvSpPr>
            <a:spLocks noGrp="1"/>
          </p:cNvSpPr>
          <p:nvPr>
            <p:ph type="title"/>
          </p:nvPr>
        </p:nvSpPr>
        <p:spPr/>
        <p:txBody>
          <a:bodyPr>
            <a:normAutofit fontScale="90000"/>
          </a:bodyPr>
          <a:lstStyle/>
          <a:p>
            <a:r>
              <a:rPr smtClean="0"/>
              <a:t>Observation Methods</a:t>
            </a:r>
            <a:br>
              <a:rPr smtClean="0"/>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u="sng" dirty="0" smtClean="0">
                <a:hlinkClick r:id="rId2"/>
              </a:rPr>
              <a:t>Controlled Observations</a:t>
            </a:r>
            <a:endParaRPr lang="en-US" dirty="0" smtClean="0"/>
          </a:p>
          <a:p>
            <a:r>
              <a:rPr lang="en-US" dirty="0" smtClean="0">
                <a:hlinkClick r:id="rId2"/>
              </a:rPr>
              <a:t>Natural Observations</a:t>
            </a:r>
            <a:endParaRPr lang="en-US" dirty="0" smtClean="0"/>
          </a:p>
          <a:p>
            <a:r>
              <a:rPr lang="en-US" dirty="0" smtClean="0">
                <a:hlinkClick r:id="rId2"/>
              </a:rPr>
              <a:t>Participant Observations</a:t>
            </a:r>
            <a:endParaRPr lang="en-US" dirty="0" smtClean="0"/>
          </a:p>
          <a:p>
            <a:endParaRPr lang="en-US" dirty="0"/>
          </a:p>
        </p:txBody>
      </p:sp>
      <p:sp>
        <p:nvSpPr>
          <p:cNvPr id="3" name="Title 2"/>
          <p:cNvSpPr>
            <a:spLocks noGrp="1"/>
          </p:cNvSpPr>
          <p:nvPr>
            <p:ph type="title"/>
          </p:nvPr>
        </p:nvSpPr>
        <p:spPr/>
        <p:txBody>
          <a:bodyPr>
            <a:normAutofit fontScale="90000"/>
          </a:bodyPr>
          <a:lstStyle/>
          <a:p>
            <a:r>
              <a:rPr smtClean="0"/>
              <a:t>Observation Methods</a:t>
            </a:r>
            <a:br>
              <a:rPr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 addition to the above categories observations can also be either overt/disclosed (the participants know they are being studied) or </a:t>
            </a:r>
            <a:endParaRPr lang="en-US" dirty="0" smtClean="0"/>
          </a:p>
          <a:p>
            <a:r>
              <a:rPr lang="en-US" dirty="0" smtClean="0"/>
              <a:t>covert/undisclosed </a:t>
            </a:r>
            <a:r>
              <a:rPr lang="en-US" dirty="0" smtClean="0"/>
              <a:t>(the research keeps their real identity a secret from the research subjects, acting as a genuine member of the group).</a:t>
            </a:r>
            <a:endParaRPr lang="en-US" dirty="0"/>
          </a:p>
        </p:txBody>
      </p:sp>
      <p:sp>
        <p:nvSpPr>
          <p:cNvPr id="3" name="Title 2"/>
          <p:cNvSpPr>
            <a:spLocks noGrp="1"/>
          </p:cNvSpPr>
          <p:nvPr>
            <p:ph type="title"/>
          </p:nvPr>
        </p:nvSpPr>
        <p:spPr/>
        <p:txBody>
          <a:bodyPr>
            <a:normAutofit fontScale="90000"/>
          </a:bodyPr>
          <a:lstStyle/>
          <a:p>
            <a:r>
              <a:rPr smtClean="0"/>
              <a:t>Observation Methods</a:t>
            </a:r>
            <a:br>
              <a:rPr smtClean="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 general observations, are relatively cheap to carry out and few resources are needed by the researcher. However, they can often be very time consuming and longitudinal.</a:t>
            </a:r>
            <a:endParaRPr lang="en-US" dirty="0"/>
          </a:p>
        </p:txBody>
      </p:sp>
      <p:sp>
        <p:nvSpPr>
          <p:cNvPr id="3" name="Title 2"/>
          <p:cNvSpPr>
            <a:spLocks noGrp="1"/>
          </p:cNvSpPr>
          <p:nvPr>
            <p:ph type="title"/>
          </p:nvPr>
        </p:nvSpPr>
        <p:spPr/>
        <p:txBody>
          <a:bodyPr>
            <a:normAutofit fontScale="90000"/>
          </a:bodyPr>
          <a:lstStyle/>
          <a:p>
            <a:r>
              <a:rPr smtClean="0"/>
              <a:t>Observation Methods</a:t>
            </a:r>
            <a:br>
              <a:rPr smtClean="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ctrTitle"/>
          </p:nvPr>
        </p:nvSpPr>
        <p:spPr/>
        <p:txBody>
          <a:bodyPr/>
          <a:lstStyle/>
          <a:p>
            <a:r>
              <a:rPr smtClean="0"/>
              <a:t>Controlled Observation</a:t>
            </a:r>
            <a:br>
              <a:rPr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Controlled observations (usually a structured observation) are likely to be carried out in a </a:t>
            </a:r>
            <a:r>
              <a:rPr lang="en-US" dirty="0" smtClean="0"/>
              <a:t>laboratory.</a:t>
            </a:r>
          </a:p>
          <a:p>
            <a:pPr>
              <a:buNone/>
            </a:pPr>
            <a:r>
              <a:rPr lang="en-US" dirty="0" smtClean="0"/>
              <a:t> </a:t>
            </a:r>
          </a:p>
          <a:p>
            <a:r>
              <a:rPr lang="en-US" dirty="0" smtClean="0"/>
              <a:t>The </a:t>
            </a:r>
            <a:r>
              <a:rPr lang="en-US" dirty="0" smtClean="0"/>
              <a:t>researcher decides where the observation will take place, at what time, with which participants, in what circumstances and uses a </a:t>
            </a:r>
            <a:r>
              <a:rPr lang="en-US" dirty="0" err="1" smtClean="0"/>
              <a:t>standardised</a:t>
            </a:r>
            <a:r>
              <a:rPr lang="en-US" dirty="0" smtClean="0"/>
              <a:t> procedure. </a:t>
            </a:r>
            <a:endParaRPr lang="en-US" dirty="0" smtClean="0"/>
          </a:p>
          <a:p>
            <a:r>
              <a:rPr lang="en-US" dirty="0" smtClean="0"/>
              <a:t>Participants </a:t>
            </a:r>
            <a:r>
              <a:rPr lang="en-US" dirty="0" smtClean="0"/>
              <a:t>are randomly allocated to each independent variable group.</a:t>
            </a:r>
            <a:endParaRPr lang="en-US" dirty="0"/>
          </a:p>
        </p:txBody>
      </p:sp>
      <p:sp>
        <p:nvSpPr>
          <p:cNvPr id="3" name="Title 2"/>
          <p:cNvSpPr>
            <a:spLocks noGrp="1"/>
          </p:cNvSpPr>
          <p:nvPr>
            <p:ph type="title"/>
          </p:nvPr>
        </p:nvSpPr>
        <p:spPr/>
        <p:txBody>
          <a:bodyPr>
            <a:normAutofit fontScale="90000"/>
          </a:bodyPr>
          <a:lstStyle/>
          <a:p>
            <a:r>
              <a:rPr smtClean="0"/>
              <a:t>Controlled Observation</a:t>
            </a:r>
            <a:br>
              <a:rPr smtClean="0"/>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Rather than writing a detailed description of all </a:t>
            </a:r>
            <a:r>
              <a:rPr lang="en-US" dirty="0" err="1" smtClean="0"/>
              <a:t>behaviour</a:t>
            </a:r>
            <a:r>
              <a:rPr lang="en-US" dirty="0" smtClean="0"/>
              <a:t> observed, it is often easier to code </a:t>
            </a:r>
            <a:r>
              <a:rPr lang="en-US" dirty="0" err="1" smtClean="0"/>
              <a:t>behaviour</a:t>
            </a:r>
            <a:r>
              <a:rPr lang="en-US" dirty="0" smtClean="0"/>
              <a:t> according to a previously agreed scale using a behavior schedule (i.e. conducting a structured observation).</a:t>
            </a:r>
            <a:endParaRPr lang="en-US" dirty="0"/>
          </a:p>
        </p:txBody>
      </p:sp>
      <p:sp>
        <p:nvSpPr>
          <p:cNvPr id="3" name="Title 2"/>
          <p:cNvSpPr>
            <a:spLocks noGrp="1"/>
          </p:cNvSpPr>
          <p:nvPr>
            <p:ph type="title"/>
          </p:nvPr>
        </p:nvSpPr>
        <p:spPr/>
        <p:txBody>
          <a:bodyPr>
            <a:normAutofit fontScale="90000"/>
          </a:bodyPr>
          <a:lstStyle/>
          <a:p>
            <a:r>
              <a:rPr smtClean="0"/>
              <a:t>Controlled Observation</a:t>
            </a:r>
            <a:br>
              <a:rPr smtClean="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researcher systematically classifies the </a:t>
            </a:r>
            <a:r>
              <a:rPr lang="en-US" dirty="0" err="1" smtClean="0"/>
              <a:t>behaviour</a:t>
            </a:r>
            <a:r>
              <a:rPr lang="en-US" dirty="0" smtClean="0"/>
              <a:t> they observe into distinct categories. Coding might involve numbers or letters to describe a characteristics, or use of a scale to measure behavior intensity. The categories on the schedule are coded so that the data collected can be easily counted and turned into statistics.</a:t>
            </a:r>
            <a:endParaRPr lang="en-US" dirty="0"/>
          </a:p>
        </p:txBody>
      </p:sp>
      <p:sp>
        <p:nvSpPr>
          <p:cNvPr id="3" name="Title 2"/>
          <p:cNvSpPr>
            <a:spLocks noGrp="1"/>
          </p:cNvSpPr>
          <p:nvPr>
            <p:ph type="title"/>
          </p:nvPr>
        </p:nvSpPr>
        <p:spPr/>
        <p:txBody>
          <a:bodyPr>
            <a:normAutofit fontScale="90000"/>
          </a:bodyPr>
          <a:lstStyle/>
          <a:p>
            <a:r>
              <a:rPr smtClean="0"/>
              <a:t>Controlled Observation</a:t>
            </a:r>
            <a:br>
              <a:rPr smtClean="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Controlled observations are usually overt as the researcher explains the research aim to the group, so the participants know they are being observed. Controlled observations are also usually non-participant as the researcher avoids any direct contact with the group, keeping a distance (e.g. observing behind a two-way mirror).</a:t>
            </a:r>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Controlled observations can be easily replicated by other researchers by using the same observation schedule. This means it is easy to test for reliability.</a:t>
            </a:r>
            <a:endParaRPr lang="en-US" dirty="0"/>
          </a:p>
        </p:txBody>
      </p:sp>
      <p:sp>
        <p:nvSpPr>
          <p:cNvPr id="3" name="Title 2"/>
          <p:cNvSpPr>
            <a:spLocks noGrp="1"/>
          </p:cNvSpPr>
          <p:nvPr>
            <p:ph type="title"/>
          </p:nvPr>
        </p:nvSpPr>
        <p:spPr/>
        <p:txBody>
          <a:bodyPr>
            <a:normAutofit fontScale="90000"/>
          </a:bodyPr>
          <a:lstStyle/>
          <a:p>
            <a:r>
              <a:rPr smtClean="0"/>
              <a:t>Strengths</a:t>
            </a:r>
            <a:br>
              <a:rPr smtClean="0"/>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data obtained from structured observations is easier and quicker to analyze as it is quantitative (i.e. numerical) - making this a less time consuming method compared to naturalistic observations. </a:t>
            </a:r>
            <a:endParaRPr lang="en-US" dirty="0"/>
          </a:p>
        </p:txBody>
      </p:sp>
      <p:sp>
        <p:nvSpPr>
          <p:cNvPr id="3" name="Title 2"/>
          <p:cNvSpPr>
            <a:spLocks noGrp="1"/>
          </p:cNvSpPr>
          <p:nvPr>
            <p:ph type="title"/>
          </p:nvPr>
        </p:nvSpPr>
        <p:spPr/>
        <p:txBody>
          <a:bodyPr>
            <a:normAutofit fontScale="90000"/>
          </a:bodyPr>
          <a:lstStyle/>
          <a:p>
            <a:r>
              <a:rPr smtClean="0"/>
              <a:t>Strengths</a:t>
            </a:r>
            <a:br>
              <a:rPr smtClean="0"/>
            </a:b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Controlled observations are fairly quick to conduct which means that many observations can take place within a short amount of time. This means a large sample can be obtained resulting in the findings being representative and having the ability to be generalized to a large population..</a:t>
            </a:r>
            <a:endParaRPr lang="en-US" dirty="0"/>
          </a:p>
        </p:txBody>
      </p:sp>
      <p:sp>
        <p:nvSpPr>
          <p:cNvPr id="3" name="Title 2"/>
          <p:cNvSpPr>
            <a:spLocks noGrp="1"/>
          </p:cNvSpPr>
          <p:nvPr>
            <p:ph type="title"/>
          </p:nvPr>
        </p:nvSpPr>
        <p:spPr/>
        <p:txBody>
          <a:bodyPr>
            <a:normAutofit fontScale="90000"/>
          </a:bodyPr>
          <a:lstStyle/>
          <a:p>
            <a:r>
              <a:rPr smtClean="0"/>
              <a:t>Strengths</a:t>
            </a:r>
            <a:br>
              <a:rPr smtClean="0"/>
            </a:b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Controlled observations can lack validity due to the </a:t>
            </a:r>
            <a:r>
              <a:rPr lang="en-US" dirty="0" smtClean="0"/>
              <a:t>demand </a:t>
            </a:r>
            <a:r>
              <a:rPr lang="en-US" dirty="0" smtClean="0"/>
              <a:t>characteristics. When participants know they are being watched they may act differently. </a:t>
            </a:r>
            <a:endParaRPr lang="en-US" dirty="0"/>
          </a:p>
        </p:txBody>
      </p:sp>
      <p:sp>
        <p:nvSpPr>
          <p:cNvPr id="3" name="Title 2"/>
          <p:cNvSpPr>
            <a:spLocks noGrp="1"/>
          </p:cNvSpPr>
          <p:nvPr>
            <p:ph type="title"/>
          </p:nvPr>
        </p:nvSpPr>
        <p:spPr/>
        <p:txBody>
          <a:bodyPr>
            <a:normAutofit fontScale="90000"/>
          </a:bodyPr>
          <a:lstStyle/>
          <a:p>
            <a:r>
              <a:rPr smtClean="0"/>
              <a:t>Limitations</a:t>
            </a:r>
            <a:br>
              <a:rPr smtClean="0"/>
            </a:b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ctrTitle"/>
          </p:nvPr>
        </p:nvSpPr>
        <p:spPr/>
        <p:txBody>
          <a:bodyPr/>
          <a:lstStyle/>
          <a:p>
            <a:r>
              <a:rPr smtClean="0"/>
              <a:t>Naturalistic Observation</a:t>
            </a:r>
            <a:br>
              <a:rPr smtClean="0"/>
            </a:b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Naturalistic observation (i.e. unstructured observation) involves studying the spontaneous </a:t>
            </a:r>
            <a:r>
              <a:rPr lang="en-US" dirty="0" err="1" smtClean="0"/>
              <a:t>behaviour</a:t>
            </a:r>
            <a:r>
              <a:rPr lang="en-US" dirty="0" smtClean="0"/>
              <a:t> of participants in natural surroundings. The researcher simply records what they see in whatever way they can.</a:t>
            </a:r>
            <a:endParaRPr lang="en-US" dirty="0"/>
          </a:p>
        </p:txBody>
      </p:sp>
      <p:sp>
        <p:nvSpPr>
          <p:cNvPr id="3" name="Title 2"/>
          <p:cNvSpPr>
            <a:spLocks noGrp="1"/>
          </p:cNvSpPr>
          <p:nvPr>
            <p:ph type="title"/>
          </p:nvPr>
        </p:nvSpPr>
        <p:spPr/>
        <p:txBody>
          <a:bodyPr>
            <a:normAutofit fontScale="90000"/>
          </a:bodyPr>
          <a:lstStyle/>
          <a:p>
            <a:r>
              <a:rPr smtClean="0"/>
              <a:t>Naturalistic Observation</a:t>
            </a:r>
            <a:br>
              <a:rPr smtClean="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Compared with controlled/structured methods it is like the difference between studying wild animals in a zoo and studying them in their natural habitat.</a:t>
            </a:r>
            <a:endParaRPr lang="en-US" dirty="0"/>
          </a:p>
        </p:txBody>
      </p:sp>
      <p:sp>
        <p:nvSpPr>
          <p:cNvPr id="3" name="Title 2"/>
          <p:cNvSpPr>
            <a:spLocks noGrp="1"/>
          </p:cNvSpPr>
          <p:nvPr>
            <p:ph type="title"/>
          </p:nvPr>
        </p:nvSpPr>
        <p:spPr/>
        <p:txBody>
          <a:bodyPr>
            <a:normAutofit fontScale="90000"/>
          </a:bodyPr>
          <a:lstStyle/>
          <a:p>
            <a:r>
              <a:rPr smtClean="0"/>
              <a:t>Naturalistic Observation</a:t>
            </a:r>
            <a:br>
              <a:rPr smtClean="0"/>
            </a:b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With regard to human subjects Margaret Mead used this method to research the way of life of different tribes living on islands in the South Pacific. Kathy Sylva used it to study children at play by observing their </a:t>
            </a:r>
            <a:r>
              <a:rPr lang="en-US" dirty="0" err="1" smtClean="0"/>
              <a:t>behaviour</a:t>
            </a:r>
            <a:r>
              <a:rPr lang="en-US" dirty="0" smtClean="0"/>
              <a:t> in a playgroup in </a:t>
            </a:r>
            <a:r>
              <a:rPr lang="en-US" dirty="0" err="1" smtClean="0"/>
              <a:t>Oxfordshire</a:t>
            </a:r>
            <a:r>
              <a:rPr lang="en-US" dirty="0" smtClean="0"/>
              <a:t>.</a:t>
            </a:r>
            <a:endParaRPr lang="en-US" dirty="0"/>
          </a:p>
        </p:txBody>
      </p:sp>
      <p:sp>
        <p:nvSpPr>
          <p:cNvPr id="3" name="Title 2"/>
          <p:cNvSpPr>
            <a:spLocks noGrp="1"/>
          </p:cNvSpPr>
          <p:nvPr>
            <p:ph type="title"/>
          </p:nvPr>
        </p:nvSpPr>
        <p:spPr/>
        <p:txBody>
          <a:bodyPr>
            <a:normAutofit fontScale="90000"/>
          </a:bodyPr>
          <a:lstStyle/>
          <a:p>
            <a:r>
              <a:rPr smtClean="0"/>
              <a:t>Naturalistic Observation</a:t>
            </a:r>
            <a:br>
              <a:rPr smtClean="0"/>
            </a:b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 By being able to observe the flow of </a:t>
            </a:r>
            <a:r>
              <a:rPr lang="en-US" dirty="0" err="1" smtClean="0"/>
              <a:t>behaviour</a:t>
            </a:r>
            <a:r>
              <a:rPr lang="en-US" dirty="0" smtClean="0"/>
              <a:t> in its own setting studies have greater ecological validity. </a:t>
            </a:r>
            <a:endParaRPr lang="en-US" dirty="0"/>
          </a:p>
        </p:txBody>
      </p:sp>
      <p:sp>
        <p:nvSpPr>
          <p:cNvPr id="3" name="Title 2"/>
          <p:cNvSpPr>
            <a:spLocks noGrp="1"/>
          </p:cNvSpPr>
          <p:nvPr>
            <p:ph type="title"/>
          </p:nvPr>
        </p:nvSpPr>
        <p:spPr/>
        <p:txBody>
          <a:bodyPr>
            <a:normAutofit/>
          </a:bodyPr>
          <a:lstStyle/>
          <a:p>
            <a:r>
              <a:rPr smtClean="0"/>
              <a:t>Strengths</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Like case studies naturalistic observation is often used to generate new ideas. Because it gives the researcher the opportunity to study the total situation it often suggests avenues of enquiry not thought of before.</a:t>
            </a:r>
            <a:endParaRPr lang="en-US" dirty="0"/>
          </a:p>
        </p:txBody>
      </p:sp>
      <p:sp>
        <p:nvSpPr>
          <p:cNvPr id="4" name="Title 3"/>
          <p:cNvSpPr>
            <a:spLocks noGrp="1"/>
          </p:cNvSpPr>
          <p:nvPr>
            <p:ph type="title"/>
          </p:nvPr>
        </p:nvSpPr>
        <p:spPr/>
        <p:txBody>
          <a:bodyPr/>
          <a:lstStyle/>
          <a:p>
            <a:r>
              <a:rPr smtClean="0"/>
              <a:t>Strengths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These observations are often conducted on a micro (small) scale and may lack a representative sample (biased in relation to age, gender, social class or ethnicity). This may result in the findings lacking the ability to be generalized to wider society.</a:t>
            </a:r>
            <a:endParaRPr lang="en-US" dirty="0"/>
          </a:p>
        </p:txBody>
      </p:sp>
      <p:sp>
        <p:nvSpPr>
          <p:cNvPr id="3" name="Title 2"/>
          <p:cNvSpPr>
            <a:spLocks noGrp="1"/>
          </p:cNvSpPr>
          <p:nvPr>
            <p:ph type="title"/>
          </p:nvPr>
        </p:nvSpPr>
        <p:spPr/>
        <p:txBody>
          <a:bodyPr>
            <a:normAutofit/>
          </a:bodyPr>
          <a:lstStyle/>
          <a:p>
            <a:r>
              <a:rPr smtClean="0"/>
              <a:t>Limitations</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Natural observations are less reliable as other variables cannot be controlled. This makes it difficult for another researcher to repeat the study in exactly the same way.</a:t>
            </a:r>
            <a:endParaRPr lang="en-US" dirty="0"/>
          </a:p>
        </p:txBody>
      </p:sp>
      <p:sp>
        <p:nvSpPr>
          <p:cNvPr id="3" name="Title 2"/>
          <p:cNvSpPr>
            <a:spLocks noGrp="1"/>
          </p:cNvSpPr>
          <p:nvPr>
            <p:ph type="title"/>
          </p:nvPr>
        </p:nvSpPr>
        <p:spPr/>
        <p:txBody>
          <a:bodyPr>
            <a:normAutofit/>
          </a:bodyPr>
          <a:lstStyle/>
          <a:p>
            <a:r>
              <a:rPr smtClean="0"/>
              <a:t>Limitations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further disadvantage is that the researcher needs to be trained to be able to </a:t>
            </a:r>
            <a:r>
              <a:rPr lang="en-US" dirty="0" err="1" smtClean="0"/>
              <a:t>recognise</a:t>
            </a:r>
            <a:r>
              <a:rPr lang="en-US" dirty="0" smtClean="0"/>
              <a:t> aspects of a situation that </a:t>
            </a:r>
            <a:r>
              <a:rPr lang="en-US" dirty="0" smtClean="0"/>
              <a:t>are </a:t>
            </a:r>
            <a:r>
              <a:rPr lang="en-US" dirty="0" smtClean="0"/>
              <a:t>significant and worth further attention. </a:t>
            </a:r>
            <a:endParaRPr lang="en-US" dirty="0"/>
          </a:p>
        </p:txBody>
      </p:sp>
      <p:sp>
        <p:nvSpPr>
          <p:cNvPr id="3" name="Title 2"/>
          <p:cNvSpPr>
            <a:spLocks noGrp="1"/>
          </p:cNvSpPr>
          <p:nvPr>
            <p:ph type="title"/>
          </p:nvPr>
        </p:nvSpPr>
        <p:spPr/>
        <p:txBody>
          <a:bodyPr>
            <a:normAutofit/>
          </a:bodyPr>
          <a:lstStyle/>
          <a:p>
            <a:r>
              <a:rPr smtClean="0"/>
              <a:t>Limitations</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With observations we do not have manipulations of variables (or control over extraneous variables) which means cause and effect relationships cannot be established. </a:t>
            </a:r>
            <a:br>
              <a:rPr lang="en-US" dirty="0" smtClean="0"/>
            </a:br>
            <a:endParaRPr lang="en-US" dirty="0" smtClean="0"/>
          </a:p>
          <a:p>
            <a:pPr>
              <a:buNone/>
            </a:pPr>
            <a:r>
              <a:rPr lang="en-US" dirty="0" smtClean="0"/>
              <a:t/>
            </a:r>
            <a:br>
              <a:rPr lang="en-US" dirty="0" smtClean="0"/>
            </a:br>
            <a:endParaRPr lang="en-US" dirty="0"/>
          </a:p>
        </p:txBody>
      </p:sp>
      <p:sp>
        <p:nvSpPr>
          <p:cNvPr id="3" name="Title 2"/>
          <p:cNvSpPr>
            <a:spLocks noGrp="1"/>
          </p:cNvSpPr>
          <p:nvPr>
            <p:ph type="title"/>
          </p:nvPr>
        </p:nvSpPr>
        <p:spPr/>
        <p:txBody>
          <a:bodyPr>
            <a:normAutofit/>
          </a:bodyPr>
          <a:lstStyle/>
          <a:p>
            <a:r>
              <a:rPr smtClean="0"/>
              <a:t>Limitations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ctrTitle"/>
          </p:nvPr>
        </p:nvSpPr>
        <p:spPr/>
        <p:txBody>
          <a:bodyPr/>
          <a:lstStyle/>
          <a:p>
            <a:r>
              <a:rPr smtClean="0"/>
              <a:t>Participant Observation</a:t>
            </a:r>
            <a:br>
              <a:rPr smtClean="0"/>
            </a:b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Participant observation is a variant of the above (natural observations) but here the researcher joins in and becomes part of the group they are studying to get a deeper insight into their lives. If it were research on animals we would now not only be studying them in their natural habitat but be living alongside them as well!</a:t>
            </a:r>
            <a:endParaRPr lang="en-US" dirty="0"/>
          </a:p>
        </p:txBody>
      </p:sp>
      <p:sp>
        <p:nvSpPr>
          <p:cNvPr id="3" name="Title 2"/>
          <p:cNvSpPr>
            <a:spLocks noGrp="1"/>
          </p:cNvSpPr>
          <p:nvPr>
            <p:ph type="title"/>
          </p:nvPr>
        </p:nvSpPr>
        <p:spPr/>
        <p:txBody>
          <a:bodyPr>
            <a:normAutofit fontScale="90000"/>
          </a:bodyPr>
          <a:lstStyle/>
          <a:p>
            <a:r>
              <a:rPr smtClean="0"/>
              <a:t>Participant Observation</a:t>
            </a:r>
            <a:br>
              <a:rPr smtClean="0"/>
            </a:b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Participant observations can be either cover or overt. </a:t>
            </a:r>
            <a:endParaRPr lang="en-US" dirty="0" smtClean="0"/>
          </a:p>
          <a:p>
            <a:pPr>
              <a:buNone/>
            </a:pPr>
            <a:endParaRPr lang="en-US" dirty="0" smtClean="0"/>
          </a:p>
          <a:p>
            <a:r>
              <a:rPr lang="en-US" dirty="0" smtClean="0"/>
              <a:t>Covert </a:t>
            </a:r>
            <a:r>
              <a:rPr lang="en-US" dirty="0" smtClean="0"/>
              <a:t>is where the study is carried out 'under cover'. The researcher's real identity and purpose are kept concealed from the group being studied.</a:t>
            </a:r>
            <a:endParaRPr lang="en-US" dirty="0"/>
          </a:p>
        </p:txBody>
      </p:sp>
      <p:sp>
        <p:nvSpPr>
          <p:cNvPr id="3" name="Title 2"/>
          <p:cNvSpPr>
            <a:spLocks noGrp="1"/>
          </p:cNvSpPr>
          <p:nvPr>
            <p:ph type="title"/>
          </p:nvPr>
        </p:nvSpPr>
        <p:spPr/>
        <p:txBody>
          <a:bodyPr>
            <a:normAutofit fontScale="90000"/>
          </a:bodyPr>
          <a:lstStyle/>
          <a:p>
            <a:r>
              <a:rPr smtClean="0"/>
              <a:t>Participant Observation</a:t>
            </a:r>
            <a:br>
              <a:rPr smtClean="0"/>
            </a:b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researcher takes a false identity and role, usually posing as a genuine member of the group</a:t>
            </a:r>
            <a:r>
              <a:rPr lang="en-US" dirty="0" smtClean="0"/>
              <a:t>.</a:t>
            </a:r>
          </a:p>
          <a:p>
            <a:endParaRPr lang="en-US" dirty="0" smtClean="0"/>
          </a:p>
          <a:p>
            <a:r>
              <a:rPr lang="en-US" dirty="0" smtClean="0"/>
              <a:t> </a:t>
            </a:r>
            <a:r>
              <a:rPr lang="en-US" dirty="0" smtClean="0"/>
              <a:t>On the other hand, overt is where the researcher reveals his or her true identity and purpose to the group and asks permission to observe.</a:t>
            </a:r>
            <a:endParaRPr lang="en-US" dirty="0"/>
          </a:p>
        </p:txBody>
      </p:sp>
      <p:sp>
        <p:nvSpPr>
          <p:cNvPr id="3" name="Title 2"/>
          <p:cNvSpPr>
            <a:spLocks noGrp="1"/>
          </p:cNvSpPr>
          <p:nvPr>
            <p:ph type="title"/>
          </p:nvPr>
        </p:nvSpPr>
        <p:spPr/>
        <p:txBody>
          <a:bodyPr/>
          <a:lstStyle/>
          <a:p>
            <a:r>
              <a:rPr smtClean="0"/>
              <a:t>Participant Observation</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It can be difficult to get time / privacy for recording. For example, with covert observations researchers can’t take notes openly as this would blow their cover. This means they have to wait until they are alone and reply on their memory. This is a problem as they may forget details and are unlikely to remember direct quotations. </a:t>
            </a:r>
            <a:endParaRPr lang="en-US" dirty="0"/>
          </a:p>
        </p:txBody>
      </p:sp>
      <p:sp>
        <p:nvSpPr>
          <p:cNvPr id="3" name="Title 2"/>
          <p:cNvSpPr>
            <a:spLocks noGrp="1"/>
          </p:cNvSpPr>
          <p:nvPr>
            <p:ph type="title"/>
          </p:nvPr>
        </p:nvSpPr>
        <p:spPr/>
        <p:txBody>
          <a:bodyPr>
            <a:normAutofit fontScale="90000"/>
          </a:bodyPr>
          <a:lstStyle/>
          <a:p>
            <a:r>
              <a:rPr smtClean="0"/>
              <a:t>Limitations</a:t>
            </a:r>
            <a:br>
              <a:rPr smtClean="0"/>
            </a:b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 If the researcher becomes too involved they may lose objectivity and become bias. There is always the danger that we will “see” what we expect (or want) to see. This is a problem as they could selectively report information instead of noting everything they observe. Thus reducing </a:t>
            </a:r>
            <a:r>
              <a:rPr lang="en-US" dirty="0" smtClean="0"/>
              <a:t>the validity</a:t>
            </a:r>
            <a:r>
              <a:rPr lang="en-US" dirty="0" smtClean="0"/>
              <a:t> of their data. </a:t>
            </a:r>
            <a:endParaRPr lang="en-US" dirty="0"/>
          </a:p>
        </p:txBody>
      </p:sp>
      <p:sp>
        <p:nvSpPr>
          <p:cNvPr id="3" name="Title 2"/>
          <p:cNvSpPr>
            <a:spLocks noGrp="1"/>
          </p:cNvSpPr>
          <p:nvPr>
            <p:ph type="title"/>
          </p:nvPr>
        </p:nvSpPr>
        <p:spPr/>
        <p:txBody>
          <a:bodyPr>
            <a:normAutofit fontScale="90000"/>
          </a:bodyPr>
          <a:lstStyle/>
          <a:p>
            <a:r>
              <a:rPr smtClean="0"/>
              <a:t>Limitations</a:t>
            </a:r>
            <a:br>
              <a:rPr smtClean="0"/>
            </a:b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ctrTitle"/>
          </p:nvPr>
        </p:nvSpPr>
        <p:spPr/>
        <p:txBody>
          <a:bodyPr/>
          <a:lstStyle/>
          <a:p>
            <a:r>
              <a:rPr smtClean="0"/>
              <a:t>Recording of Data</a:t>
            </a:r>
            <a:br>
              <a:rPr smtClean="0"/>
            </a:b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With all observation studies an important decision the researcher has to make is how to classify and record the data. Usually this will involve a method of sampling. The three main sampling methods are:</a:t>
            </a:r>
            <a:endParaRPr lang="en-US" dirty="0"/>
          </a:p>
        </p:txBody>
      </p:sp>
      <p:sp>
        <p:nvSpPr>
          <p:cNvPr id="3" name="Title 2"/>
          <p:cNvSpPr>
            <a:spLocks noGrp="1"/>
          </p:cNvSpPr>
          <p:nvPr>
            <p:ph type="title"/>
          </p:nvPr>
        </p:nvSpPr>
        <p:spPr/>
        <p:txBody>
          <a:bodyPr>
            <a:normAutofit fontScale="90000"/>
          </a:bodyPr>
          <a:lstStyle/>
          <a:p>
            <a:r>
              <a:rPr smtClean="0"/>
              <a:t>Recording of Data</a:t>
            </a:r>
            <a:br>
              <a:rPr smtClean="0"/>
            </a:b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observer decides in advance what types of </a:t>
            </a:r>
            <a:r>
              <a:rPr lang="en-US" dirty="0" err="1" smtClean="0"/>
              <a:t>behaviour</a:t>
            </a:r>
            <a:r>
              <a:rPr lang="en-US" dirty="0" smtClean="0"/>
              <a:t> (events) she is interested in and records all occurrences. </a:t>
            </a:r>
            <a:endParaRPr lang="en-US" dirty="0" smtClean="0"/>
          </a:p>
          <a:p>
            <a:r>
              <a:rPr lang="en-US" dirty="0" smtClean="0"/>
              <a:t>All </a:t>
            </a:r>
            <a:r>
              <a:rPr lang="en-US" dirty="0" smtClean="0"/>
              <a:t>other types of </a:t>
            </a:r>
            <a:r>
              <a:rPr lang="en-US" dirty="0" err="1" smtClean="0"/>
              <a:t>behaviour</a:t>
            </a:r>
            <a:r>
              <a:rPr lang="en-US" dirty="0" smtClean="0"/>
              <a:t> are ignored.</a:t>
            </a:r>
            <a:endParaRPr lang="en-US" dirty="0"/>
          </a:p>
        </p:txBody>
      </p:sp>
      <p:sp>
        <p:nvSpPr>
          <p:cNvPr id="3" name="Title 2"/>
          <p:cNvSpPr>
            <a:spLocks noGrp="1"/>
          </p:cNvSpPr>
          <p:nvPr>
            <p:ph type="title"/>
          </p:nvPr>
        </p:nvSpPr>
        <p:spPr/>
        <p:txBody>
          <a:bodyPr/>
          <a:lstStyle/>
          <a:p>
            <a:r>
              <a:rPr b="1" smtClean="0"/>
              <a:t>Event sampling</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observer decides in advance that observation will take place only during specified time </a:t>
            </a:r>
            <a:r>
              <a:rPr lang="en-US" dirty="0" smtClean="0"/>
              <a:t>periods</a:t>
            </a:r>
          </a:p>
          <a:p>
            <a:r>
              <a:rPr lang="en-US" dirty="0" smtClean="0"/>
              <a:t> </a:t>
            </a:r>
            <a:r>
              <a:rPr lang="en-US" dirty="0" smtClean="0"/>
              <a:t>(e.g. 10 minutes every hour, 1 hour per day) and records the occurrence of the specified </a:t>
            </a:r>
            <a:r>
              <a:rPr lang="en-US" dirty="0" err="1" smtClean="0"/>
              <a:t>behaviour</a:t>
            </a:r>
            <a:r>
              <a:rPr lang="en-US" dirty="0" smtClean="0"/>
              <a:t> during that period only.</a:t>
            </a:r>
            <a:endParaRPr lang="en-US" dirty="0"/>
          </a:p>
        </p:txBody>
      </p:sp>
      <p:sp>
        <p:nvSpPr>
          <p:cNvPr id="3" name="Title 2"/>
          <p:cNvSpPr>
            <a:spLocks noGrp="1"/>
          </p:cNvSpPr>
          <p:nvPr>
            <p:ph type="title"/>
          </p:nvPr>
        </p:nvSpPr>
        <p:spPr/>
        <p:txBody>
          <a:bodyPr/>
          <a:lstStyle/>
          <a:p>
            <a:r>
              <a:rPr b="1" smtClean="0"/>
              <a:t>Time sampling</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observer decides in advance the pre-selected moments when observation will take place and records what is happening at that instant. Everything happening before or after is ignored.</a:t>
            </a:r>
          </a:p>
          <a:p>
            <a:pPr>
              <a:buNone/>
            </a:pPr>
            <a:r>
              <a:rPr lang="en-US" dirty="0" smtClean="0"/>
              <a:t/>
            </a:r>
            <a:br>
              <a:rPr lang="en-US" dirty="0" smtClean="0"/>
            </a:br>
            <a:endParaRPr lang="en-US" dirty="0"/>
          </a:p>
        </p:txBody>
      </p:sp>
      <p:sp>
        <p:nvSpPr>
          <p:cNvPr id="3" name="Title 2"/>
          <p:cNvSpPr>
            <a:spLocks noGrp="1"/>
          </p:cNvSpPr>
          <p:nvPr>
            <p:ph type="title"/>
          </p:nvPr>
        </p:nvSpPr>
        <p:spPr/>
        <p:txBody>
          <a:bodyPr>
            <a:normAutofit fontScale="90000"/>
          </a:bodyPr>
          <a:lstStyle/>
          <a:p>
            <a:r>
              <a:rPr b="1" smtClean="0"/>
              <a:t>Instantaneous (target time) sampling</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19</TotalTime>
  <Words>1005</Words>
  <Application>Microsoft Office PowerPoint</Application>
  <PresentationFormat>On-screen Show (4:3)</PresentationFormat>
  <Paragraphs>79</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Paper</vt:lpstr>
      <vt:lpstr>Observation Methods </vt:lpstr>
      <vt:lpstr>Observation Methods </vt:lpstr>
      <vt:lpstr>Observation Methods </vt:lpstr>
      <vt:lpstr>Observation Methods </vt:lpstr>
      <vt:lpstr>Observation Methods </vt:lpstr>
      <vt:lpstr>Controlled Observation </vt:lpstr>
      <vt:lpstr>Controlled Observation </vt:lpstr>
      <vt:lpstr>Controlled Observation </vt:lpstr>
      <vt:lpstr>Controlled Observation </vt:lpstr>
      <vt:lpstr>Slide 10</vt:lpstr>
      <vt:lpstr>Strengths </vt:lpstr>
      <vt:lpstr>Strengths </vt:lpstr>
      <vt:lpstr>Strengths </vt:lpstr>
      <vt:lpstr>Limitations </vt:lpstr>
      <vt:lpstr>Naturalistic Observation </vt:lpstr>
      <vt:lpstr>Naturalistic Observation </vt:lpstr>
      <vt:lpstr>Naturalistic Observation </vt:lpstr>
      <vt:lpstr>Naturalistic Observation </vt:lpstr>
      <vt:lpstr>Strengths</vt:lpstr>
      <vt:lpstr>Strengths</vt:lpstr>
      <vt:lpstr>Limitations</vt:lpstr>
      <vt:lpstr>Limitations</vt:lpstr>
      <vt:lpstr>Limitations</vt:lpstr>
      <vt:lpstr>Limitations</vt:lpstr>
      <vt:lpstr>Participant Observation </vt:lpstr>
      <vt:lpstr>Participant Observation </vt:lpstr>
      <vt:lpstr>Participant Observation </vt:lpstr>
      <vt:lpstr>Participant Observation</vt:lpstr>
      <vt:lpstr>Limitations </vt:lpstr>
      <vt:lpstr>Limitations </vt:lpstr>
      <vt:lpstr>Recording of Data </vt:lpstr>
      <vt:lpstr>Recording of Data </vt:lpstr>
      <vt:lpstr>Event sampling</vt:lpstr>
      <vt:lpstr>Time sampling</vt:lpstr>
      <vt:lpstr>Instantaneous (target time) sampling</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Observation Methods </dc:title>
  <dc:creator>intag 786</dc:creator>
  <cp:lastModifiedBy>intag 786</cp:lastModifiedBy>
  <cp:revision>2</cp:revision>
  <dcterms:created xsi:type="dcterms:W3CDTF">2006-08-16T00:00:00Z</dcterms:created>
  <dcterms:modified xsi:type="dcterms:W3CDTF">2016-10-22T04:31:52Z</dcterms:modified>
</cp:coreProperties>
</file>