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319" r:id="rId3"/>
    <p:sldId id="313" r:id="rId4"/>
    <p:sldId id="314" r:id="rId5"/>
    <p:sldId id="315" r:id="rId6"/>
    <p:sldId id="316" r:id="rId7"/>
    <p:sldId id="317" r:id="rId8"/>
    <p:sldId id="318" r:id="rId9"/>
    <p:sldId id="375" r:id="rId10"/>
    <p:sldId id="333" r:id="rId11"/>
    <p:sldId id="334" r:id="rId12"/>
    <p:sldId id="335" r:id="rId13"/>
    <p:sldId id="336" r:id="rId14"/>
    <p:sldId id="371" r:id="rId15"/>
    <p:sldId id="337" r:id="rId16"/>
    <p:sldId id="338" r:id="rId17"/>
    <p:sldId id="339" r:id="rId18"/>
    <p:sldId id="340" r:id="rId19"/>
    <p:sldId id="341" r:id="rId20"/>
    <p:sldId id="342" r:id="rId21"/>
    <p:sldId id="343" r:id="rId22"/>
    <p:sldId id="344" r:id="rId23"/>
    <p:sldId id="345" r:id="rId24"/>
    <p:sldId id="346" r:id="rId25"/>
    <p:sldId id="349" r:id="rId26"/>
    <p:sldId id="350" r:id="rId27"/>
    <p:sldId id="352" r:id="rId28"/>
    <p:sldId id="372" r:id="rId29"/>
    <p:sldId id="360" r:id="rId30"/>
    <p:sldId id="374" r:id="rId31"/>
    <p:sldId id="361" r:id="rId32"/>
    <p:sldId id="362" r:id="rId33"/>
    <p:sldId id="29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700" autoAdjust="0"/>
    <p:restoredTop sz="94660"/>
  </p:normalViewPr>
  <p:slideViewPr>
    <p:cSldViewPr>
      <p:cViewPr>
        <p:scale>
          <a:sx n="60" d="100"/>
          <a:sy n="60" d="100"/>
        </p:scale>
        <p:origin x="-1800" y="-2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61B149-9490-4B36-A3FE-CC370BDC8353}" type="datetimeFigureOut">
              <a:rPr lang="en-GB" smtClean="0"/>
              <a:pPr/>
              <a:t>28/10/2016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DD9A3A-B069-4510-AC7F-F9A6314E061A}" type="slidenum">
              <a:rPr lang="en-GB" smtClean="0"/>
              <a:pPr/>
              <a:t>‹#›</a:t>
            </a:fld>
            <a:endParaRPr lang="en-GB"/>
          </a:p>
        </p:txBody>
      </p:sp>
    </p:spTree>
    <p:extLst>
      <p:ext uri="{BB962C8B-B14F-4D97-AF65-F5344CB8AC3E}">
        <p14:creationId xmlns="" xmlns:p14="http://schemas.microsoft.com/office/powerpoint/2010/main" val="2034779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E13FE0-E082-4DA4-9E3F-5208C4CB7F43}" type="slidenum">
              <a:rPr lang="en-US" altLang="en-US" smtClean="0"/>
              <a:pPr eaLnBrk="1" hangingPunct="1"/>
              <a:t>10</a:t>
            </a:fld>
            <a:endParaRPr lang="en-US" alt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mtClean="0"/>
              <a:t>Two general approaches to sampling are used in social science research. With </a:t>
            </a:r>
            <a:r>
              <a:rPr lang="en-US" altLang="en-US" i="1" smtClean="0"/>
              <a:t>probability sampling</a:t>
            </a:r>
            <a:r>
              <a:rPr lang="en-US" altLang="en-US" smtClean="0"/>
              <a:t>, all elements (e.g., persons, households) in the population have some opportunity of being included in the sample, and the mathematical probability that any one of them will be selected can be calculated. With </a:t>
            </a:r>
            <a:r>
              <a:rPr lang="en-US" altLang="en-US" i="1" smtClean="0"/>
              <a:t>nonprobability sampling</a:t>
            </a:r>
            <a:r>
              <a:rPr lang="en-US" altLang="en-US" smtClean="0"/>
              <a:t>, in contrast, population elements are selected on the basis of their availability (e.g., because they volunteered) or because of the researcher's personal judgment that they are representative. The consequence is that an unknown portion of the population is excluded (e.g., those who did not volunteer). One of the most common types of nonprobability sample is called a </a:t>
            </a:r>
            <a:r>
              <a:rPr lang="en-US" altLang="en-US" i="1" smtClean="0"/>
              <a:t>convenience</a:t>
            </a:r>
            <a:r>
              <a:rPr lang="en-US" altLang="en-US" smtClean="0"/>
              <a:t> sample – not because such samples are necessarily easy to recruit, but because the researcher uses whatever individuals are available rather than selecting from the entire population. </a:t>
            </a:r>
          </a:p>
          <a:p>
            <a:pPr eaLnBrk="1" hangingPunct="1"/>
            <a:endParaRPr lang="en-US" altLang="en-US" smtClean="0"/>
          </a:p>
          <a:p>
            <a:pPr eaLnBrk="1" hangingPunct="1"/>
            <a:r>
              <a:rPr lang="en-US" altLang="en-US" smtClean="0"/>
              <a:t>Because some members of the population have no chance of being sampled, the extent to which a convenience sample – regardless of its size – actually represents the entire population cannot be known</a:t>
            </a:r>
          </a:p>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00261A3-BC46-4E8B-9EFB-F7DE52F80734}" type="slidenum">
              <a:rPr lang="en-US" altLang="en-US" smtClean="0"/>
              <a:pPr eaLnBrk="1" hangingPunct="1"/>
              <a:t>31</a:t>
            </a:fld>
            <a:endParaRPr lang="en-US" altLang="en-US" smtClean="0"/>
          </a:p>
        </p:txBody>
      </p:sp>
      <p:sp>
        <p:nvSpPr>
          <p:cNvPr id="64515" name="Slide Image Placeholder 1"/>
          <p:cNvSpPr>
            <a:spLocks noGrp="1" noRot="1" noChangeAspect="1" noTextEdit="1"/>
          </p:cNvSpPr>
          <p:nvPr>
            <p:ph type="sldImg"/>
          </p:nvPr>
        </p:nvSpPr>
        <p:spPr>
          <a:ln/>
        </p:spPr>
      </p:sp>
      <p:sp>
        <p:nvSpPr>
          <p:cNvPr id="6451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59" tIns="45030" rIns="90059" bIns="45030"/>
          <a:lstStyle/>
          <a:p>
            <a:pPr eaLnBrk="1" hangingPunct="1"/>
            <a:endParaRPr lang="en-US" altLang="en-US" smtClean="0"/>
          </a:p>
        </p:txBody>
      </p:sp>
      <p:sp>
        <p:nvSpPr>
          <p:cNvPr id="6451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59" tIns="45030" rIns="90059" bIns="45030" anchor="b"/>
          <a:lstStyle>
            <a:lvl1pPr defTabSz="900113" eaLnBrk="0" hangingPunct="0">
              <a:defRPr>
                <a:solidFill>
                  <a:schemeClr val="tx1"/>
                </a:solidFill>
                <a:latin typeface="Arial" charset="0"/>
              </a:defRPr>
            </a:lvl1pPr>
            <a:lvl2pPr marL="742950" indent="-285750" defTabSz="900113" eaLnBrk="0" hangingPunct="0">
              <a:defRPr>
                <a:solidFill>
                  <a:schemeClr val="tx1"/>
                </a:solidFill>
                <a:latin typeface="Arial" charset="0"/>
              </a:defRPr>
            </a:lvl2pPr>
            <a:lvl3pPr marL="1143000" indent="-228600" defTabSz="900113" eaLnBrk="0" hangingPunct="0">
              <a:defRPr>
                <a:solidFill>
                  <a:schemeClr val="tx1"/>
                </a:solidFill>
                <a:latin typeface="Arial" charset="0"/>
              </a:defRPr>
            </a:lvl3pPr>
            <a:lvl4pPr marL="1600200" indent="-228600" defTabSz="900113" eaLnBrk="0" hangingPunct="0">
              <a:defRPr>
                <a:solidFill>
                  <a:schemeClr val="tx1"/>
                </a:solidFill>
                <a:latin typeface="Arial" charset="0"/>
              </a:defRPr>
            </a:lvl4pPr>
            <a:lvl5pPr marL="2057400" indent="-228600" defTabSz="900113" eaLnBrk="0" hangingPunct="0">
              <a:defRPr>
                <a:solidFill>
                  <a:schemeClr val="tx1"/>
                </a:solidFill>
                <a:latin typeface="Arial" charset="0"/>
              </a:defRPr>
            </a:lvl5pPr>
            <a:lvl6pPr marL="2514600" indent="-228600" defTabSz="900113" eaLnBrk="0" fontAlgn="base" hangingPunct="0">
              <a:spcBef>
                <a:spcPct val="0"/>
              </a:spcBef>
              <a:spcAft>
                <a:spcPct val="0"/>
              </a:spcAft>
              <a:defRPr>
                <a:solidFill>
                  <a:schemeClr val="tx1"/>
                </a:solidFill>
                <a:latin typeface="Arial" charset="0"/>
              </a:defRPr>
            </a:lvl6pPr>
            <a:lvl7pPr marL="2971800" indent="-228600" defTabSz="900113" eaLnBrk="0" fontAlgn="base" hangingPunct="0">
              <a:spcBef>
                <a:spcPct val="0"/>
              </a:spcBef>
              <a:spcAft>
                <a:spcPct val="0"/>
              </a:spcAft>
              <a:defRPr>
                <a:solidFill>
                  <a:schemeClr val="tx1"/>
                </a:solidFill>
                <a:latin typeface="Arial" charset="0"/>
              </a:defRPr>
            </a:lvl7pPr>
            <a:lvl8pPr marL="3429000" indent="-228600" defTabSz="900113" eaLnBrk="0" fontAlgn="base" hangingPunct="0">
              <a:spcBef>
                <a:spcPct val="0"/>
              </a:spcBef>
              <a:spcAft>
                <a:spcPct val="0"/>
              </a:spcAft>
              <a:defRPr>
                <a:solidFill>
                  <a:schemeClr val="tx1"/>
                </a:solidFill>
                <a:latin typeface="Arial" charset="0"/>
              </a:defRPr>
            </a:lvl8pPr>
            <a:lvl9pPr marL="3886200" indent="-228600" defTabSz="900113" eaLnBrk="0" fontAlgn="base" hangingPunct="0">
              <a:spcBef>
                <a:spcPct val="0"/>
              </a:spcBef>
              <a:spcAft>
                <a:spcPct val="0"/>
              </a:spcAft>
              <a:defRPr>
                <a:solidFill>
                  <a:schemeClr val="tx1"/>
                </a:solidFill>
                <a:latin typeface="Arial" charset="0"/>
              </a:defRPr>
            </a:lvl9pPr>
          </a:lstStyle>
          <a:p>
            <a:pPr algn="r" eaLnBrk="1" latinLnBrk="1" hangingPunct="1"/>
            <a:fld id="{8B357D38-3C07-4951-9F80-013B01F15F78}" type="slidenum">
              <a:rPr kumimoji="1" lang="ko-KR" altLang="en-US" sz="1200">
                <a:latin typeface="굴림" pitchFamily="34" charset="-127"/>
                <a:ea typeface="굴림" pitchFamily="34" charset="-127"/>
                <a:cs typeface="Arial" charset="0"/>
              </a:rPr>
              <a:pPr algn="r" eaLnBrk="1" latinLnBrk="1" hangingPunct="1"/>
              <a:t>31</a:t>
            </a:fld>
            <a:endParaRPr kumimoji="1" lang="en-US" altLang="ko-KR" sz="1200">
              <a:latin typeface="굴림" pitchFamily="34" charset="-127"/>
              <a:ea typeface="굴림" pitchFamily="34" charset="-127"/>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2130425"/>
            <a:ext cx="8077200" cy="147002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8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Procedures &amp; Sample Size Estimation</a:t>
            </a:r>
            <a:endParaRPr lang="en-GB" sz="48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1021"/>
            <a:ext cx="457200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21371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4495800" y="274638"/>
            <a:ext cx="4191000" cy="1143000"/>
          </a:xfrm>
        </p:spPr>
        <p:txBody>
          <a:bodyPr>
            <a:normAutofit/>
          </a:bodyPr>
          <a:lstStyle/>
          <a:p>
            <a:pPr algn="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Content Placeholder 2"/>
          <p:cNvSpPr>
            <a:spLocks noGrp="1"/>
          </p:cNvSpPr>
          <p:nvPr>
            <p:ph idx="1"/>
          </p:nvPr>
        </p:nvSpPr>
        <p:spPr>
          <a:xfrm>
            <a:off x="457200" y="2286000"/>
            <a:ext cx="8229600" cy="4267200"/>
          </a:xfrm>
        </p:spPr>
        <p:txBody>
          <a:bodyPr>
            <a:normAutofit/>
          </a:bodyPr>
          <a:lstStyle/>
          <a:p>
            <a:endPar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is procedure or process of selecting some units from the population with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some common characteristics</a:t>
            </a:r>
          </a:p>
          <a:p>
            <a:endPar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It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is primarily concerned with the collection of data of some selected units of the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population</a:t>
            </a:r>
          </a:p>
        </p:txBody>
      </p:sp>
    </p:spTree>
    <p:extLst>
      <p:ext uri="{BB962C8B-B14F-4D97-AF65-F5344CB8AC3E}">
        <p14:creationId xmlns="" xmlns:p14="http://schemas.microsoft.com/office/powerpoint/2010/main" val="162839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457200" y="1676400"/>
            <a:ext cx="8229600" cy="5105400"/>
          </a:xfrm>
        </p:spPr>
        <p:txBody>
          <a:bodyPr>
            <a:normAutofit/>
          </a:bodyPr>
          <a:lstStyle/>
          <a:p>
            <a:endPar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Census </a:t>
            </a:r>
          </a:p>
          <a:p>
            <a:pPr lvl="1"/>
            <a:r>
              <a:rPr lang="en-GB" sz="2400" dirty="0" smtClean="0">
                <a:latin typeface="Arial Unicode MS" panose="020B0604020202020204" pitchFamily="34" charset="-128"/>
                <a:ea typeface="Arial Unicode MS" panose="020B0604020202020204" pitchFamily="34" charset="-128"/>
                <a:cs typeface="Arial Unicode MS" panose="020B0604020202020204" pitchFamily="34" charset="-128"/>
              </a:rPr>
              <a:t>another </a:t>
            </a:r>
            <a:r>
              <a:rPr lang="en-GB" sz="2400" dirty="0">
                <a:latin typeface="Arial Unicode MS" panose="020B0604020202020204" pitchFamily="34" charset="-128"/>
                <a:ea typeface="Arial Unicode MS" panose="020B0604020202020204" pitchFamily="34" charset="-128"/>
                <a:cs typeface="Arial Unicode MS" panose="020B0604020202020204" pitchFamily="34" charset="-128"/>
              </a:rPr>
              <a:t>method of data collection and is defined as a complete enumeration of the population</a:t>
            </a:r>
          </a:p>
          <a:p>
            <a:endPar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Sampling frame</a:t>
            </a:r>
          </a:p>
          <a:p>
            <a:pPr lvl="1"/>
            <a:r>
              <a:rPr lang="en-GB" sz="2400" dirty="0" smtClean="0">
                <a:latin typeface="Arial Unicode MS" panose="020B0604020202020204" pitchFamily="34" charset="-128"/>
                <a:ea typeface="Arial Unicode MS" panose="020B0604020202020204" pitchFamily="34" charset="-128"/>
                <a:cs typeface="Arial Unicode MS" panose="020B0604020202020204" pitchFamily="34" charset="-128"/>
              </a:rPr>
              <a:t>a list </a:t>
            </a:r>
            <a:r>
              <a:rPr lang="en-GB" sz="2400" dirty="0">
                <a:latin typeface="Arial Unicode MS" panose="020B0604020202020204" pitchFamily="34" charset="-128"/>
                <a:ea typeface="Arial Unicode MS" panose="020B0604020202020204" pitchFamily="34" charset="-128"/>
                <a:cs typeface="Arial Unicode MS" panose="020B0604020202020204" pitchFamily="34" charset="-128"/>
              </a:rPr>
              <a:t>of population units from which the sample is </a:t>
            </a:r>
            <a:r>
              <a:rPr lang="en-GB" sz="2400" dirty="0" smtClean="0">
                <a:latin typeface="Arial Unicode MS" panose="020B0604020202020204" pitchFamily="34" charset="-128"/>
                <a:ea typeface="Arial Unicode MS" panose="020B0604020202020204" pitchFamily="34" charset="-128"/>
                <a:cs typeface="Arial Unicode MS" panose="020B0604020202020204" pitchFamily="34" charset="-128"/>
              </a:rPr>
              <a:t>selected</a:t>
            </a:r>
            <a:endParaRPr lang="en-GB"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itle 1"/>
          <p:cNvSpPr>
            <a:spLocks noGrp="1"/>
          </p:cNvSpPr>
          <p:nvPr>
            <p:ph type="title"/>
          </p:nvPr>
        </p:nvSpPr>
        <p:spPr>
          <a:xfrm>
            <a:off x="4495800" y="274638"/>
            <a:ext cx="4191000" cy="1143000"/>
          </a:xfrm>
        </p:spPr>
        <p:txBody>
          <a:bodyPr>
            <a:normAutofit/>
          </a:bodyPr>
          <a:lstStyle/>
          <a:p>
            <a:pPr algn="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14248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457200" y="1676400"/>
            <a:ext cx="8229600" cy="4876800"/>
          </a:xfrm>
        </p:spPr>
        <p:txBody>
          <a:bodyPr>
            <a:normAutofit/>
          </a:bodyPr>
          <a:lstStyle/>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Sample is a part of population, the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results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based on the sampled observations will not be equal to that of population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results</a:t>
            </a: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There must be some differences which are inevitable</a:t>
            </a:r>
          </a:p>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Sampling Error</a:t>
            </a: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GB" sz="2400" dirty="0" smtClean="0">
                <a:latin typeface="Arial Unicode MS" panose="020B0604020202020204" pitchFamily="34" charset="-128"/>
                <a:ea typeface="Arial Unicode MS" panose="020B0604020202020204" pitchFamily="34" charset="-128"/>
                <a:cs typeface="Arial Unicode MS" panose="020B0604020202020204" pitchFamily="34" charset="-128"/>
              </a:rPr>
              <a:t>Differences between observed values and the total population</a:t>
            </a:r>
          </a:p>
          <a:p>
            <a:pPr lvl="1"/>
            <a:r>
              <a:rPr lang="en-GB" sz="2400" dirty="0">
                <a:latin typeface="Arial Unicode MS" panose="020B0604020202020204" pitchFamily="34" charset="-128"/>
                <a:ea typeface="Arial Unicode MS" panose="020B0604020202020204" pitchFamily="34" charset="-128"/>
                <a:cs typeface="Arial Unicode MS" panose="020B0604020202020204" pitchFamily="34" charset="-128"/>
              </a:rPr>
              <a:t>e</a:t>
            </a:r>
            <a:r>
              <a:rPr lang="en-GB" sz="2400" dirty="0" smtClean="0">
                <a:latin typeface="Arial Unicode MS" panose="020B0604020202020204" pitchFamily="34" charset="-128"/>
                <a:ea typeface="Arial Unicode MS" panose="020B0604020202020204" pitchFamily="34" charset="-128"/>
                <a:cs typeface="Arial Unicode MS" panose="020B0604020202020204" pitchFamily="34" charset="-128"/>
              </a:rPr>
              <a:t>.g., prevalence of TB in a sample cannot be identical to its prevalence in population</a:t>
            </a:r>
            <a:endParaRPr lang="en-GB" sz="22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itle 1"/>
          <p:cNvSpPr>
            <a:spLocks noGrp="1"/>
          </p:cNvSpPr>
          <p:nvPr>
            <p:ph type="title"/>
          </p:nvPr>
        </p:nvSpPr>
        <p:spPr>
          <a:xfrm>
            <a:off x="4495800" y="274638"/>
            <a:ext cx="4191000" cy="1143000"/>
          </a:xfrm>
        </p:spPr>
        <p:txBody>
          <a:bodyPr>
            <a:normAutofit fontScale="90000"/>
          </a:bodyPr>
          <a:lstStyle/>
          <a:p>
            <a:pPr algn="r"/>
            <a:r>
              <a:rPr lang="en-GB" sz="27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r>
            <a:b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Error</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28600" y="1828800"/>
            <a:ext cx="8686800" cy="4800600"/>
          </a:xfrm>
        </p:spPr>
        <p:txBody>
          <a:bodyPr>
            <a:normAutofit/>
          </a:bodyPr>
          <a:lstStyle/>
          <a:p>
            <a:r>
              <a:rPr lang="en-GB"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Sampling error decreases as the sample size increases</a:t>
            </a:r>
          </a:p>
          <a:p>
            <a:r>
              <a:rPr lang="en-GB" dirty="0">
                <a:latin typeface="Arial Unicode MS" panose="020B0604020202020204" pitchFamily="34" charset="-128"/>
                <a:ea typeface="Arial Unicode MS" panose="020B0604020202020204" pitchFamily="34" charset="-128"/>
                <a:cs typeface="Arial Unicode MS" panose="020B0604020202020204" pitchFamily="34" charset="-128"/>
              </a:rPr>
              <a:t>The sampling error is reduced to minimum if </a:t>
            </a:r>
            <a:endParaRPr lang="en-GB"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dirty="0">
                <a:latin typeface="Arial Unicode MS" panose="020B0604020202020204" pitchFamily="34" charset="-128"/>
                <a:ea typeface="Arial Unicode MS" panose="020B0604020202020204" pitchFamily="34" charset="-128"/>
                <a:cs typeface="Arial Unicode MS" panose="020B0604020202020204" pitchFamily="34" charset="-128"/>
              </a:rPr>
              <a:t>choice of the sampling </a:t>
            </a:r>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unit</a:t>
            </a:r>
          </a:p>
          <a:p>
            <a:pPr lvl="1"/>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sampling design </a:t>
            </a:r>
          </a:p>
          <a:p>
            <a:pPr lvl="1"/>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selection procedure</a:t>
            </a:r>
          </a:p>
          <a:p>
            <a:pPr lvl="1"/>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sample size</a:t>
            </a:r>
          </a:p>
          <a:p>
            <a:pPr lvl="1"/>
            <a:r>
              <a:rPr lang="en-GB" dirty="0" smtClean="0">
                <a:latin typeface="Arial Unicode MS" panose="020B0604020202020204" pitchFamily="34" charset="-128"/>
                <a:ea typeface="Arial Unicode MS" panose="020B0604020202020204" pitchFamily="34" charset="-128"/>
                <a:cs typeface="Arial Unicode MS" panose="020B0604020202020204" pitchFamily="34" charset="-128"/>
              </a:rPr>
              <a:t>method </a:t>
            </a:r>
            <a:r>
              <a:rPr lang="en-GB" dirty="0">
                <a:latin typeface="Arial Unicode MS" panose="020B0604020202020204" pitchFamily="34" charset="-128"/>
                <a:ea typeface="Arial Unicode MS" panose="020B0604020202020204" pitchFamily="34" charset="-128"/>
                <a:cs typeface="Arial Unicode MS" panose="020B0604020202020204" pitchFamily="34" charset="-128"/>
              </a:rPr>
              <a:t>of data analysis are appropriate</a:t>
            </a:r>
          </a:p>
        </p:txBody>
      </p:sp>
      <p:sp>
        <p:nvSpPr>
          <p:cNvPr id="7" name="Title 1"/>
          <p:cNvSpPr>
            <a:spLocks noGrp="1"/>
          </p:cNvSpPr>
          <p:nvPr>
            <p:ph type="title"/>
          </p:nvPr>
        </p:nvSpPr>
        <p:spPr>
          <a:xfrm>
            <a:off x="4495800" y="274638"/>
            <a:ext cx="4191000" cy="1143000"/>
          </a:xfrm>
        </p:spPr>
        <p:txBody>
          <a:bodyPr>
            <a:normAutofit fontScale="90000"/>
          </a:bodyPr>
          <a:lstStyle/>
          <a:p>
            <a:pPr algn="r"/>
            <a:r>
              <a:rPr lang="en-GB" sz="27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r>
            <a:b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Error</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28600" y="1676400"/>
            <a:ext cx="8686800" cy="4953000"/>
          </a:xfrm>
        </p:spPr>
        <p:txBody>
          <a:bodyPr>
            <a:normAutofit fontScale="92500" lnSpcReduction="20000"/>
          </a:bodyPr>
          <a:lstStyle/>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Error arising from the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causes which are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not associated with the sampling process is known as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non-sampling error</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Commonly found in both,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complete enumeration and sample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surveys</a:t>
            </a:r>
          </a:p>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Non-sampling error includes:</a:t>
            </a:r>
          </a:p>
          <a:p>
            <a:pPr lvl="1"/>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response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error</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non-response error</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measurement and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coding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error</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improper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method for statistical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analysis</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non-coverage of population</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interviewers error</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data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entry error</a:t>
            </a:r>
          </a:p>
        </p:txBody>
      </p:sp>
      <p:sp>
        <p:nvSpPr>
          <p:cNvPr id="6" name="Title 1"/>
          <p:cNvSpPr>
            <a:spLocks noGrp="1"/>
          </p:cNvSpPr>
          <p:nvPr>
            <p:ph type="title"/>
          </p:nvPr>
        </p:nvSpPr>
        <p:spPr>
          <a:xfrm>
            <a:off x="3810000" y="274638"/>
            <a:ext cx="4876800" cy="1143000"/>
          </a:xfrm>
        </p:spPr>
        <p:txBody>
          <a:bodyPr>
            <a:normAutofit fontScale="90000"/>
          </a:bodyPr>
          <a:lstStyle/>
          <a:p>
            <a:pPr algn="r"/>
            <a:r>
              <a:rPr lang="en-GB" sz="27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r>
            <a:b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Non-Sampling Error</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28600" y="2209800"/>
            <a:ext cx="8763000" cy="4114800"/>
          </a:xfrm>
        </p:spPr>
        <p:txBody>
          <a:bodyPr>
            <a:normAutofit/>
          </a:bodyPr>
          <a:lstStyle/>
          <a:p>
            <a:endPar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In general,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if the sample is proper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representative of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 population, sampling error is minimum</a:t>
            </a:r>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itle 1"/>
          <p:cNvSpPr>
            <a:spLocks noGrp="1"/>
          </p:cNvSpPr>
          <p:nvPr>
            <p:ph type="title"/>
          </p:nvPr>
        </p:nvSpPr>
        <p:spPr>
          <a:xfrm>
            <a:off x="3810000" y="274638"/>
            <a:ext cx="4876800" cy="1143000"/>
          </a:xfrm>
        </p:spPr>
        <p:txBody>
          <a:bodyPr>
            <a:normAutofit fontScale="90000"/>
          </a:bodyPr>
          <a:lstStyle/>
          <a:p>
            <a:pPr algn="r"/>
            <a:r>
              <a:rPr lang="en-GB" sz="27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r>
            <a:b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Non-Sampling Error</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 sample is a part of population; the information can be collected more </a:t>
            </a:r>
            <a:r>
              <a:rPr lang="en-GB" sz="2800" b="1" dirty="0" smtClean="0">
                <a:latin typeface="Arial Unicode MS" panose="020B0604020202020204" pitchFamily="34" charset="-128"/>
                <a:ea typeface="Arial Unicode MS" panose="020B0604020202020204" pitchFamily="34" charset="-128"/>
                <a:cs typeface="Arial Unicode MS" panose="020B0604020202020204" pitchFamily="34" charset="-128"/>
              </a:rPr>
              <a:t>cheaply and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more rapidly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as compared to complete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enumeration</a:t>
            </a:r>
          </a:p>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 sample makes it possible to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concentrate on individual units</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 and to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obtain relevant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information comprehensively and accurately.</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Selection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of appropriate sampling design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reduces non-sampling </a:t>
            </a:r>
            <a:r>
              <a:rPr lang="en-GB" sz="2800" b="1" dirty="0" smtClean="0">
                <a:latin typeface="Arial Unicode MS" panose="020B0604020202020204" pitchFamily="34" charset="-128"/>
                <a:ea typeface="Arial Unicode MS" panose="020B0604020202020204" pitchFamily="34" charset="-128"/>
                <a:cs typeface="Arial Unicode MS" panose="020B0604020202020204" pitchFamily="34" charset="-128"/>
              </a:rPr>
              <a:t>error</a:t>
            </a:r>
            <a:endParaRPr lang="en-GB" sz="2800" b="1"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More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precise results can be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obtained</a:t>
            </a:r>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itle 1"/>
          <p:cNvSpPr>
            <a:spLocks noGrp="1"/>
          </p:cNvSpPr>
          <p:nvPr>
            <p:ph type="title"/>
          </p:nvPr>
        </p:nvSpPr>
        <p:spPr>
          <a:xfrm>
            <a:off x="3810000" y="274638"/>
            <a:ext cx="4876800" cy="1143000"/>
          </a:xfrm>
        </p:spPr>
        <p:txBody>
          <a:bodyPr>
            <a:normAutofit fontScale="90000"/>
          </a:bodyPr>
          <a:lstStyle/>
          <a:p>
            <a:pPr algn="r"/>
            <a:r>
              <a:rPr lang="en-GB" sz="27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r>
            <a:b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49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Advantages</a:t>
            </a:r>
            <a:endParaRPr lang="en-GB" sz="49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lnSpcReduction="10000"/>
          </a:bodyPr>
          <a:lstStyle/>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Sample design must result in a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truly representative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sample</a:t>
            </a: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design must be such which results in a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small sampling </a:t>
            </a:r>
            <a:r>
              <a:rPr lang="en-GB" sz="2800" b="1" dirty="0" smtClean="0">
                <a:latin typeface="Arial Unicode MS" panose="020B0604020202020204" pitchFamily="34" charset="-128"/>
                <a:ea typeface="Arial Unicode MS" panose="020B0604020202020204" pitchFamily="34" charset="-128"/>
                <a:cs typeface="Arial Unicode MS" panose="020B0604020202020204" pitchFamily="34" charset="-128"/>
              </a:rPr>
              <a:t>error</a:t>
            </a:r>
            <a:endParaRPr lang="en-GB" sz="2800" b="1"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design must be viable in the context of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funds available</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 for the research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study</a:t>
            </a: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design must be such so that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systematic bias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can be controlled in a better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way</a:t>
            </a: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Sample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should be such that the </a:t>
            </a:r>
            <a:r>
              <a:rPr lang="en-GB" sz="2800" b="1" dirty="0">
                <a:latin typeface="Arial Unicode MS" panose="020B0604020202020204" pitchFamily="34" charset="-128"/>
                <a:ea typeface="Arial Unicode MS" panose="020B0604020202020204" pitchFamily="34" charset="-128"/>
                <a:cs typeface="Arial Unicode MS" panose="020B0604020202020204" pitchFamily="34" charset="-128"/>
              </a:rPr>
              <a:t>results of the sample study can be applied</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 in general,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for the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universe with a reasonable level of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confidence</a:t>
            </a:r>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itle 1"/>
          <p:cNvSpPr>
            <a:spLocks noGrp="1"/>
          </p:cNvSpPr>
          <p:nvPr>
            <p:ph type="title"/>
          </p:nvPr>
        </p:nvSpPr>
        <p:spPr>
          <a:xfrm>
            <a:off x="2514600" y="274638"/>
            <a:ext cx="6172200" cy="1401762"/>
          </a:xfrm>
        </p:spPr>
        <p:txBody>
          <a:bodyPr>
            <a:normAutofit fontScale="90000"/>
          </a:bodyPr>
          <a:lstStyle/>
          <a:p>
            <a:pPr algn="r"/>
            <a:r>
              <a:rPr lang="en-GB" sz="27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Sampling </a:t>
            </a:r>
            <a: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r>
            <a:br>
              <a:rPr lang="en-GB"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GB" sz="40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Characteristics of Sampling Design</a:t>
            </a:r>
            <a:endParaRPr lang="en-GB" sz="40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86200" y="122238"/>
            <a:ext cx="5105400" cy="792162"/>
          </a:xfrm>
        </p:spPr>
        <p:txBody>
          <a:bodyPr>
            <a:noAutofit/>
          </a:bodyPr>
          <a:lstStyle/>
          <a:p>
            <a:pPr algn="r" eaLnBrk="1" fontAlgn="auto" hangingPunct="1">
              <a:spcAft>
                <a:spcPts val="0"/>
              </a:spcAft>
              <a:defRPr/>
            </a:pPr>
            <a:r>
              <a:rPr lang="en-US" b="1"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Types of Samples</a:t>
            </a:r>
          </a:p>
        </p:txBody>
      </p:sp>
      <p:sp>
        <p:nvSpPr>
          <p:cNvPr id="15364" name="Rectangle 3"/>
          <p:cNvSpPr>
            <a:spLocks noGrp="1" noChangeArrowheads="1"/>
          </p:cNvSpPr>
          <p:nvPr>
            <p:ph sz="quarter" idx="1"/>
          </p:nvPr>
        </p:nvSpPr>
        <p:spPr>
          <a:xfrm>
            <a:off x="304800" y="1295400"/>
            <a:ext cx="8610600" cy="5410200"/>
          </a:xfrm>
        </p:spPr>
        <p:txBody>
          <a:bodyPr>
            <a:normAutofit/>
          </a:bodyPr>
          <a:lstStyle/>
          <a:p>
            <a:pPr eaLnBrk="1" hangingPunct="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Probability (Random) Samples</a:t>
            </a:r>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sym typeface="Wingdings" pitchFamily="2" charset="2"/>
            </a:endParaRPr>
          </a:p>
          <a:p>
            <a:pPr lvl="1"/>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Simple random sample</a:t>
            </a:r>
          </a:p>
          <a:p>
            <a:pPr lvl="1" eaLnBrk="1" hangingPunct="1"/>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Systematic random sample</a:t>
            </a:r>
          </a:p>
          <a:p>
            <a:pPr lvl="1" eaLnBrk="1" hangingPunct="1"/>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Stratified random sample</a:t>
            </a:r>
          </a:p>
          <a:p>
            <a:pPr lvl="1" eaLnBrk="1" hangingPunct="1"/>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Multistage sample</a:t>
            </a:r>
          </a:p>
          <a:p>
            <a:pPr lvl="1" eaLnBrk="1" hangingPunct="1"/>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Cluster </a:t>
            </a:r>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sample</a:t>
            </a:r>
          </a:p>
          <a:p>
            <a:pPr eaLnBrk="1" hangingPunct="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Non-Probability Samples</a:t>
            </a:r>
          </a:p>
          <a:p>
            <a:pPr lvl="1" eaLnBrk="1" hangingPunct="1"/>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Convenience sample</a:t>
            </a:r>
          </a:p>
          <a:p>
            <a:pPr lvl="1" eaLnBrk="1" hangingPunct="1"/>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Purposive sample</a:t>
            </a:r>
          </a:p>
          <a:p>
            <a:pPr lvl="1" eaLnBrk="1" hangingPunct="1"/>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Quota</a:t>
            </a:r>
          </a:p>
        </p:txBody>
      </p:sp>
    </p:spTree>
    <p:extLst>
      <p:ext uri="{BB962C8B-B14F-4D97-AF65-F5344CB8AC3E}">
        <p14:creationId xmlns="" xmlns:p14="http://schemas.microsoft.com/office/powerpoint/2010/main" val="143561161"/>
      </p:ext>
    </p:extLst>
  </p:cSld>
  <p:clrMapOvr>
    <a:masterClrMapping/>
  </p:clrMapOvr>
  <p:transition advTm="624"/>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05000" y="152400"/>
            <a:ext cx="7086600" cy="914400"/>
          </a:xfrm>
        </p:spPr>
        <p:txBody>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Probability Sampling</a:t>
            </a:r>
          </a:p>
        </p:txBody>
      </p:sp>
      <p:sp>
        <p:nvSpPr>
          <p:cNvPr id="20484" name="Rectangle 3"/>
          <p:cNvSpPr>
            <a:spLocks noGrp="1" noChangeArrowheads="1"/>
          </p:cNvSpPr>
          <p:nvPr>
            <p:ph sz="quarter" idx="1"/>
          </p:nvPr>
        </p:nvSpPr>
        <p:spPr>
          <a:xfrm>
            <a:off x="457200" y="1295400"/>
            <a:ext cx="8229600" cy="5257800"/>
          </a:xfrm>
        </p:spPr>
        <p:txBody>
          <a:bodyPr>
            <a:normAutofit/>
          </a:bodyPr>
          <a:lstStyle/>
          <a:p>
            <a:pPr eaLnBrk="1" hangingPunct="1">
              <a:buFont typeface="Wingdings" pitchFamily="2" charset="2"/>
              <a:buNone/>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A probability sampling scheme is one in which every unit in the population has a chance (greater than zero) of being selected in the sample</a:t>
            </a:r>
          </a:p>
        </p:txBody>
      </p:sp>
    </p:spTree>
    <p:extLst>
      <p:ext uri="{BB962C8B-B14F-4D97-AF65-F5344CB8AC3E}">
        <p14:creationId xmlns="" xmlns:p14="http://schemas.microsoft.com/office/powerpoint/2010/main" val="2196372570"/>
      </p:ext>
    </p:extLst>
  </p:cSld>
  <p:clrMapOvr>
    <a:masterClrMapping/>
  </p:clrMapOvr>
  <p:transition advTm="56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447800" y="122238"/>
            <a:ext cx="7543800" cy="898525"/>
          </a:xfrm>
        </p:spPr>
        <p:txBody>
          <a:bodyPr>
            <a:no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Probability Sampling</a:t>
            </a:r>
          </a:p>
        </p:txBody>
      </p:sp>
      <p:sp>
        <p:nvSpPr>
          <p:cNvPr id="21508" name="Rectangle 3"/>
          <p:cNvSpPr>
            <a:spLocks noGrp="1" noChangeArrowheads="1"/>
          </p:cNvSpPr>
          <p:nvPr>
            <p:ph sz="quarter" idx="1"/>
          </p:nvPr>
        </p:nvSpPr>
        <p:spPr>
          <a:xfrm>
            <a:off x="457200" y="1371600"/>
            <a:ext cx="8229600" cy="5181600"/>
          </a:xfrm>
        </p:spPr>
        <p:txBody>
          <a:bodyPr/>
          <a:lstStyle/>
          <a:p>
            <a:pPr eaLnBrk="1" hangingPunct="1"/>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Probability sampling includes: </a:t>
            </a:r>
          </a:p>
          <a:p>
            <a:pPr lvl="1"/>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Simple Random Sampling </a:t>
            </a:r>
          </a:p>
          <a:p>
            <a:pPr lvl="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Systematic Sampling</a:t>
            </a:r>
          </a:p>
          <a:p>
            <a:pPr lvl="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Stratified Random Sampling</a:t>
            </a:r>
          </a:p>
          <a:p>
            <a:pPr lvl="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Cluster Sampling</a:t>
            </a:r>
          </a:p>
          <a:p>
            <a:pPr marL="0" indent="0" eaLnBrk="1" hangingPunct="1">
              <a:buNone/>
            </a:pPr>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2519491551"/>
      </p:ext>
    </p:extLst>
  </p:cSld>
  <p:clrMapOvr>
    <a:masterClrMapping/>
  </p:clrMapOvr>
  <p:transition advTm="35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8600" y="152400"/>
            <a:ext cx="8839200" cy="762000"/>
          </a:xfrm>
        </p:spPr>
        <p:txBody>
          <a:bodyPr>
            <a:normAutofit/>
          </a:bodyPr>
          <a:lstStyle/>
          <a:p>
            <a:pPr algn="r" eaLnBrk="1" hangingPunct="1"/>
            <a:r>
              <a:rPr lang="en-US" altLang="en-US" sz="40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Non-Probability Sampling</a:t>
            </a:r>
          </a:p>
        </p:txBody>
      </p:sp>
      <p:sp>
        <p:nvSpPr>
          <p:cNvPr id="22532" name="Rectangle 3"/>
          <p:cNvSpPr>
            <a:spLocks noGrp="1" noChangeArrowheads="1"/>
          </p:cNvSpPr>
          <p:nvPr>
            <p:ph sz="quarter" idx="1"/>
          </p:nvPr>
        </p:nvSpPr>
        <p:spPr>
          <a:xfrm>
            <a:off x="533400" y="1371600"/>
            <a:ext cx="8382000" cy="5257800"/>
          </a:xfrm>
        </p:spPr>
        <p:txBody>
          <a:bodyPr>
            <a:noAutofit/>
          </a:bodyPr>
          <a:lstStyle/>
          <a:p>
            <a:pPr eaLnBrk="1" hangingPunct="1">
              <a:lnSpc>
                <a:spcPct val="80000"/>
              </a:lnSpc>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Any sampling method where some elements of population have no chance of selection (these are sometimes referred to as 'out of coverage‘ /‘ under covered'), or where the probability of selection can't be accurately determined. </a:t>
            </a:r>
          </a:p>
          <a:p>
            <a:pPr eaLnBrk="1" hangingPunct="1">
              <a:lnSpc>
                <a:spcPct val="80000"/>
              </a:lnSpc>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pPr>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Participants’ selection is according to specific criteria</a:t>
            </a:r>
          </a:p>
        </p:txBody>
      </p:sp>
    </p:spTree>
    <p:extLst>
      <p:ext uri="{BB962C8B-B14F-4D97-AF65-F5344CB8AC3E}">
        <p14:creationId xmlns="" xmlns:p14="http://schemas.microsoft.com/office/powerpoint/2010/main" val="2395611288"/>
      </p:ext>
    </p:extLst>
  </p:cSld>
  <p:clrMapOvr>
    <a:masterClrMapping/>
  </p:clrMapOvr>
  <p:transition advTm="343"/>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743200" y="152400"/>
            <a:ext cx="6324600" cy="762000"/>
          </a:xfrm>
        </p:spPr>
        <p:txBody>
          <a:bodyPr>
            <a:normAutofit/>
          </a:bodyPr>
          <a:lstStyle/>
          <a:p>
            <a:pPr algn="r" eaLnBrk="1" hangingPunct="1"/>
            <a:r>
              <a:rPr lang="en-US" altLang="en-US" sz="40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Non-Probability Sampling</a:t>
            </a:r>
          </a:p>
        </p:txBody>
      </p:sp>
      <p:sp>
        <p:nvSpPr>
          <p:cNvPr id="22532" name="Rectangle 3"/>
          <p:cNvSpPr>
            <a:spLocks noGrp="1" noChangeArrowheads="1"/>
          </p:cNvSpPr>
          <p:nvPr>
            <p:ph sz="quarter" idx="1"/>
          </p:nvPr>
        </p:nvSpPr>
        <p:spPr>
          <a:xfrm>
            <a:off x="533400" y="1371600"/>
            <a:ext cx="8382000" cy="5257800"/>
          </a:xfrm>
        </p:spPr>
        <p:txBody>
          <a:bodyPr>
            <a:noAutofit/>
          </a:bodyPr>
          <a:lstStyle/>
          <a:p>
            <a:pPr eaLnBrk="1" hangingPunct="1">
              <a:lnSpc>
                <a:spcPct val="80000"/>
              </a:lnSpc>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Example: We visit every household in a given street, and interview the first person to answer the door</a:t>
            </a:r>
          </a:p>
          <a:p>
            <a:pPr eaLnBrk="1" hangingPunct="1"/>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In any household with more than one occupant, this is a nonprobability sample, because some people are more likely to answer the door (e.g. an unemployed person who spends most of their time at home is more likely to answer than an employed housemate who might be at work when the interviewer calls) and it's not practical to calculate these probabilities</a:t>
            </a:r>
          </a:p>
        </p:txBody>
      </p:sp>
    </p:spTree>
    <p:extLst>
      <p:ext uri="{BB962C8B-B14F-4D97-AF65-F5344CB8AC3E}">
        <p14:creationId xmlns="" xmlns:p14="http://schemas.microsoft.com/office/powerpoint/2010/main" val="3119163854"/>
      </p:ext>
    </p:extLst>
  </p:cSld>
  <p:clrMapOvr>
    <a:masterClrMapping/>
  </p:clrMapOvr>
  <p:transition advTm="34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2286000" y="228600"/>
            <a:ext cx="6781800" cy="1143000"/>
          </a:xfrm>
        </p:spPr>
        <p:txBody>
          <a:bodyPr rtlCol="0">
            <a:normAutofit/>
          </a:bodyPr>
          <a:lstStyle/>
          <a:p>
            <a:pPr algn="r" eaLnBrk="1" fontAlgn="auto" hangingPunct="1">
              <a:spcAft>
                <a:spcPts val="0"/>
              </a:spcAft>
              <a:defRPr/>
            </a:pPr>
            <a:r>
              <a:rPr 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Non-probability Sampling</a:t>
            </a:r>
          </a:p>
        </p:txBody>
      </p:sp>
      <p:sp>
        <p:nvSpPr>
          <p:cNvPr id="20482" name="Slide Number Placeholder 5"/>
          <p:cNvSpPr>
            <a:spLocks noGrp="1"/>
          </p:cNvSpPr>
          <p:nvPr>
            <p:ph type="sldNum" sz="quarter" idx="12"/>
          </p:nvPr>
        </p:nvSpPr>
        <p:spPr/>
        <p:txBody>
          <a:bodyPr/>
          <a:lstStyle/>
          <a:p>
            <a:pPr>
              <a:defRPr/>
            </a:pPr>
            <a:fld id="{2912B419-FA19-4A72-83C2-86776D9C6D7B}" type="slidenum">
              <a:rPr lang="en-US" altLang="en-US"/>
              <a:pPr>
                <a:defRPr/>
              </a:pPr>
              <a:t>15</a:t>
            </a:fld>
            <a:endParaRPr lang="en-US" altLang="en-US"/>
          </a:p>
        </p:txBody>
      </p:sp>
      <p:sp>
        <p:nvSpPr>
          <p:cNvPr id="23556" name="Rectangle 3"/>
          <p:cNvSpPr>
            <a:spLocks noGrp="1" noChangeArrowheads="1"/>
          </p:cNvSpPr>
          <p:nvPr>
            <p:ph sz="quarter" idx="1"/>
          </p:nvPr>
        </p:nvSpPr>
        <p:spPr/>
        <p:txBody>
          <a:bodyPr>
            <a:normAutofit/>
          </a:bodyPr>
          <a:lstStyle/>
          <a:p>
            <a:pPr eaLnBrk="1" hangingPunct="1">
              <a:buFont typeface="Arial" charset="0"/>
              <a:buChar char="•"/>
            </a:pPr>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buFont typeface="Arial" charset="0"/>
              <a:buChar char="•"/>
            </a:pPr>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Nonprobability Sampling includes:</a:t>
            </a:r>
          </a:p>
          <a:p>
            <a:pPr lvl="1">
              <a:buFont typeface="Arial" charset="0"/>
              <a:buChar char="•"/>
            </a:pPr>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1">
              <a:buFont typeface="Arial" charset="0"/>
              <a:buChar char="•"/>
            </a:pPr>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Convenience Sampling</a:t>
            </a:r>
          </a:p>
          <a:p>
            <a:pPr lvl="1">
              <a:buFont typeface="Arial" charset="0"/>
              <a:buChar char="•"/>
            </a:pPr>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Quota Sampling</a:t>
            </a:r>
          </a:p>
          <a:p>
            <a:pPr lvl="1">
              <a:buFont typeface="Arial" charset="0"/>
              <a:buChar char="•"/>
            </a:pPr>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Purposive Sampling </a:t>
            </a:r>
          </a:p>
          <a:p>
            <a:pPr marL="0" indent="0" eaLnBrk="1" hangingPunct="1">
              <a:buNone/>
            </a:pPr>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966351668"/>
      </p:ext>
    </p:extLst>
  </p:cSld>
  <p:clrMapOvr>
    <a:masterClrMapping/>
  </p:clrMapOvr>
  <p:transition advTm="70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438400" y="122238"/>
            <a:ext cx="6629400" cy="868362"/>
          </a:xfrm>
        </p:spPr>
        <p:txBody>
          <a:bodyPr>
            <a:noAutofit/>
          </a:bodyPr>
          <a:lstStyle/>
          <a:p>
            <a:pPr algn="r" eaLnBrk="1" hangingPunct="1"/>
            <a:r>
              <a:rPr lang="en-US" altLang="en-US" sz="40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Simple Random Sampling</a:t>
            </a:r>
          </a:p>
        </p:txBody>
      </p:sp>
      <p:sp>
        <p:nvSpPr>
          <p:cNvPr id="21506" name="Slide Number Placeholder 5"/>
          <p:cNvSpPr>
            <a:spLocks noGrp="1"/>
          </p:cNvSpPr>
          <p:nvPr>
            <p:ph type="sldNum" sz="quarter" idx="12"/>
          </p:nvPr>
        </p:nvSpPr>
        <p:spPr/>
        <p:txBody>
          <a:bodyPr/>
          <a:lstStyle/>
          <a:p>
            <a:pPr>
              <a:defRPr/>
            </a:pPr>
            <a:fld id="{618CB56C-6F8E-46A4-ABBE-652C9F2B8E18}" type="slidenum">
              <a:rPr lang="en-US" altLang="en-US"/>
              <a:pPr>
                <a:defRPr/>
              </a:pPr>
              <a:t>16</a:t>
            </a:fld>
            <a:endParaRPr lang="en-US" altLang="en-US"/>
          </a:p>
        </p:txBody>
      </p:sp>
      <p:sp>
        <p:nvSpPr>
          <p:cNvPr id="24580" name="Rectangle 3"/>
          <p:cNvSpPr>
            <a:spLocks noGrp="1" noChangeArrowheads="1"/>
          </p:cNvSpPr>
          <p:nvPr>
            <p:ph sz="quarter" idx="1"/>
          </p:nvPr>
        </p:nvSpPr>
        <p:spPr>
          <a:xfrm>
            <a:off x="304800" y="1676400"/>
            <a:ext cx="8686800" cy="5029200"/>
          </a:xfrm>
        </p:spPr>
        <p:txBody>
          <a:bodyPr>
            <a:normAutofit/>
          </a:bodyPr>
          <a:lstStyle/>
          <a:p>
            <a:pPr eaLnBrk="1" hangingPunct="1">
              <a:buFont typeface="Arial" charset="0"/>
              <a:buChar char="•"/>
            </a:pPr>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Applicable when population is small, homogeneous &amp; readily available</a:t>
            </a:r>
          </a:p>
          <a:p>
            <a:pPr eaLnBrk="1" hangingPunct="1">
              <a:buFont typeface="Arial" charset="0"/>
              <a:buChar char="•"/>
            </a:pP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buFont typeface="Arial" charset="0"/>
              <a:buChar char="•"/>
            </a:pPr>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All subsets of the frame are given an equal probability</a:t>
            </a:r>
            <a:r>
              <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to be selected</a:t>
            </a:r>
          </a:p>
          <a:p>
            <a:pPr eaLnBrk="1" hangingPunct="1">
              <a:buFont typeface="Arial" charset="0"/>
              <a:buChar char="•"/>
            </a:pP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buFont typeface="Arial" charset="0"/>
              <a:buChar char="•"/>
            </a:pPr>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It provides for greatest number of possible samples</a:t>
            </a:r>
          </a:p>
          <a:p>
            <a:pPr eaLnBrk="1" hangingPunct="1">
              <a:buFont typeface="Arial" charset="0"/>
              <a:buChar char="•"/>
            </a:pPr>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buFont typeface="Arial" charset="0"/>
              <a:buChar char="•"/>
            </a:pPr>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This is done by assigning a number to each unit in the sampling frame</a:t>
            </a:r>
          </a:p>
        </p:txBody>
      </p:sp>
    </p:spTree>
    <p:extLst>
      <p:ext uri="{BB962C8B-B14F-4D97-AF65-F5344CB8AC3E}">
        <p14:creationId xmlns="" xmlns:p14="http://schemas.microsoft.com/office/powerpoint/2010/main" val="3782830546"/>
      </p:ext>
    </p:extLst>
  </p:cSld>
  <p:clrMapOvr>
    <a:masterClrMapping/>
  </p:clrMapOvr>
  <p:transition advTm="359"/>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p:txBody>
          <a:bodyPr/>
          <a:lstStyle/>
          <a:p>
            <a:pPr>
              <a:defRPr/>
            </a:pPr>
            <a:fld id="{1CF646EA-5E67-45C4-843E-68053601F359}" type="slidenum">
              <a:rPr lang="en-US" altLang="en-US"/>
              <a:pPr>
                <a:defRPr/>
              </a:pPr>
              <a:t>17</a:t>
            </a:fld>
            <a:endParaRPr lang="en-US" altLang="en-US"/>
          </a:p>
        </p:txBody>
      </p:sp>
      <p:sp>
        <p:nvSpPr>
          <p:cNvPr id="25604" name="Rectangle 3"/>
          <p:cNvSpPr>
            <a:spLocks noGrp="1" noChangeArrowheads="1"/>
          </p:cNvSpPr>
          <p:nvPr>
            <p:ph sz="quarter" idx="1"/>
          </p:nvPr>
        </p:nvSpPr>
        <p:spPr>
          <a:xfrm>
            <a:off x="228600" y="1676400"/>
            <a:ext cx="8458200" cy="4800600"/>
          </a:xfrm>
        </p:spPr>
        <p:txBody>
          <a:bodyPr>
            <a:normAutofit/>
          </a:bodyPr>
          <a:lstStyle/>
          <a:p>
            <a:pPr eaLnBrk="1" hangingPunct="1">
              <a:lnSpc>
                <a:spcPct val="90000"/>
              </a:lnSpc>
            </a:pPr>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Advantages </a:t>
            </a:r>
          </a:p>
          <a:p>
            <a:pPr lvl="1">
              <a:lnSpc>
                <a:spcPct val="90000"/>
              </a:lnSpc>
            </a:pPr>
            <a:endParaRPr lang="en-US" altLang="en-US" sz="22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Simple random sampling selection procedure is very simple and easily understandable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as each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unit of population has an equal chance to be in the sample and also each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selected sample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has an equal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probability</a:t>
            </a:r>
          </a:p>
          <a:p>
            <a:pPr lvl="1"/>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design is ineffective if the population units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are highly variable</a:t>
            </a: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ctangle 2"/>
          <p:cNvSpPr>
            <a:spLocks noGrp="1" noChangeArrowheads="1"/>
          </p:cNvSpPr>
          <p:nvPr>
            <p:ph type="title"/>
          </p:nvPr>
        </p:nvSpPr>
        <p:spPr>
          <a:xfrm>
            <a:off x="2438400" y="122238"/>
            <a:ext cx="6629400" cy="868362"/>
          </a:xfrm>
        </p:spPr>
        <p:txBody>
          <a:bodyPr>
            <a:noAutofit/>
          </a:bodyPr>
          <a:lstStyle/>
          <a:p>
            <a:pPr algn="r" eaLnBrk="1" hangingPunct="1"/>
            <a:r>
              <a:rPr lang="en-US" altLang="en-US" sz="40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Simple Random Sampling</a:t>
            </a:r>
          </a:p>
        </p:txBody>
      </p:sp>
    </p:spTree>
    <p:extLst>
      <p:ext uri="{BB962C8B-B14F-4D97-AF65-F5344CB8AC3E}">
        <p14:creationId xmlns="" xmlns:p14="http://schemas.microsoft.com/office/powerpoint/2010/main" val="3402771901"/>
      </p:ext>
    </p:extLst>
  </p:cSld>
  <p:clrMapOvr>
    <a:masterClrMapping/>
  </p:clrMapOvr>
  <p:transition advTm="328"/>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76200"/>
            <a:ext cx="8458200" cy="9906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Replacement of Selected Units</a:t>
            </a:r>
          </a:p>
        </p:txBody>
      </p:sp>
      <p:sp>
        <p:nvSpPr>
          <p:cNvPr id="26628" name="Rectangle 3"/>
          <p:cNvSpPr>
            <a:spLocks noGrp="1" noChangeArrowheads="1"/>
          </p:cNvSpPr>
          <p:nvPr>
            <p:ph sz="quarter" idx="1"/>
          </p:nvPr>
        </p:nvSpPr>
        <p:spPr>
          <a:xfrm>
            <a:off x="228600" y="1295400"/>
            <a:ext cx="8686800" cy="5257800"/>
          </a:xfrm>
        </p:spPr>
        <p:txBody>
          <a:bodyPr>
            <a:normAutofit lnSpcReduction="10000"/>
          </a:bodyPr>
          <a:lstStyle/>
          <a:p>
            <a:pPr eaLnBrk="1" hangingPunct="1"/>
            <a:endParaRPr lang="en-US" altLang="en-US" sz="2600" b="1"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Sampling schemes may be without replacement ('WOR' - no element can be selected more than once in the same sample) or with replacement ('WR' - an element may appear multiple times in the one sample). </a:t>
            </a:r>
          </a:p>
          <a:p>
            <a:pPr eaLnBrk="1" hangingPunct="1"/>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For example, if we catch fish, measure them, and immediately return them to the water before continuing with the sample, this is a WR design, because we might end up catching and measuring the same fish more than once. However, if we do not return the fish to the water (e.g. if we eat the fish), this becomes a WOR design</a:t>
            </a:r>
          </a:p>
        </p:txBody>
      </p:sp>
    </p:spTree>
    <p:extLst>
      <p:ext uri="{BB962C8B-B14F-4D97-AF65-F5344CB8AC3E}">
        <p14:creationId xmlns="" xmlns:p14="http://schemas.microsoft.com/office/powerpoint/2010/main" val="3214095335"/>
      </p:ext>
    </p:extLst>
  </p:cSld>
  <p:clrMapOvr>
    <a:masterClrMapping/>
  </p:clrMapOvr>
  <p:transition advTm="53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447800" y="157163"/>
            <a:ext cx="7543800" cy="863600"/>
          </a:xfrm>
        </p:spPr>
        <p:txBody>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Systematic Sampling</a:t>
            </a:r>
          </a:p>
        </p:txBody>
      </p:sp>
      <p:sp>
        <p:nvSpPr>
          <p:cNvPr id="24578" name="Slide Number Placeholder 5"/>
          <p:cNvSpPr>
            <a:spLocks noGrp="1"/>
          </p:cNvSpPr>
          <p:nvPr>
            <p:ph type="sldNum" sz="quarter" idx="12"/>
          </p:nvPr>
        </p:nvSpPr>
        <p:spPr/>
        <p:txBody>
          <a:bodyPr/>
          <a:lstStyle/>
          <a:p>
            <a:pPr>
              <a:defRPr/>
            </a:pPr>
            <a:fld id="{8438145F-ECA9-4903-8856-43531EE6C35C}" type="slidenum">
              <a:rPr lang="en-US" altLang="en-US"/>
              <a:pPr>
                <a:defRPr/>
              </a:pPr>
              <a:t>19</a:t>
            </a:fld>
            <a:endParaRPr lang="en-US" altLang="en-US"/>
          </a:p>
        </p:txBody>
      </p:sp>
      <p:sp>
        <p:nvSpPr>
          <p:cNvPr id="27652" name="Rectangle 3"/>
          <p:cNvSpPr>
            <a:spLocks noGrp="1" noChangeArrowheads="1"/>
          </p:cNvSpPr>
          <p:nvPr>
            <p:ph sz="quarter" idx="1"/>
          </p:nvPr>
        </p:nvSpPr>
        <p:spPr>
          <a:xfrm>
            <a:off x="381000" y="1676400"/>
            <a:ext cx="8382000" cy="4800600"/>
          </a:xfrm>
        </p:spPr>
        <p:txBody>
          <a:bodyPr/>
          <a:lstStyle/>
          <a:p>
            <a:r>
              <a:rPr lang="en-GB" sz="2400" dirty="0">
                <a:latin typeface="Arial Unicode MS" panose="020B0604020202020204" pitchFamily="34" charset="-128"/>
                <a:ea typeface="Arial Unicode MS" panose="020B0604020202020204" pitchFamily="34" charset="-128"/>
                <a:cs typeface="Arial Unicode MS" panose="020B0604020202020204" pitchFamily="34" charset="-128"/>
              </a:rPr>
              <a:t>In systematic selection procedure, only the first unit is selected at random and the rest of the units are automatically </a:t>
            </a:r>
            <a:r>
              <a:rPr lang="en-GB" sz="2400" dirty="0" smtClean="0">
                <a:latin typeface="Arial Unicode MS" panose="020B0604020202020204" pitchFamily="34" charset="-128"/>
                <a:ea typeface="Arial Unicode MS" panose="020B0604020202020204" pitchFamily="34" charset="-128"/>
                <a:cs typeface="Arial Unicode MS" panose="020B0604020202020204" pitchFamily="34" charset="-128"/>
              </a:rPr>
              <a:t>determined</a:t>
            </a:r>
            <a:endPar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pPr>
            <a:endPar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pP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Systematic sampling involves a random start and then proceeds with the selection of every </a:t>
            </a:r>
            <a:r>
              <a:rPr lang="en-US" altLang="en-US" sz="2400" i="1" dirty="0" err="1" smtClean="0">
                <a:latin typeface="Arial Unicode MS" panose="020B0604020202020204" pitchFamily="34" charset="-128"/>
                <a:ea typeface="Arial Unicode MS" panose="020B0604020202020204" pitchFamily="34" charset="-128"/>
                <a:cs typeface="Arial Unicode MS" panose="020B0604020202020204" pitchFamily="34" charset="-128"/>
              </a:rPr>
              <a:t>k</a:t>
            </a:r>
            <a:r>
              <a:rPr lang="en-US" altLang="en-US" sz="2400" dirty="0" err="1" smtClean="0">
                <a:latin typeface="Arial Unicode MS" panose="020B0604020202020204" pitchFamily="34" charset="-128"/>
                <a:ea typeface="Arial Unicode MS" panose="020B0604020202020204" pitchFamily="34" charset="-128"/>
                <a:cs typeface="Arial Unicode MS" panose="020B0604020202020204" pitchFamily="34" charset="-128"/>
              </a:rPr>
              <a:t>th</a:t>
            </a: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 element from then onwards. In this case, </a:t>
            </a:r>
            <a:r>
              <a:rPr lang="en-US" altLang="en-US" sz="2400" i="1" dirty="0" smtClean="0">
                <a:latin typeface="Arial Unicode MS" panose="020B0604020202020204" pitchFamily="34" charset="-128"/>
                <a:ea typeface="Arial Unicode MS" panose="020B0604020202020204" pitchFamily="34" charset="-128"/>
                <a:cs typeface="Arial Unicode MS" panose="020B0604020202020204" pitchFamily="34" charset="-128"/>
              </a:rPr>
              <a:t>k</a:t>
            </a: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=(population size/sample size) </a:t>
            </a:r>
          </a:p>
          <a:p>
            <a:pPr eaLnBrk="1" hangingPunct="1">
              <a:lnSpc>
                <a:spcPct val="80000"/>
              </a:lnSpc>
            </a:pPr>
            <a:endPar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pP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It is important that the starting point is not automatically the first in the list, but is instead randomly chosen</a:t>
            </a:r>
          </a:p>
        </p:txBody>
      </p:sp>
    </p:spTree>
    <p:extLst>
      <p:ext uri="{BB962C8B-B14F-4D97-AF65-F5344CB8AC3E}">
        <p14:creationId xmlns="" xmlns:p14="http://schemas.microsoft.com/office/powerpoint/2010/main" val="3483020919"/>
      </p:ext>
    </p:extLst>
  </p:cSld>
  <p:clrMapOvr>
    <a:masterClrMapping/>
  </p:clrMapOvr>
  <p:transition advTm="546"/>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47" descr="1_Sy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00" y="2895600"/>
            <a:ext cx="7696200"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a:xfrm>
            <a:off x="1447800" y="157163"/>
            <a:ext cx="7543800" cy="863600"/>
          </a:xfrm>
        </p:spPr>
        <p:txBody>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Systematic Sampling</a:t>
            </a:r>
          </a:p>
        </p:txBody>
      </p:sp>
    </p:spTree>
    <p:extLst>
      <p:ext uri="{BB962C8B-B14F-4D97-AF65-F5344CB8AC3E}">
        <p14:creationId xmlns="" xmlns:p14="http://schemas.microsoft.com/office/powerpoint/2010/main" val="1830691678"/>
      </p:ext>
    </p:extLst>
  </p:cSld>
  <p:clrMapOvr>
    <a:masterClrMapping/>
  </p:clrMapOvr>
  <p:transition advTm="717"/>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p:txBody>
          <a:bodyPr/>
          <a:lstStyle/>
          <a:p>
            <a:pPr>
              <a:defRPr/>
            </a:pPr>
            <a:fld id="{FFC6114B-46EB-4A99-A6C5-AF930A644372}" type="slidenum">
              <a:rPr lang="en-US" altLang="en-US"/>
              <a:pPr>
                <a:defRPr/>
              </a:pPr>
              <a:t>21</a:t>
            </a:fld>
            <a:endParaRPr lang="en-US" altLang="en-US"/>
          </a:p>
        </p:txBody>
      </p:sp>
      <p:sp>
        <p:nvSpPr>
          <p:cNvPr id="29700" name="Rectangle 3"/>
          <p:cNvSpPr>
            <a:spLocks noGrp="1" noChangeArrowheads="1"/>
          </p:cNvSpPr>
          <p:nvPr>
            <p:ph sz="quarter" idx="1"/>
          </p:nvPr>
        </p:nvSpPr>
        <p:spPr>
          <a:xfrm>
            <a:off x="381000" y="1371600"/>
            <a:ext cx="8610600" cy="5257800"/>
          </a:xfrm>
        </p:spPr>
        <p:txBody>
          <a:bodyPr>
            <a:noAutofit/>
          </a:bodyPr>
          <a:lstStyle/>
          <a:p>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type of selection procedure is very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useful when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600" b="1" dirty="0">
                <a:latin typeface="Arial Unicode MS" panose="020B0604020202020204" pitchFamily="34" charset="-128"/>
                <a:ea typeface="Arial Unicode MS" panose="020B0604020202020204" pitchFamily="34" charset="-128"/>
                <a:cs typeface="Arial Unicode MS" panose="020B0604020202020204" pitchFamily="34" charset="-128"/>
              </a:rPr>
              <a:t>population size is unknown</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 or </a:t>
            </a:r>
            <a:r>
              <a:rPr lang="en-GB" sz="2600" b="1" dirty="0">
                <a:latin typeface="Arial Unicode MS" panose="020B0604020202020204" pitchFamily="34" charset="-128"/>
                <a:ea typeface="Arial Unicode MS" panose="020B0604020202020204" pitchFamily="34" charset="-128"/>
                <a:cs typeface="Arial Unicode MS" panose="020B0604020202020204" pitchFamily="34" charset="-128"/>
              </a:rPr>
              <a:t>sampling frame is not </a:t>
            </a:r>
            <a:r>
              <a:rPr lang="en-GB" sz="2600" b="1" dirty="0" smtClean="0">
                <a:latin typeface="Arial Unicode MS" panose="020B0604020202020204" pitchFamily="34" charset="-128"/>
                <a:ea typeface="Arial Unicode MS" panose="020B0604020202020204" pitchFamily="34" charset="-128"/>
                <a:cs typeface="Arial Unicode MS" panose="020B0604020202020204" pitchFamily="34" charset="-128"/>
              </a:rPr>
              <a:t>possible </a:t>
            </a:r>
          </a:p>
          <a:p>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If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the population size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is known</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 it is advisable to use simple random sampling selection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procedure</a:t>
            </a:r>
          </a:p>
          <a:p>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Selection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is simple, easier and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quicker</a:t>
            </a: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It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involves less cost as compared to simple random sampling</a:t>
            </a: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ctangle 2"/>
          <p:cNvSpPr>
            <a:spLocks noGrp="1" noChangeArrowheads="1"/>
          </p:cNvSpPr>
          <p:nvPr>
            <p:ph type="title"/>
          </p:nvPr>
        </p:nvSpPr>
        <p:spPr>
          <a:xfrm>
            <a:off x="1447800" y="157163"/>
            <a:ext cx="7543800" cy="863600"/>
          </a:xfrm>
        </p:spPr>
        <p:txBody>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Systematic Sampling</a:t>
            </a:r>
          </a:p>
        </p:txBody>
      </p:sp>
    </p:spTree>
    <p:extLst>
      <p:ext uri="{BB962C8B-B14F-4D97-AF65-F5344CB8AC3E}">
        <p14:creationId xmlns="" xmlns:p14="http://schemas.microsoft.com/office/powerpoint/2010/main" val="22459319"/>
      </p:ext>
    </p:extLst>
  </p:cSld>
  <p:clrMapOvr>
    <a:masterClrMapping/>
  </p:clrMapOvr>
  <p:transition advTm="655"/>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733800" y="76200"/>
            <a:ext cx="5257800" cy="9144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Stratified Sampling</a:t>
            </a:r>
          </a:p>
        </p:txBody>
      </p:sp>
      <p:sp>
        <p:nvSpPr>
          <p:cNvPr id="30724" name="Rectangle 3"/>
          <p:cNvSpPr>
            <a:spLocks noGrp="1" noChangeArrowheads="1"/>
          </p:cNvSpPr>
          <p:nvPr>
            <p:ph sz="quarter" idx="1"/>
          </p:nvPr>
        </p:nvSpPr>
        <p:spPr>
          <a:xfrm>
            <a:off x="228600" y="1143000"/>
            <a:ext cx="8686800" cy="5715000"/>
          </a:xfrm>
        </p:spPr>
        <p:txBody>
          <a:bodyPr>
            <a:noAutofit/>
          </a:bodyPr>
          <a:lstStyle/>
          <a:p>
            <a:pPr>
              <a:lnSpc>
                <a:spcPct val="110000"/>
              </a:lnSpc>
            </a:pP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I</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f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there is a large variation among the population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units, then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simple random sampling selection procedure will be less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precise</a:t>
            </a:r>
          </a:p>
          <a:p>
            <a:pPr>
              <a:lnSpc>
                <a:spcPct val="110000"/>
              </a:lnSpc>
            </a:pPr>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10000"/>
              </a:lnSpc>
            </a:pP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If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relatively more precise results are to be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obtained,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then the population is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to be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divided into different homogeneous groups, called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strata</a:t>
            </a:r>
          </a:p>
          <a:p>
            <a:pPr>
              <a:lnSpc>
                <a:spcPct val="110000"/>
              </a:lnSpc>
            </a:pPr>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10000"/>
              </a:lnSpc>
            </a:pP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Stratification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is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a process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of dividing the population into different strata and selecting a sample of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the required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number of units within strata, using the simple random sampling</a:t>
            </a: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168998835"/>
      </p:ext>
    </p:extLst>
  </p:cSld>
  <p:clrMapOvr>
    <a:masterClrMapping/>
  </p:clrMapOvr>
  <p:transition advTm="51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3"/>
          <p:cNvSpPr>
            <a:spLocks noGrp="1" noChangeArrowheads="1"/>
          </p:cNvSpPr>
          <p:nvPr>
            <p:ph sz="quarter" idx="1"/>
          </p:nvPr>
        </p:nvSpPr>
        <p:spPr>
          <a:xfrm>
            <a:off x="152400" y="1600200"/>
            <a:ext cx="8839200" cy="5029200"/>
          </a:xfrm>
        </p:spPr>
        <p:txBody>
          <a:bodyPr>
            <a:normAutofit/>
          </a:bodyPr>
          <a:lstStyle/>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There are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number of reasons for using this type of selection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procedure</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 </a:t>
            </a:r>
          </a:p>
          <a:p>
            <a:pPr lvl="1"/>
            <a:endPar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it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may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increase precision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by reducing the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variation</a:t>
            </a:r>
          </a:p>
          <a:p>
            <a:pPr lvl="1"/>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it </a:t>
            </a:r>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is easy to control the execution of </a:t>
            </a:r>
            <a:r>
              <a:rPr lang="en-GB" sz="2600" dirty="0" smtClean="0">
                <a:latin typeface="Arial Unicode MS" panose="020B0604020202020204" pitchFamily="34" charset="-128"/>
                <a:ea typeface="Arial Unicode MS" panose="020B0604020202020204" pitchFamily="34" charset="-128"/>
                <a:cs typeface="Arial Unicode MS" panose="020B0604020202020204" pitchFamily="34" charset="-128"/>
              </a:rPr>
              <a:t>survey</a:t>
            </a:r>
          </a:p>
          <a:p>
            <a:endPar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Stratification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can be done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by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age, gender, race,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area, nationality</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 type of patients admitted in the hospital,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etc.</a:t>
            </a: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ctangle 2"/>
          <p:cNvSpPr>
            <a:spLocks noGrp="1" noChangeArrowheads="1"/>
          </p:cNvSpPr>
          <p:nvPr>
            <p:ph type="title"/>
          </p:nvPr>
        </p:nvSpPr>
        <p:spPr>
          <a:xfrm>
            <a:off x="3733800" y="76200"/>
            <a:ext cx="5257800" cy="9144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Stratified Sampling</a:t>
            </a:r>
          </a:p>
        </p:txBody>
      </p:sp>
    </p:spTree>
    <p:extLst>
      <p:ext uri="{BB962C8B-B14F-4D97-AF65-F5344CB8AC3E}">
        <p14:creationId xmlns="" xmlns:p14="http://schemas.microsoft.com/office/powerpoint/2010/main" val="3073498155"/>
      </p:ext>
    </p:extLst>
  </p:cSld>
  <p:clrMapOvr>
    <a:masterClrMapping/>
  </p:clrMapOvr>
  <p:transition advTm="53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78" descr="1_Stra"/>
          <p:cNvPicPr>
            <a:picLocks noGrp="1" noChangeAspect="1" noChangeArrowheads="1"/>
          </p:cNvPicPr>
          <p:nvPr>
            <p:ph sz="quarter" idx="1"/>
          </p:nvPr>
        </p:nvPicPr>
        <p:blipFill>
          <a:blip r:embed="rId2">
            <a:extLst>
              <a:ext uri="{28A0092B-C50C-407E-A947-70E740481C1C}">
                <a14:useLocalDpi xmlns="" xmlns:a14="http://schemas.microsoft.com/office/drawing/2010/main" val="0"/>
              </a:ext>
            </a:extLst>
          </a:blip>
          <a:srcRect/>
          <a:stretch>
            <a:fillRect/>
          </a:stretch>
        </p:blipFill>
        <p:spPr>
          <a:xfrm>
            <a:off x="1257300" y="2655888"/>
            <a:ext cx="7086600" cy="2155825"/>
          </a:xfrm>
          <a:noFill/>
        </p:spPr>
      </p:pic>
      <p:sp>
        <p:nvSpPr>
          <p:cNvPr id="32773" name="Rectangle 4"/>
          <p:cNvSpPr>
            <a:spLocks noChangeArrowheads="1"/>
          </p:cNvSpPr>
          <p:nvPr/>
        </p:nvSpPr>
        <p:spPr bwMode="auto">
          <a:xfrm>
            <a:off x="609600" y="1152739"/>
            <a:ext cx="7467600" cy="15142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0"/>
              </a:spcBef>
              <a:spcAft>
                <a:spcPct val="0"/>
              </a:spcAft>
              <a:defRPr>
                <a:solidFill>
                  <a:schemeClr val="tx1"/>
                </a:solidFill>
                <a:latin typeface="Arial" charset="0"/>
              </a:defRPr>
            </a:lvl6pPr>
            <a:lvl7pPr eaLnBrk="0" fontAlgn="base" hangingPunct="0">
              <a:spcBef>
                <a:spcPct val="0"/>
              </a:spcBef>
              <a:spcAft>
                <a:spcPct val="0"/>
              </a:spcAft>
              <a:defRPr>
                <a:solidFill>
                  <a:schemeClr val="tx1"/>
                </a:solidFill>
                <a:latin typeface="Arial" charset="0"/>
              </a:defRPr>
            </a:lvl7pPr>
            <a:lvl8pPr eaLnBrk="0" fontAlgn="base" hangingPunct="0">
              <a:spcBef>
                <a:spcPct val="0"/>
              </a:spcBef>
              <a:spcAft>
                <a:spcPct val="0"/>
              </a:spcAft>
              <a:defRPr>
                <a:solidFill>
                  <a:schemeClr val="tx1"/>
                </a:solidFill>
                <a:latin typeface="Arial" charset="0"/>
              </a:defRPr>
            </a:lvl8pPr>
            <a:lvl9pPr eaLnBrk="0" fontAlgn="base" hangingPunct="0">
              <a:spcBef>
                <a:spcPct val="0"/>
              </a:spcBef>
              <a:spcAft>
                <a:spcPct val="0"/>
              </a:spcAft>
              <a:defRPr>
                <a:solidFill>
                  <a:schemeClr val="tx1"/>
                </a:solidFill>
                <a:latin typeface="Arial" charset="0"/>
              </a:defRPr>
            </a:lvl9pPr>
          </a:lstStyle>
          <a:p>
            <a:pPr lvl="3" eaLnBrk="1" hangingPunct="1"/>
            <a:endParaRPr lang="en-US" altLang="ko-KR" sz="2800" u="sng" dirty="0">
              <a:latin typeface="Arial Unicode MS" panose="020B0604020202020204" pitchFamily="34" charset="-128"/>
              <a:ea typeface="Arial Unicode MS" panose="020B0604020202020204" pitchFamily="34" charset="-128"/>
              <a:cs typeface="Arial Unicode MS" panose="020B0604020202020204" pitchFamily="34" charset="-128"/>
            </a:endParaRPr>
          </a:p>
          <a:p>
            <a:pPr lvl="4" eaLnBrk="1" hangingPunct="1"/>
            <a:r>
              <a:rPr lang="en-US" altLang="ko-KR" sz="2800" dirty="0">
                <a:latin typeface="Arial Unicode MS" panose="020B0604020202020204" pitchFamily="34" charset="-128"/>
                <a:ea typeface="Arial Unicode MS" panose="020B0604020202020204" pitchFamily="34" charset="-128"/>
                <a:cs typeface="Arial Unicode MS" panose="020B0604020202020204" pitchFamily="34" charset="-128"/>
              </a:rPr>
              <a:t>Draw a sample from each stratum</a:t>
            </a:r>
          </a:p>
          <a:p>
            <a:pPr lvl="4" eaLnBrk="1" hangingPunct="1">
              <a:lnSpc>
                <a:spcPct val="80000"/>
              </a:lnSpc>
              <a:spcBef>
                <a:spcPct val="50000"/>
              </a:spcBef>
            </a:pPr>
            <a:endParaRPr lang="en-US" altLang="ko-KR" sz="2800" u="sng"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Rectangle 2"/>
          <p:cNvSpPr>
            <a:spLocks noGrp="1" noChangeArrowheads="1"/>
          </p:cNvSpPr>
          <p:nvPr>
            <p:ph type="title"/>
          </p:nvPr>
        </p:nvSpPr>
        <p:spPr>
          <a:xfrm>
            <a:off x="3733800" y="76200"/>
            <a:ext cx="5257800" cy="9144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Stratified Sampling</a:t>
            </a:r>
          </a:p>
        </p:txBody>
      </p:sp>
    </p:spTree>
    <p:extLst>
      <p:ext uri="{BB962C8B-B14F-4D97-AF65-F5344CB8AC3E}">
        <p14:creationId xmlns="" xmlns:p14="http://schemas.microsoft.com/office/powerpoint/2010/main" val="1060806199"/>
      </p:ext>
    </p:extLst>
  </p:cSld>
  <p:clrMapOvr>
    <a:masterClrMapping/>
  </p:clrMapOvr>
  <p:transition advTm="452"/>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667000" y="152400"/>
            <a:ext cx="6324600" cy="9144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Cluster Sampling</a:t>
            </a:r>
          </a:p>
        </p:txBody>
      </p:sp>
      <p:sp>
        <p:nvSpPr>
          <p:cNvPr id="35844" name="Rectangle 3"/>
          <p:cNvSpPr>
            <a:spLocks noGrp="1" noChangeArrowheads="1"/>
          </p:cNvSpPr>
          <p:nvPr>
            <p:ph sz="quarter" idx="1"/>
          </p:nvPr>
        </p:nvSpPr>
        <p:spPr>
          <a:xfrm>
            <a:off x="152400" y="1295400"/>
            <a:ext cx="8839200" cy="5410200"/>
          </a:xfrm>
        </p:spPr>
        <p:txBody>
          <a:bodyPr>
            <a:normAutofit/>
          </a:bodyPr>
          <a:lstStyle/>
          <a:p>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Cluster sampling is a selection procedure in which population units (elements) are divided into convenient number of groups, called clusters</a:t>
            </a:r>
          </a:p>
          <a:p>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Each cluster contains some elements</a:t>
            </a:r>
          </a:p>
          <a:p>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A random sample of some clusters is selected using a simple random sampling procedure</a:t>
            </a:r>
            <a:endParaRPr lang="en-GB"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rPr>
              <a:t>Sampling units are groups rather than individuals</a:t>
            </a:r>
          </a:p>
          <a:p>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The concept of cluster was developed for the cases, where the list of elements is not available </a:t>
            </a:r>
          </a:p>
          <a:p>
            <a:r>
              <a:rPr lang="en-GB" sz="2600" dirty="0">
                <a:latin typeface="Arial Unicode MS" panose="020B0604020202020204" pitchFamily="34" charset="-128"/>
                <a:ea typeface="Arial Unicode MS" panose="020B0604020202020204" pitchFamily="34" charset="-128"/>
                <a:cs typeface="Arial Unicode MS" panose="020B0604020202020204" pitchFamily="34" charset="-128"/>
              </a:rPr>
              <a:t>For example, in a population survey, list of households is available whereas a list of persons is not</a:t>
            </a: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1017514245"/>
      </p:ext>
    </p:extLst>
  </p:cSld>
  <p:clrMapOvr>
    <a:masterClrMapping/>
  </p:clrMapOvr>
  <p:transition advTm="702"/>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sz="quarter" idx="1"/>
          </p:nvPr>
        </p:nvSpPr>
        <p:spPr>
          <a:xfrm>
            <a:off x="304800" y="1447800"/>
            <a:ext cx="8534400" cy="5181600"/>
          </a:xfrm>
        </p:spPr>
        <p:txBody>
          <a:bodyPr>
            <a:normAutofit/>
          </a:bodyPr>
          <a:lstStyle/>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Since cluster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sampling consists of groups of elements, approach to the elements is faster, easier and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more convenient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than other sampling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procedures</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Cost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will be less if the elements are grouped in a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cluster rather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than randomly dispersed throughout the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area</a:t>
            </a:r>
          </a:p>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Since cluster sampling is not a true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representative sampling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method as compared to simple random method, therefore, the efficiency will be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less</a:t>
            </a: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90000"/>
              </a:lnSpc>
            </a:pPr>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ctangle 2"/>
          <p:cNvSpPr>
            <a:spLocks noGrp="1" noChangeArrowheads="1"/>
          </p:cNvSpPr>
          <p:nvPr>
            <p:ph type="title"/>
          </p:nvPr>
        </p:nvSpPr>
        <p:spPr>
          <a:xfrm>
            <a:off x="2667000" y="152400"/>
            <a:ext cx="6324600" cy="9144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Cluster Sampling</a:t>
            </a:r>
          </a:p>
        </p:txBody>
      </p:sp>
    </p:spTree>
    <p:extLst>
      <p:ext uri="{BB962C8B-B14F-4D97-AF65-F5344CB8AC3E}">
        <p14:creationId xmlns="" xmlns:p14="http://schemas.microsoft.com/office/powerpoint/2010/main" val="2051182838"/>
      </p:ext>
    </p:extLst>
  </p:cSld>
  <p:clrMapOvr>
    <a:masterClrMapping/>
  </p:clrMapOvr>
  <p:transition advTm="593"/>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p:txBody>
          <a:bodyPr/>
          <a:lstStyle/>
          <a:p>
            <a:pPr>
              <a:defRPr/>
            </a:pPr>
            <a:fld id="{F48081FD-676C-430D-8820-C09D524C98BF}" type="slidenum">
              <a:rPr lang="en-US" altLang="en-US"/>
              <a:pPr>
                <a:defRPr/>
              </a:pPr>
              <a:t>27</a:t>
            </a:fld>
            <a:endParaRPr lang="en-US" altLang="en-US"/>
          </a:p>
        </p:txBody>
      </p:sp>
      <p:sp>
        <p:nvSpPr>
          <p:cNvPr id="38916" name="Rectangle 3"/>
          <p:cNvSpPr>
            <a:spLocks noGrp="1" noChangeArrowheads="1"/>
          </p:cNvSpPr>
          <p:nvPr>
            <p:ph sz="quarter" idx="1"/>
          </p:nvPr>
        </p:nvSpPr>
        <p:spPr>
          <a:xfrm>
            <a:off x="92075" y="1295400"/>
            <a:ext cx="8899525" cy="5410200"/>
          </a:xfrm>
        </p:spPr>
        <p:txBody>
          <a:bodyPr>
            <a:normAutofit fontScale="92500"/>
          </a:bodyPr>
          <a:lstStyle/>
          <a:p>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Suppose we would like to hold a TB survey in Dammam City and the list of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households and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list of persons are not known to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us</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We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can divide the whole city into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different sectors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(clusters) say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40)</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We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try to divide the population into equal size clusters as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far as possible</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Suppose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10 sectors (clusters) are likely to be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selected</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We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will use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simple random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sampling procedure to select 10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clusters</a:t>
            </a:r>
          </a:p>
          <a:p>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Then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all the 10 selected clusters will </a:t>
            </a:r>
            <a:r>
              <a:rPr lang="en-GB" sz="2800" dirty="0" smtClean="0">
                <a:latin typeface="Arial Unicode MS" panose="020B0604020202020204" pitchFamily="34" charset="-128"/>
                <a:ea typeface="Arial Unicode MS" panose="020B0604020202020204" pitchFamily="34" charset="-128"/>
                <a:cs typeface="Arial Unicode MS" panose="020B0604020202020204" pitchFamily="34" charset="-128"/>
              </a:rPr>
              <a:t>be examined </a:t>
            </a:r>
            <a:r>
              <a:rPr lang="en-GB" sz="2800" dirty="0">
                <a:latin typeface="Arial Unicode MS" panose="020B0604020202020204" pitchFamily="34" charset="-128"/>
                <a:ea typeface="Arial Unicode MS" panose="020B0604020202020204" pitchFamily="34" charset="-128"/>
                <a:cs typeface="Arial Unicode MS" panose="020B0604020202020204" pitchFamily="34" charset="-128"/>
              </a:rPr>
              <a:t>fully to check the prevalence of TB</a:t>
            </a:r>
            <a:endPar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8917" name="Rectangle 4"/>
          <p:cNvSpPr>
            <a:spLocks noChangeArrowheads="1"/>
          </p:cNvSpPr>
          <p:nvPr/>
        </p:nvSpPr>
        <p:spPr bwMode="auto">
          <a:xfrm>
            <a:off x="0" y="0"/>
            <a:ext cx="1841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cs typeface="Arial" charset="0"/>
            </a:endParaRPr>
          </a:p>
          <a:p>
            <a:endParaRPr lang="en-US" altLang="en-US">
              <a:cs typeface="Arial" charset="0"/>
            </a:endParaRPr>
          </a:p>
        </p:txBody>
      </p:sp>
      <p:sp>
        <p:nvSpPr>
          <p:cNvPr id="38918" name="Rectangle 5"/>
          <p:cNvSpPr>
            <a:spLocks noChangeArrowheads="1"/>
          </p:cNvSpPr>
          <p:nvPr/>
        </p:nvSpPr>
        <p:spPr bwMode="auto">
          <a:xfrm>
            <a:off x="0" y="0"/>
            <a:ext cx="1841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cs typeface="Arial" charset="0"/>
            </a:endParaRPr>
          </a:p>
          <a:p>
            <a:endParaRPr lang="en-US" altLang="en-US">
              <a:cs typeface="Arial" charset="0"/>
            </a:endParaRPr>
          </a:p>
        </p:txBody>
      </p:sp>
      <p:sp>
        <p:nvSpPr>
          <p:cNvPr id="38919" name="Rectangle 6"/>
          <p:cNvSpPr>
            <a:spLocks noChangeArrowheads="1"/>
          </p:cNvSpPr>
          <p:nvPr/>
        </p:nvSpPr>
        <p:spPr bwMode="auto">
          <a:xfrm>
            <a:off x="0" y="0"/>
            <a:ext cx="1841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cs typeface="Arial" charset="0"/>
            </a:endParaRPr>
          </a:p>
          <a:p>
            <a:endParaRPr lang="en-US" altLang="en-US">
              <a:cs typeface="Arial" charset="0"/>
            </a:endParaRPr>
          </a:p>
        </p:txBody>
      </p:sp>
      <p:sp>
        <p:nvSpPr>
          <p:cNvPr id="38920" name="Rectangle 7"/>
          <p:cNvSpPr>
            <a:spLocks noChangeArrowheads="1"/>
          </p:cNvSpPr>
          <p:nvPr/>
        </p:nvSpPr>
        <p:spPr bwMode="auto">
          <a:xfrm>
            <a:off x="0" y="0"/>
            <a:ext cx="1841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cs typeface="Arial" charset="0"/>
            </a:endParaRPr>
          </a:p>
          <a:p>
            <a:endParaRPr lang="en-US" altLang="en-US">
              <a:cs typeface="Arial" charset="0"/>
            </a:endParaRPr>
          </a:p>
        </p:txBody>
      </p:sp>
      <p:sp>
        <p:nvSpPr>
          <p:cNvPr id="38921" name="Rectangle 8"/>
          <p:cNvSpPr>
            <a:spLocks noChangeArrowheads="1"/>
          </p:cNvSpPr>
          <p:nvPr/>
        </p:nvSpPr>
        <p:spPr bwMode="auto">
          <a:xfrm>
            <a:off x="0" y="0"/>
            <a:ext cx="0" cy="549275"/>
          </a:xfrm>
          <a:prstGeom prst="rect">
            <a:avLst/>
          </a:prstGeom>
          <a:solidFill>
            <a:srgbClr val="FFFFFF"/>
          </a:solidFill>
          <a:ln>
            <a:noFill/>
          </a:ln>
          <a:extLs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0" tIns="0" rIns="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cs typeface="Arial" charset="0"/>
            </a:endParaRPr>
          </a:p>
          <a:p>
            <a:endParaRPr lang="en-US" altLang="en-US">
              <a:cs typeface="Arial" charset="0"/>
            </a:endParaRPr>
          </a:p>
        </p:txBody>
      </p:sp>
      <p:sp>
        <p:nvSpPr>
          <p:cNvPr id="11" name="Rectangle 2"/>
          <p:cNvSpPr>
            <a:spLocks noGrp="1" noChangeArrowheads="1"/>
          </p:cNvSpPr>
          <p:nvPr>
            <p:ph type="title"/>
          </p:nvPr>
        </p:nvSpPr>
        <p:spPr>
          <a:xfrm>
            <a:off x="2667000" y="152400"/>
            <a:ext cx="6324600" cy="914400"/>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Cluster Sampling</a:t>
            </a:r>
          </a:p>
        </p:txBody>
      </p:sp>
    </p:spTree>
    <p:extLst>
      <p:ext uri="{BB962C8B-B14F-4D97-AF65-F5344CB8AC3E}">
        <p14:creationId xmlns="" xmlns:p14="http://schemas.microsoft.com/office/powerpoint/2010/main" val="1453889015"/>
      </p:ext>
    </p:extLst>
  </p:cSld>
  <p:clrMapOvr>
    <a:masterClrMapping/>
  </p:clrMapOvr>
  <p:transition advTm="858"/>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971800" y="173038"/>
            <a:ext cx="6019800" cy="898525"/>
          </a:xfrm>
        </p:spPr>
        <p:txBody>
          <a:bodyPr>
            <a:normAutofit/>
          </a:bodyPr>
          <a:lstStyle/>
          <a:p>
            <a:pPr algn="r" eaLnBrk="1" hangingPunct="1"/>
            <a:r>
              <a:rPr lang="en-US" alt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Quota Sampling</a:t>
            </a:r>
          </a:p>
        </p:txBody>
      </p:sp>
      <p:sp>
        <p:nvSpPr>
          <p:cNvPr id="46084" name="Rectangle 3"/>
          <p:cNvSpPr>
            <a:spLocks noGrp="1" noChangeArrowheads="1"/>
          </p:cNvSpPr>
          <p:nvPr>
            <p:ph sz="quarter" idx="1"/>
          </p:nvPr>
        </p:nvSpPr>
        <p:spPr>
          <a:xfrm>
            <a:off x="228600" y="1371600"/>
            <a:ext cx="8686800" cy="5257800"/>
          </a:xfrm>
        </p:spPr>
        <p:txBody>
          <a:bodyPr>
            <a:noAutofit/>
          </a:bodyPr>
          <a:lstStyle/>
          <a:p>
            <a:pPr marL="514350" indent="-457200"/>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First identify the stratums and their proportions as they are represented in the </a:t>
            </a: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population</a:t>
            </a:r>
          </a:p>
          <a:p>
            <a:pPr marL="514350" indent="-457200"/>
            <a:endPar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457200"/>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number of interviews </a:t>
            </a: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could </a:t>
            </a:r>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be determined based on the proportion a given characteristic represents in the population</a:t>
            </a:r>
          </a:p>
          <a:p>
            <a:pPr marL="514350" indent="-457200"/>
            <a:endPar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457200"/>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Then convenience or judgment sampling is used to select the required number of subjects from each </a:t>
            </a:r>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stratum</a:t>
            </a:r>
          </a:p>
          <a:p>
            <a:pPr marL="514350" indent="-457200"/>
            <a:endPar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457200"/>
            <a:r>
              <a:rPr lang="en-US" alt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For </a:t>
            </a:r>
            <a:r>
              <a:rPr lang="en-US"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example, an interviewer may be told to sample 200 females and 300 males between the age of 45 and 60</a:t>
            </a:r>
          </a:p>
          <a:p>
            <a:pPr eaLnBrk="1" hangingPunct="1"/>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eaLnBrk="1" hangingPunct="1">
              <a:buNone/>
            </a:pPr>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3981492138"/>
      </p:ext>
    </p:extLst>
  </p:cSld>
  <p:clrMapOvr>
    <a:masterClrMapping/>
  </p:clrMapOvr>
  <p:transition advTm="281"/>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1460500" y="228600"/>
            <a:ext cx="7531100" cy="762000"/>
          </a:xfrm>
        </p:spPr>
        <p:txBody>
          <a:bodyPr rtlCol="0">
            <a:noAutofit/>
          </a:bodyPr>
          <a:lstStyle/>
          <a:p>
            <a:pPr algn="r" eaLnBrk="1" fontAlgn="auto" hangingPunct="1">
              <a:spcAft>
                <a:spcPts val="0"/>
              </a:spcAft>
              <a:defRPr/>
            </a:pPr>
            <a:r>
              <a:rPr 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Convenience Sampling</a:t>
            </a:r>
          </a:p>
        </p:txBody>
      </p:sp>
      <p:sp>
        <p:nvSpPr>
          <p:cNvPr id="47108" name="Rectangle 3"/>
          <p:cNvSpPr>
            <a:spLocks noGrp="1" noChangeArrowheads="1"/>
          </p:cNvSpPr>
          <p:nvPr>
            <p:ph sz="quarter" idx="1"/>
          </p:nvPr>
        </p:nvSpPr>
        <p:spPr>
          <a:xfrm>
            <a:off x="152400" y="1371600"/>
            <a:ext cx="8839200" cy="5334000"/>
          </a:xfrm>
        </p:spPr>
        <p:txBody>
          <a:bodyPr>
            <a:normAutofit fontScale="92500"/>
          </a:bodyPr>
          <a:lstStyle/>
          <a:p>
            <a:pPr eaLnBrk="1" hangingPunct="1"/>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Sometimes known as grab or opportunity sampling or accidental or haphazard sampling. </a:t>
            </a:r>
          </a:p>
          <a:p>
            <a:pPr eaLnBrk="1" hangingPunct="1"/>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A type of nonprobability sampling which involves the sample being drawn from that part of the population which is close to hand. That is, readily available and convenient. </a:t>
            </a:r>
          </a:p>
          <a:p>
            <a:pPr eaLnBrk="1" hangingPunct="1"/>
            <a:endPar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800" dirty="0" smtClean="0">
                <a:latin typeface="Arial Unicode MS" panose="020B0604020202020204" pitchFamily="34" charset="-128"/>
                <a:ea typeface="Arial Unicode MS" panose="020B0604020202020204" pitchFamily="34" charset="-128"/>
                <a:cs typeface="Arial Unicode MS" panose="020B0604020202020204" pitchFamily="34" charset="-128"/>
              </a:rPr>
              <a:t>The researcher using such a sample cannot scientifically make generalizations about the total population from this sample because it would not be representative enough </a:t>
            </a:r>
          </a:p>
        </p:txBody>
      </p:sp>
    </p:spTree>
    <p:extLst>
      <p:ext uri="{BB962C8B-B14F-4D97-AF65-F5344CB8AC3E}">
        <p14:creationId xmlns="" xmlns:p14="http://schemas.microsoft.com/office/powerpoint/2010/main" val="3910285133"/>
      </p:ext>
    </p:extLst>
  </p:cSld>
  <p:clrMapOvr>
    <a:masterClrMapping/>
  </p:clrMapOvr>
  <p:transition advTm="421"/>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3"/>
          <p:cNvSpPr>
            <a:spLocks noGrp="1" noChangeArrowheads="1"/>
          </p:cNvSpPr>
          <p:nvPr>
            <p:ph sz="quarter" idx="1"/>
          </p:nvPr>
        </p:nvSpPr>
        <p:spPr>
          <a:xfrm>
            <a:off x="152400" y="1371600"/>
            <a:ext cx="8839200" cy="5257800"/>
          </a:xfrm>
        </p:spPr>
        <p:txBody>
          <a:bodyPr>
            <a:normAutofit/>
          </a:bodyPr>
          <a:lstStyle/>
          <a:p>
            <a:pPr eaLnBrk="1" hangingPunct="1"/>
            <a:endParaRPr lang="en-US" altLang="en-US" sz="2600" b="1"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For example, if the interviewer wants to know the experiences of football spectators after a match, he will stand outside a stadium and give questionnaire to the spectators after the match</a:t>
            </a:r>
          </a:p>
          <a:p>
            <a:pPr eaLnBrk="1" hangingPunct="1"/>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This type of sampling is most useful for pilot testing </a:t>
            </a:r>
          </a:p>
          <a:p>
            <a:pPr eaLnBrk="1" hangingPunct="1"/>
            <a:endPar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sz="2600" dirty="0" smtClean="0">
                <a:latin typeface="Arial Unicode MS" panose="020B0604020202020204" pitchFamily="34" charset="-128"/>
                <a:ea typeface="Arial Unicode MS" panose="020B0604020202020204" pitchFamily="34" charset="-128"/>
                <a:cs typeface="Arial Unicode MS" panose="020B0604020202020204" pitchFamily="34" charset="-128"/>
              </a:rPr>
              <a:t>In social science research, snowball sampling is a similar technique, where existing study subjects are used to recruit more subjects into the sample</a:t>
            </a:r>
          </a:p>
        </p:txBody>
      </p:sp>
      <p:sp>
        <p:nvSpPr>
          <p:cNvPr id="6" name="Rectangle 2"/>
          <p:cNvSpPr>
            <a:spLocks noGrp="1" noChangeArrowheads="1"/>
          </p:cNvSpPr>
          <p:nvPr>
            <p:ph type="title"/>
          </p:nvPr>
        </p:nvSpPr>
        <p:spPr>
          <a:xfrm>
            <a:off x="1460500" y="228600"/>
            <a:ext cx="7531100" cy="762000"/>
          </a:xfrm>
        </p:spPr>
        <p:txBody>
          <a:bodyPr rtlCol="0">
            <a:noAutofit/>
          </a:bodyPr>
          <a:lstStyle/>
          <a:p>
            <a:pPr algn="r" eaLnBrk="1" fontAlgn="auto" hangingPunct="1">
              <a:spcAft>
                <a:spcPts val="0"/>
              </a:spcAft>
              <a:defRPr/>
            </a:pPr>
            <a:r>
              <a:rPr 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Convenience Sampling</a:t>
            </a:r>
          </a:p>
        </p:txBody>
      </p:sp>
    </p:spTree>
    <p:extLst>
      <p:ext uri="{BB962C8B-B14F-4D97-AF65-F5344CB8AC3E}">
        <p14:creationId xmlns="" xmlns:p14="http://schemas.microsoft.com/office/powerpoint/2010/main" val="1552391241"/>
      </p:ext>
    </p:extLst>
  </p:cSld>
  <p:clrMapOvr>
    <a:masterClrMapping/>
  </p:clrMapOvr>
  <p:transition advTm="421"/>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type="body" idx="4294967295"/>
          </p:nvPr>
        </p:nvSpPr>
        <p:spPr>
          <a:xfrm>
            <a:off x="901700" y="1333500"/>
            <a:ext cx="7556500" cy="952500"/>
          </a:xfrm>
        </p:spPr>
        <p:txBody>
          <a:bodyPr/>
          <a:lstStyle/>
          <a:p>
            <a:pPr marL="514350" indent="-514350" eaLnBrk="1" hangingPunct="1">
              <a:lnSpc>
                <a:spcPct val="80000"/>
              </a:lnSpc>
            </a:pPr>
            <a:endParaRPr lang="en-US" altLang="ko-KR" u="sng"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914400" lvl="1" indent="-514350" eaLnBrk="1" hangingPunct="1">
              <a:lnSpc>
                <a:spcPct val="80000"/>
              </a:lnSpc>
            </a:pPr>
            <a:r>
              <a:rPr lang="en-US" altLang="ko-KR" sz="2300" dirty="0" smtClean="0">
                <a:latin typeface="Arial Unicode MS" panose="020B0604020202020204" pitchFamily="34" charset="-128"/>
                <a:ea typeface="Arial Unicode MS" panose="020B0604020202020204" pitchFamily="34" charset="-128"/>
                <a:cs typeface="Arial Unicode MS" panose="020B0604020202020204" pitchFamily="34" charset="-128"/>
              </a:rPr>
              <a:t>Use results that are easy to get</a:t>
            </a:r>
          </a:p>
          <a:p>
            <a:pPr marL="914400" lvl="1" indent="-514350" eaLnBrk="1" hangingPunct="1">
              <a:lnSpc>
                <a:spcPct val="80000"/>
              </a:lnSpc>
              <a:buFont typeface="Wingdings" pitchFamily="2" charset="2"/>
              <a:buNone/>
            </a:pPr>
            <a:endParaRPr lang="en-US" altLang="ko-KR" sz="2300" u="sng"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514350" eaLnBrk="1" hangingPunct="1">
              <a:lnSpc>
                <a:spcPct val="80000"/>
              </a:lnSpc>
              <a:buFont typeface="Wingdings" pitchFamily="2" charset="2"/>
              <a:buNone/>
            </a:pPr>
            <a:endParaRPr lang="en-US" altLang="ko-KR" sz="2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514350" eaLnBrk="1" hangingPunct="1">
              <a:lnSpc>
                <a:spcPct val="80000"/>
              </a:lnSpc>
              <a:buFont typeface="Wingdings" pitchFamily="2" charset="2"/>
              <a:buNone/>
            </a:pPr>
            <a:endParaRPr lang="en-US" altLang="ko-KR"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8134" name="Picture 8" descr="1_Conv"/>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625600" y="2514600"/>
            <a:ext cx="6423025" cy="375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1460500" y="228600"/>
            <a:ext cx="7531100" cy="76200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en-US" b="1"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Convenience Sampling</a:t>
            </a:r>
            <a:endParaRPr 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1876223826"/>
      </p:ext>
    </p:extLst>
  </p:cSld>
  <p:clrMapOvr>
    <a:masterClrMapping/>
  </p:clrMapOvr>
  <p:transition advTm="219"/>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838200" y="274638"/>
            <a:ext cx="8229600" cy="1143000"/>
          </a:xfrm>
        </p:spPr>
        <p:txBody>
          <a:bodyPr rtlCol="0">
            <a:normAutofit fontScale="90000"/>
          </a:bodyPr>
          <a:lstStyle/>
          <a:p>
            <a:pPr algn="r" eaLnBrk="1" fontAlgn="auto" hangingPunct="1">
              <a:spcAft>
                <a:spcPts val="0"/>
              </a:spcAft>
              <a:defRPr/>
            </a:pPr>
            <a:r>
              <a:rPr lang="en-US"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Judgmental or Purposive Sampling</a:t>
            </a:r>
          </a:p>
        </p:txBody>
      </p:sp>
      <p:sp>
        <p:nvSpPr>
          <p:cNvPr id="49156" name="Rectangle 3"/>
          <p:cNvSpPr>
            <a:spLocks noGrp="1" noChangeArrowheads="1"/>
          </p:cNvSpPr>
          <p:nvPr>
            <p:ph sz="quarter" idx="1"/>
          </p:nvPr>
        </p:nvSpPr>
        <p:spPr>
          <a:xfrm>
            <a:off x="228600" y="1874837"/>
            <a:ext cx="8763000" cy="4525963"/>
          </a:xfrm>
        </p:spPr>
        <p:txBody>
          <a:bodyPr/>
          <a:lstStyle/>
          <a:p>
            <a:pPr eaLnBrk="1" hangingPunct="1"/>
            <a:endPar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The researcher chooses the sample based on who they think would be appropriate for the study</a:t>
            </a:r>
          </a:p>
          <a:p>
            <a:pPr eaLnBrk="1" hangingPunct="1"/>
            <a:r>
              <a:rPr lang="en-US" altLang="en-US" dirty="0" smtClean="0">
                <a:latin typeface="Arial Unicode MS" panose="020B0604020202020204" pitchFamily="34" charset="-128"/>
                <a:ea typeface="Arial Unicode MS" panose="020B0604020202020204" pitchFamily="34" charset="-128"/>
                <a:cs typeface="Arial Unicode MS" panose="020B0604020202020204" pitchFamily="34" charset="-128"/>
              </a:rPr>
              <a:t>This is used primarily when there is a limited number of people that have expertise in the area being researched </a:t>
            </a:r>
          </a:p>
        </p:txBody>
      </p:sp>
    </p:spTree>
    <p:extLst>
      <p:ext uri="{BB962C8B-B14F-4D97-AF65-F5344CB8AC3E}">
        <p14:creationId xmlns="" xmlns:p14="http://schemas.microsoft.com/office/powerpoint/2010/main" val="216866742"/>
      </p:ext>
    </p:extLst>
  </p:cSld>
  <p:clrMapOvr>
    <a:masterClrMapping/>
  </p:clrMapOvr>
  <p:transition advTm="234"/>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905000" y="3421559"/>
            <a:ext cx="7086601"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r"/>
            <a:r>
              <a:rPr lang="en-US" altLang="en-US" sz="4400" b="1" dirty="0" smtClean="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THANK YOU!!!</a:t>
            </a:r>
            <a:endParaRPr lang="en-US" altLang="en-US" sz="4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 xmlns:p14="http://schemas.microsoft.com/office/powerpoint/2010/main" val="18695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2069</TotalTime>
  <Words>1795</Words>
  <Application>Microsoft Office PowerPoint</Application>
  <PresentationFormat>On-screen Show (4:3)</PresentationFormat>
  <Paragraphs>212</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Sampling</vt:lpstr>
      <vt:lpstr>Sampling</vt:lpstr>
      <vt:lpstr>Sampling  Sampling Error</vt:lpstr>
      <vt:lpstr>Sampling  Sampling Error</vt:lpstr>
      <vt:lpstr>Sampling  Non-Sampling Error</vt:lpstr>
      <vt:lpstr>Sampling  Non-Sampling Error</vt:lpstr>
      <vt:lpstr>Sampling  Advantages</vt:lpstr>
      <vt:lpstr>Sampling  Characteristics of Sampling Design</vt:lpstr>
      <vt:lpstr>Types of Samples</vt:lpstr>
      <vt:lpstr>Probability Sampling</vt:lpstr>
      <vt:lpstr>Probability Sampling</vt:lpstr>
      <vt:lpstr>Non-Probability Sampling</vt:lpstr>
      <vt:lpstr>Non-Probability Sampling</vt:lpstr>
      <vt:lpstr>Non-probability Sampling</vt:lpstr>
      <vt:lpstr>Simple Random Sampling</vt:lpstr>
      <vt:lpstr>Simple Random Sampling</vt:lpstr>
      <vt:lpstr>Replacement of Selected Units</vt:lpstr>
      <vt:lpstr>Systematic Sampling</vt:lpstr>
      <vt:lpstr>Systematic Sampling</vt:lpstr>
      <vt:lpstr>Systematic Sampling</vt:lpstr>
      <vt:lpstr>Stratified Sampling</vt:lpstr>
      <vt:lpstr>Stratified Sampling</vt:lpstr>
      <vt:lpstr>Stratified Sampling</vt:lpstr>
      <vt:lpstr>Cluster Sampling</vt:lpstr>
      <vt:lpstr>Cluster Sampling</vt:lpstr>
      <vt:lpstr>Cluster Sampling</vt:lpstr>
      <vt:lpstr>Quota Sampling</vt:lpstr>
      <vt:lpstr>Convenience Sampling</vt:lpstr>
      <vt:lpstr>Convenience Sampling</vt:lpstr>
      <vt:lpstr>Slide 31</vt:lpstr>
      <vt:lpstr>Judgmental or Purposive Sampling</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INSTITUTIONS</dc:title>
  <dc:creator>Tayyab</dc:creator>
  <cp:lastModifiedBy>intag 786</cp:lastModifiedBy>
  <cp:revision>201</cp:revision>
  <dcterms:created xsi:type="dcterms:W3CDTF">2006-08-16T00:00:00Z</dcterms:created>
  <dcterms:modified xsi:type="dcterms:W3CDTF">2016-10-29T03:50:00Z</dcterms:modified>
</cp:coreProperties>
</file>