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9" r:id="rId1"/>
  </p:sldMasterIdLst>
  <p:notesMasterIdLst>
    <p:notesMasterId r:id="rId34"/>
  </p:notesMasterIdLst>
  <p:handoutMasterIdLst>
    <p:handoutMasterId r:id="rId35"/>
  </p:handoutMasterIdLst>
  <p:sldIdLst>
    <p:sldId id="520" r:id="rId2"/>
    <p:sldId id="266" r:id="rId3"/>
    <p:sldId id="267" r:id="rId4"/>
    <p:sldId id="529" r:id="rId5"/>
    <p:sldId id="273" r:id="rId6"/>
    <p:sldId id="536" r:id="rId7"/>
    <p:sldId id="537" r:id="rId8"/>
    <p:sldId id="269" r:id="rId9"/>
    <p:sldId id="530" r:id="rId10"/>
    <p:sldId id="531" r:id="rId11"/>
    <p:sldId id="524" r:id="rId12"/>
    <p:sldId id="526" r:id="rId13"/>
    <p:sldId id="274" r:id="rId14"/>
    <p:sldId id="286" r:id="rId15"/>
    <p:sldId id="287" r:id="rId16"/>
    <p:sldId id="289" r:id="rId17"/>
    <p:sldId id="290" r:id="rId18"/>
    <p:sldId id="292" r:id="rId19"/>
    <p:sldId id="519" r:id="rId20"/>
    <p:sldId id="296" r:id="rId21"/>
    <p:sldId id="297" r:id="rId22"/>
    <p:sldId id="527" r:id="rId23"/>
    <p:sldId id="528" r:id="rId24"/>
    <p:sldId id="298" r:id="rId25"/>
    <p:sldId id="299" r:id="rId26"/>
    <p:sldId id="300" r:id="rId27"/>
    <p:sldId id="535" r:id="rId28"/>
    <p:sldId id="301" r:id="rId29"/>
    <p:sldId id="302" r:id="rId30"/>
    <p:sldId id="506" r:id="rId31"/>
    <p:sldId id="538" r:id="rId32"/>
    <p:sldId id="539" r:id="rId33"/>
  </p:sldIdLst>
  <p:sldSz cx="9144000" cy="6858000" type="screen4x3"/>
  <p:notesSz cx="7053263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DDDDDD"/>
    <a:srgbClr val="FF0000"/>
    <a:srgbClr val="FFFF00"/>
    <a:srgbClr val="000066"/>
    <a:srgbClr val="0000FF"/>
    <a:srgbClr val="CCFF9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3" autoAdjust="0"/>
    <p:restoredTop sz="93997" autoAdjust="0"/>
  </p:normalViewPr>
  <p:slideViewPr>
    <p:cSldViewPr>
      <p:cViewPr varScale="1">
        <p:scale>
          <a:sx n="80" d="100"/>
          <a:sy n="80" d="100"/>
        </p:scale>
        <p:origin x="114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188" y="-102"/>
      </p:cViewPr>
      <p:guideLst>
        <p:guide orient="horz" pos="2932"/>
        <p:guide pos="22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t" anchorCtr="0" compatLnSpc="1">
            <a:prstTxWarp prst="textNoShape">
              <a:avLst/>
            </a:prstTxWarp>
          </a:bodyPr>
          <a:lstStyle>
            <a:lvl1pPr>
              <a:defRPr sz="1400" b="1" smtClean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CPSPCPSP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614" y="0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t" anchorCtr="0" compatLnSpc="1">
            <a:prstTxWarp prst="textNoShape">
              <a:avLst/>
            </a:prstTxWarp>
          </a:bodyPr>
          <a:lstStyle>
            <a:lvl1pPr algn="r">
              <a:defRPr sz="1400" b="1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1738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b" anchorCtr="0" compatLnSpc="1">
            <a:prstTxWarp prst="textNoShape">
              <a:avLst/>
            </a:prstTxWarp>
          </a:bodyPr>
          <a:lstStyle>
            <a:lvl1pPr>
              <a:defRPr sz="1200" b="1" smtClean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RTMCRTMC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614" y="8841738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108F168-BEAD-4372-BEEE-DD12BCF939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78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CPSP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4614" y="0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8563" y="698500"/>
            <a:ext cx="4656137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5965" y="4422459"/>
            <a:ext cx="5641333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1738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RTMC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4614" y="8841738"/>
            <a:ext cx="305705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5" rIns="91751" bIns="45875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2F88D67-B6A4-4423-9140-39569AFE4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05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63705B-6257-4D30-AF7E-533B647BA406}" type="slidenum">
              <a:rPr lang="en-US"/>
              <a:pPr/>
              <a:t>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F88D67-B6A4-4423-9140-39569AFE41C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429E23-367C-4D2B-A40E-7E17A1FC8C23}" type="slidenum">
              <a:rPr lang="en-US"/>
              <a:pPr/>
              <a:t>14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0756" y="4422459"/>
            <a:ext cx="5171754" cy="4188778"/>
          </a:xfrm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77EAD6-863E-46DB-BFB6-3461791D3E80}" type="slidenum">
              <a:rPr lang="en-US"/>
              <a:pPr/>
              <a:t>18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0756" y="4422459"/>
            <a:ext cx="5171754" cy="4188778"/>
          </a:xfrm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0AC1EE-0A5D-49BE-A0FD-10A19B5186D6}" type="slidenum">
              <a:rPr lang="en-US"/>
              <a:pPr/>
              <a:t>30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0756" y="4422459"/>
            <a:ext cx="5171754" cy="4188778"/>
          </a:xfrm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0AC1EE-0A5D-49BE-A0FD-10A19B5186D6}" type="slidenum">
              <a:rPr lang="en-US"/>
              <a:pPr/>
              <a:t>31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0756" y="4422459"/>
            <a:ext cx="5171754" cy="4188778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28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0AC1EE-0A5D-49BE-A0FD-10A19B5186D6}" type="slidenum">
              <a:rPr lang="en-US"/>
              <a:pPr/>
              <a:t>32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0756" y="4422459"/>
            <a:ext cx="5171754" cy="4188778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16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228600"/>
            <a:ext cx="13620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71959F-A1DE-4ED9-A4AD-B0F333E44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D65A1-C5EE-49F9-B0AF-4C2776BFC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D5C96-7992-45AB-80EF-D53941BA2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566BB-F948-419B-A6D1-3042F19FEA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9FD6F-ED75-4E9F-AE11-CED74596D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49820-4301-499B-B2D5-7CB52D901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EAE28-AC67-4AD1-AA4F-B42F596B3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8A753-4B39-497C-AD78-E6E3DB076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32546-BC9B-4FE2-919A-8592C9631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98BD9-6FF4-4FC5-877A-38F7E792C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8B206-2C5E-4C1A-AA94-E43843ED7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50E91-BD39-4CD2-B1E2-F747BCDA0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8AD28-8E48-48BB-86E8-19B7883749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7010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75651-ED6E-4618-9B46-1756E7E17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865E0-1DB8-424F-9288-5C61958FD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B6567-9FBB-4392-8DD9-706C35ABB8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3A923-A2FC-4B41-ABCE-EF3E04C00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8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8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8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5F76EA0E-47F1-4AF7-8595-1C9615E58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18471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8472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18473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18474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pic>
        <p:nvPicPr>
          <p:cNvPr id="2059" name="Picture 11" descr="logo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077200" y="228600"/>
            <a:ext cx="13620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kmident.com/" TargetMode="External"/><Relationship Id="rId2" Type="http://schemas.openxmlformats.org/officeDocument/2006/relationships/hyperlink" Target="http://www.pubmed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cochrane.org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10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71959F-A1DE-4ED9-A4AD-B0F333E446C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38914" name="Picture 2" descr="https://encrypted-tbn3.gstatic.com/images?q=tbn:ANd9GcTLYdcs82s46VF1XVilF5I9mzhQBFar21s4zetsE2NxHINwBbWH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590800"/>
            <a:ext cx="7924800" cy="2562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0ADE6C-0DFC-47B7-A30E-03BC2BDCE426}" type="slidenum">
              <a:rPr lang="en-US"/>
              <a:pPr/>
              <a:t>2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2057400"/>
            <a:ext cx="5943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WHAT IS RESEARCH?</a:t>
            </a:r>
            <a:br>
              <a:rPr lang="en-GB" sz="6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60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0"/>
            <a:ext cx="2667000" cy="1981201"/>
          </a:xfrm>
          <a:prstGeom prst="rect">
            <a:avLst/>
          </a:prstGeom>
          <a:noFill/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D0A138B-2861-47A3-A515-38356E0A78EA}"/>
              </a:ext>
            </a:extLst>
          </p:cNvPr>
          <p:cNvSpPr txBox="1">
            <a:spLocks/>
          </p:cNvSpPr>
          <p:nvPr/>
        </p:nvSpPr>
        <p:spPr bwMode="auto">
          <a:xfrm>
            <a:off x="1752600" y="3886200"/>
            <a:ext cx="5638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defRPr sz="3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algn="ctr"/>
            <a:r>
              <a:rPr lang="en-US" sz="1800" b="1" kern="0" dirty="0"/>
              <a:t>Dr. Zahid Mehmood PT</a:t>
            </a:r>
          </a:p>
          <a:p>
            <a:pPr algn="ctr"/>
            <a:r>
              <a:rPr lang="en-US" sz="1800" b="1" kern="0" dirty="0"/>
              <a:t>Assistant Professor/ Researcher</a:t>
            </a:r>
          </a:p>
          <a:p>
            <a:pPr algn="ctr"/>
            <a:r>
              <a:rPr lang="en-US" sz="1800" b="1" kern="0" dirty="0"/>
              <a:t>MSPT-NMPT(RIU), DPT(IIRS), Certified Chiropractor</a:t>
            </a:r>
          </a:p>
          <a:p>
            <a:pPr algn="ctr"/>
            <a:endParaRPr lang="en-US" sz="8000" kern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FF66502-6D4A-4B97-8765-E593AEE7BECB}" type="slidenum">
              <a:rPr lang="en-US"/>
              <a:pPr/>
              <a:t>3</a:t>
            </a:fld>
            <a:endParaRPr lang="en-US"/>
          </a:p>
        </p:txBody>
      </p:sp>
      <p:sp>
        <p:nvSpPr>
          <p:cNvPr id="5123" name="AutoShape 4"/>
          <p:cNvSpPr>
            <a:spLocks noChangeArrowheads="1"/>
          </p:cNvSpPr>
          <p:nvPr/>
        </p:nvSpPr>
        <p:spPr bwMode="auto">
          <a:xfrm>
            <a:off x="4876800" y="1524000"/>
            <a:ext cx="4191000" cy="1371600"/>
          </a:xfrm>
          <a:prstGeom prst="wedgeRoundRectCallout">
            <a:avLst>
              <a:gd name="adj1" fmla="val -63713"/>
              <a:gd name="adj2" fmla="val 16724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Times New Roman" pitchFamily="18" charset="0"/>
              </a:rPr>
              <a:t>RESEARCH is</a:t>
            </a:r>
          </a:p>
        </p:txBody>
      </p:sp>
      <p:sp>
        <p:nvSpPr>
          <p:cNvPr id="5124" name="Text Box 11"/>
          <p:cNvSpPr txBox="1">
            <a:spLocks noChangeArrowheads="1"/>
          </p:cNvSpPr>
          <p:nvPr/>
        </p:nvSpPr>
        <p:spPr bwMode="auto">
          <a:xfrm>
            <a:off x="1447800" y="427038"/>
            <a:ext cx="54419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>
                <a:solidFill>
                  <a:srgbClr val="CC3300"/>
                </a:solidFill>
                <a:latin typeface="Verdana" pitchFamily="34" charset="0"/>
              </a:rPr>
              <a:t>A Process of Systematic,</a:t>
            </a:r>
          </a:p>
          <a:p>
            <a:r>
              <a:rPr lang="en-US" sz="3000" b="1">
                <a:solidFill>
                  <a:srgbClr val="CC3300"/>
                </a:solidFill>
                <a:latin typeface="Verdana" pitchFamily="34" charset="0"/>
              </a:rPr>
              <a:t>Scientific Data</a:t>
            </a:r>
          </a:p>
        </p:txBody>
      </p:sp>
      <p:sp>
        <p:nvSpPr>
          <p:cNvPr id="5125" name="Rectangle 1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2057400"/>
            <a:ext cx="4800600" cy="4114800"/>
          </a:xfrm>
        </p:spPr>
        <p:txBody>
          <a:bodyPr/>
          <a:lstStyle/>
          <a:p>
            <a:pPr eaLnBrk="1" hangingPunct="1"/>
            <a:r>
              <a:rPr lang="en-US" sz="2600" b="1">
                <a:solidFill>
                  <a:schemeClr val="tx1"/>
                </a:solidFill>
              </a:rPr>
              <a:t>Collection</a:t>
            </a:r>
          </a:p>
          <a:p>
            <a:pPr eaLnBrk="1" hangingPunct="1"/>
            <a:endParaRPr lang="en-US" sz="2600" b="1">
              <a:solidFill>
                <a:schemeClr val="tx1"/>
              </a:solidFill>
            </a:endParaRPr>
          </a:p>
          <a:p>
            <a:pPr eaLnBrk="1" hangingPunct="1"/>
            <a:r>
              <a:rPr lang="en-US" sz="2600" b="1">
                <a:solidFill>
                  <a:schemeClr val="tx1"/>
                </a:solidFill>
              </a:rPr>
              <a:t>Analysis &amp;</a:t>
            </a:r>
          </a:p>
          <a:p>
            <a:pPr eaLnBrk="1" hangingPunct="1"/>
            <a:endParaRPr lang="en-US" sz="2600" b="1">
              <a:solidFill>
                <a:schemeClr val="tx1"/>
              </a:solidFill>
            </a:endParaRPr>
          </a:p>
          <a:p>
            <a:pPr eaLnBrk="1" hangingPunct="1"/>
            <a:r>
              <a:rPr lang="en-US" sz="2600" b="1">
                <a:solidFill>
                  <a:schemeClr val="tx1"/>
                </a:solidFill>
              </a:rPr>
              <a:t>Interpretation</a:t>
            </a:r>
          </a:p>
          <a:p>
            <a:pPr eaLnBrk="1" hangingPunct="1"/>
            <a:endParaRPr lang="en-US" sz="2600" b="1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600" b="1">
                <a:solidFill>
                  <a:schemeClr val="tx1"/>
                </a:solidFill>
              </a:rPr>
              <a:t>So as to find Solutions to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600" b="1">
                <a:solidFill>
                  <a:schemeClr val="tx1"/>
                </a:solidFill>
              </a:rPr>
              <a:t>a problem.</a:t>
            </a:r>
          </a:p>
          <a:p>
            <a:pPr eaLnBrk="1" hangingPunct="1"/>
            <a:endParaRPr lang="en-US" sz="2600" b="1">
              <a:solidFill>
                <a:schemeClr val="tx1"/>
              </a:solidFill>
            </a:endParaRPr>
          </a:p>
        </p:txBody>
      </p:sp>
      <p:pic>
        <p:nvPicPr>
          <p:cNvPr id="6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819400"/>
            <a:ext cx="7772400" cy="21336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b="1" dirty="0"/>
              <a:t>“Great scholars do not solve problems; they create them”</a:t>
            </a:r>
          </a:p>
          <a:p>
            <a:pPr eaLnBrk="1" hangingPunct="1">
              <a:buFontTx/>
              <a:buNone/>
            </a:pPr>
            <a:endParaRPr lang="en-US" b="1" dirty="0"/>
          </a:p>
          <a:p>
            <a:pPr eaLnBrk="1" hangingPunct="1">
              <a:buFontTx/>
              <a:buNone/>
            </a:pPr>
            <a:r>
              <a:rPr lang="en-US" dirty="0"/>
              <a:t>						Albert Einstein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F2DD4C-1C1C-4CE3-AE3B-C84062B3CF30}" type="slidenum">
              <a:rPr lang="en-US"/>
              <a:pPr/>
              <a:t>5</a:t>
            </a:fld>
            <a:endParaRPr lang="en-US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4419600" y="1295400"/>
            <a:ext cx="4191000" cy="1371600"/>
          </a:xfrm>
          <a:prstGeom prst="wedgeRoundRectCallout">
            <a:avLst>
              <a:gd name="adj1" fmla="val -59546"/>
              <a:gd name="adj2" fmla="val 108449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Times New Roman" pitchFamily="18" charset="0"/>
              </a:rPr>
              <a:t>Types of Research</a:t>
            </a:r>
          </a:p>
        </p:txBody>
      </p:sp>
      <p:sp>
        <p:nvSpPr>
          <p:cNvPr id="6148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2590800"/>
            <a:ext cx="3432175" cy="2668588"/>
          </a:xfrm>
        </p:spPr>
        <p:txBody>
          <a:bodyPr/>
          <a:lstStyle/>
          <a:p>
            <a:pPr eaLnBrk="1" hangingPunct="1"/>
            <a:r>
              <a:rPr lang="en-GB" sz="2600" b="1">
                <a:solidFill>
                  <a:srgbClr val="CC3300"/>
                </a:solidFill>
              </a:rPr>
              <a:t>Qualitative</a:t>
            </a:r>
          </a:p>
          <a:p>
            <a:pPr eaLnBrk="1" hangingPunct="1"/>
            <a:endParaRPr lang="en-GB" sz="2600" b="1">
              <a:solidFill>
                <a:srgbClr val="CC3300"/>
              </a:solidFill>
            </a:endParaRPr>
          </a:p>
          <a:p>
            <a:pPr eaLnBrk="1" hangingPunct="1"/>
            <a:r>
              <a:rPr lang="en-GB" sz="2600" b="1">
                <a:solidFill>
                  <a:srgbClr val="CC3300"/>
                </a:solidFill>
              </a:rPr>
              <a:t>Quantitative</a:t>
            </a:r>
            <a:endParaRPr lang="en-US" sz="2600" b="1">
              <a:solidFill>
                <a:srgbClr val="CC3300"/>
              </a:solidFill>
            </a:endParaRP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219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F2DD4C-1C1C-4CE3-AE3B-C84062B3CF30}" type="slidenum">
              <a:rPr lang="en-US"/>
              <a:pPr/>
              <a:t>6</a:t>
            </a:fld>
            <a:endParaRPr lang="en-US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2286000" y="153235"/>
            <a:ext cx="4191000" cy="1371600"/>
          </a:xfrm>
          <a:prstGeom prst="wedgeRoundRectCallout">
            <a:avLst>
              <a:gd name="adj1" fmla="val -19067"/>
              <a:gd name="adj2" fmla="val 111958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Times New Roman" pitchFamily="18" charset="0"/>
              </a:rPr>
              <a:t>Types of Research</a:t>
            </a:r>
          </a:p>
        </p:txBody>
      </p:sp>
      <p:sp>
        <p:nvSpPr>
          <p:cNvPr id="6148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438400"/>
            <a:ext cx="8001000" cy="3352800"/>
          </a:xfrm>
        </p:spPr>
        <p:txBody>
          <a:bodyPr/>
          <a:lstStyle/>
          <a:p>
            <a:pPr eaLnBrk="1" hangingPunct="1"/>
            <a:r>
              <a:rPr lang="en-GB" sz="2600" b="1" dirty="0">
                <a:solidFill>
                  <a:srgbClr val="CC3300"/>
                </a:solidFill>
              </a:rPr>
              <a:t>Qualitative</a:t>
            </a:r>
          </a:p>
          <a:p>
            <a:pPr eaLnBrk="1" hangingPunct="1"/>
            <a:r>
              <a:rPr lang="en-US" sz="2800" dirty="0"/>
              <a:t>Qualitative research gathers non-numerical data to understand concepts, opinions, or experiences. </a:t>
            </a:r>
          </a:p>
          <a:p>
            <a:pPr eaLnBrk="1" hangingPunct="1"/>
            <a:r>
              <a:rPr lang="en-US" sz="2800" b="1" dirty="0">
                <a:solidFill>
                  <a:srgbClr val="CC3300"/>
                </a:solidFill>
              </a:rPr>
              <a:t>Example: </a:t>
            </a:r>
            <a:r>
              <a:rPr lang="en-GB" sz="2800" dirty="0"/>
              <a:t>Interviews, Focus Groups</a:t>
            </a:r>
            <a:endParaRPr lang="en-GB" sz="2600" b="1" dirty="0">
              <a:solidFill>
                <a:srgbClr val="CC3300"/>
              </a:solidFill>
            </a:endParaRP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219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5134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F2DD4C-1C1C-4CE3-AE3B-C84062B3CF30}" type="slidenum">
              <a:rPr lang="en-US"/>
              <a:pPr/>
              <a:t>7</a:t>
            </a:fld>
            <a:endParaRPr lang="en-US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2286000" y="153235"/>
            <a:ext cx="4191000" cy="1371600"/>
          </a:xfrm>
          <a:prstGeom prst="wedgeRoundRectCallout">
            <a:avLst>
              <a:gd name="adj1" fmla="val -19067"/>
              <a:gd name="adj2" fmla="val 111958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 b="1">
                <a:solidFill>
                  <a:schemeClr val="bg1"/>
                </a:solidFill>
                <a:latin typeface="Times New Roman" pitchFamily="18" charset="0"/>
              </a:rPr>
              <a:t>Types of Research</a:t>
            </a:r>
          </a:p>
        </p:txBody>
      </p:sp>
      <p:sp>
        <p:nvSpPr>
          <p:cNvPr id="6148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438400"/>
            <a:ext cx="8001000" cy="3352800"/>
          </a:xfrm>
        </p:spPr>
        <p:txBody>
          <a:bodyPr/>
          <a:lstStyle/>
          <a:p>
            <a:pPr eaLnBrk="1" hangingPunct="1"/>
            <a:r>
              <a:rPr lang="en-GB" sz="2600" b="1" dirty="0">
                <a:solidFill>
                  <a:srgbClr val="CC3300"/>
                </a:solidFill>
              </a:rPr>
              <a:t>Quantitative</a:t>
            </a:r>
          </a:p>
          <a:p>
            <a:pPr eaLnBrk="1" hangingPunct="1"/>
            <a:r>
              <a:rPr lang="en-US" sz="2800" dirty="0"/>
              <a:t>Quantitative research collects numerical data to identify patterns and test hypotheses</a:t>
            </a:r>
          </a:p>
          <a:p>
            <a:pPr eaLnBrk="1" hangingPunct="1"/>
            <a:r>
              <a:rPr lang="en-US" sz="2800" b="1" dirty="0">
                <a:solidFill>
                  <a:srgbClr val="CC3300"/>
                </a:solidFill>
              </a:rPr>
              <a:t>Example: </a:t>
            </a:r>
            <a:r>
              <a:rPr lang="en-GB" sz="2800" dirty="0"/>
              <a:t>Surveys, Experiments</a:t>
            </a:r>
            <a:endParaRPr lang="en-GB" sz="2600" b="1" dirty="0">
              <a:solidFill>
                <a:srgbClr val="CC3300"/>
              </a:solidFill>
            </a:endParaRP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219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7304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A69AA0-72E2-4ABF-AAEB-680DB6126824}" type="slidenum">
              <a:rPr lang="en-US"/>
              <a:pPr/>
              <a:t>8</a:t>
            </a:fld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447800" y="304800"/>
            <a:ext cx="6248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STEPS IN DESIGNING AND </a:t>
            </a:r>
            <a:br>
              <a:rPr lang="en-US" sz="3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CONDUCTING RESEARCH</a:t>
            </a:r>
          </a:p>
        </p:txBody>
      </p:sp>
      <p:grpSp>
        <p:nvGrpSpPr>
          <p:cNvPr id="7172" name="Group 5"/>
          <p:cNvGrpSpPr>
            <a:grpSpLocks noChangeAspect="1"/>
          </p:cNvGrpSpPr>
          <p:nvPr/>
        </p:nvGrpSpPr>
        <p:grpSpPr bwMode="auto">
          <a:xfrm>
            <a:off x="1219200" y="1447800"/>
            <a:ext cx="8229600" cy="4914900"/>
            <a:chOff x="1440" y="2352"/>
            <a:chExt cx="12960" cy="7740"/>
          </a:xfrm>
        </p:grpSpPr>
        <p:sp>
          <p:nvSpPr>
            <p:cNvPr id="7173" name="AutoShape 6"/>
            <p:cNvSpPr>
              <a:spLocks noChangeAspect="1" noChangeArrowheads="1"/>
            </p:cNvSpPr>
            <p:nvPr/>
          </p:nvSpPr>
          <p:spPr bwMode="auto">
            <a:xfrm>
              <a:off x="1440" y="2352"/>
              <a:ext cx="12960" cy="7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4" name="Rectangle 7"/>
            <p:cNvSpPr>
              <a:spLocks noChangeArrowheads="1"/>
            </p:cNvSpPr>
            <p:nvPr/>
          </p:nvSpPr>
          <p:spPr bwMode="auto">
            <a:xfrm>
              <a:off x="5220" y="3326"/>
              <a:ext cx="7560" cy="5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</a:rPr>
                <a:t>Matching the Research Design </a:t>
              </a:r>
              <a:r>
                <a:rPr lang="en-US" sz="1400" dirty="0">
                  <a:latin typeface="Times New Roman" pitchFamily="18" charset="0"/>
                </a:rPr>
                <a:t>to research objectives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7175" name="Rectangle 8"/>
            <p:cNvSpPr>
              <a:spLocks noChangeArrowheads="1"/>
            </p:cNvSpPr>
            <p:nvPr/>
          </p:nvSpPr>
          <p:spPr bwMode="auto">
            <a:xfrm>
              <a:off x="5220" y="2531"/>
              <a:ext cx="7560" cy="54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dirty="0">
                  <a:latin typeface="Times New Roman" pitchFamily="18" charset="0"/>
                </a:rPr>
                <a:t>Thinking about topic formulating </a:t>
              </a:r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</a:rPr>
                <a:t>research question</a:t>
              </a:r>
              <a:r>
                <a:rPr lang="en-US" sz="1400" dirty="0">
                  <a:latin typeface="Times New Roman" pitchFamily="18" charset="0"/>
                </a:rPr>
                <a:t>/ objective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7176" name="Rectangle 9"/>
            <p:cNvSpPr>
              <a:spLocks noChangeArrowheads="1"/>
            </p:cNvSpPr>
            <p:nvPr/>
          </p:nvSpPr>
          <p:spPr bwMode="auto">
            <a:xfrm>
              <a:off x="5220" y="4153"/>
              <a:ext cx="7560" cy="5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dirty="0">
                  <a:latin typeface="Times New Roman" pitchFamily="18" charset="0"/>
                </a:rPr>
                <a:t>Defining and clarifying </a:t>
              </a:r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</a:rPr>
                <a:t>the research Variables/ Analysis plan</a:t>
              </a:r>
              <a:endParaRPr lang="en-US" sz="2400" dirty="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7177" name="Rectangle 10"/>
            <p:cNvSpPr>
              <a:spLocks noChangeArrowheads="1"/>
            </p:cNvSpPr>
            <p:nvPr/>
          </p:nvSpPr>
          <p:spPr bwMode="auto">
            <a:xfrm>
              <a:off x="5220" y="5052"/>
              <a:ext cx="7560" cy="5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dirty="0">
                  <a:latin typeface="Times New Roman" pitchFamily="18" charset="0"/>
                </a:rPr>
                <a:t>Drawing the </a:t>
              </a:r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</a:rPr>
                <a:t>Sample</a:t>
              </a:r>
              <a:endParaRPr lang="en-US" sz="2400" dirty="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7178" name="Rectangle 11"/>
            <p:cNvSpPr>
              <a:spLocks noChangeArrowheads="1"/>
            </p:cNvSpPr>
            <p:nvPr/>
          </p:nvSpPr>
          <p:spPr bwMode="auto">
            <a:xfrm>
              <a:off x="5220" y="5951"/>
              <a:ext cx="7560" cy="5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dirty="0">
                  <a:latin typeface="Times New Roman" pitchFamily="18" charset="0"/>
                </a:rPr>
                <a:t>Developing </a:t>
              </a:r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</a:rPr>
                <a:t>the tools </a:t>
              </a:r>
              <a:r>
                <a:rPr lang="en-US" sz="1400" dirty="0">
                  <a:latin typeface="Times New Roman" pitchFamily="18" charset="0"/>
                </a:rPr>
                <a:t>&amp; defining the methods </a:t>
              </a:r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</a:rPr>
                <a:t>of data collection</a:t>
              </a:r>
              <a:endParaRPr lang="en-US" sz="2400" dirty="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7179" name="Rectangle 12"/>
            <p:cNvSpPr>
              <a:spLocks noChangeArrowheads="1"/>
            </p:cNvSpPr>
            <p:nvPr/>
          </p:nvSpPr>
          <p:spPr bwMode="auto">
            <a:xfrm>
              <a:off x="5220" y="6853"/>
              <a:ext cx="7560" cy="5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dirty="0">
                  <a:latin typeface="Times New Roman" pitchFamily="18" charset="0"/>
                </a:rPr>
                <a:t>Monitoring and Carrying out the research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7180" name="Rectangle 13"/>
            <p:cNvSpPr>
              <a:spLocks noChangeArrowheads="1"/>
            </p:cNvSpPr>
            <p:nvPr/>
          </p:nvSpPr>
          <p:spPr bwMode="auto">
            <a:xfrm>
              <a:off x="5220" y="7752"/>
              <a:ext cx="7560" cy="5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dirty="0">
                  <a:latin typeface="Times New Roman" pitchFamily="18" charset="0"/>
                </a:rPr>
                <a:t>Preparing the Data for Analysis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7181" name="Rectangle 14"/>
            <p:cNvSpPr>
              <a:spLocks noChangeArrowheads="1"/>
            </p:cNvSpPr>
            <p:nvPr/>
          </p:nvSpPr>
          <p:spPr bwMode="auto">
            <a:xfrm>
              <a:off x="5220" y="8652"/>
              <a:ext cx="7560" cy="54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>
                  <a:latin typeface="Times New Roman" pitchFamily="18" charset="0"/>
                </a:rPr>
                <a:t>Analyzing Data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182" name="Rectangle 15"/>
            <p:cNvSpPr>
              <a:spLocks noChangeArrowheads="1"/>
            </p:cNvSpPr>
            <p:nvPr/>
          </p:nvSpPr>
          <p:spPr bwMode="auto">
            <a:xfrm>
              <a:off x="5220" y="9553"/>
              <a:ext cx="7560" cy="5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>
                  <a:latin typeface="Times New Roman" pitchFamily="18" charset="0"/>
                </a:rPr>
                <a:t>Writing the Research Report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183" name="Line 16"/>
            <p:cNvSpPr>
              <a:spLocks noChangeShapeType="1"/>
            </p:cNvSpPr>
            <p:nvPr/>
          </p:nvSpPr>
          <p:spPr bwMode="auto">
            <a:xfrm>
              <a:off x="2880" y="2802"/>
              <a:ext cx="2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7"/>
            <p:cNvSpPr>
              <a:spLocks noChangeShapeType="1"/>
            </p:cNvSpPr>
            <p:nvPr/>
          </p:nvSpPr>
          <p:spPr bwMode="auto">
            <a:xfrm>
              <a:off x="2895" y="9881"/>
              <a:ext cx="2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8"/>
            <p:cNvSpPr>
              <a:spLocks noChangeShapeType="1"/>
            </p:cNvSpPr>
            <p:nvPr/>
          </p:nvSpPr>
          <p:spPr bwMode="auto">
            <a:xfrm>
              <a:off x="2880" y="4422"/>
              <a:ext cx="2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9"/>
            <p:cNvSpPr>
              <a:spLocks noChangeShapeType="1"/>
            </p:cNvSpPr>
            <p:nvPr/>
          </p:nvSpPr>
          <p:spPr bwMode="auto">
            <a:xfrm>
              <a:off x="2880" y="3612"/>
              <a:ext cx="2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20"/>
            <p:cNvSpPr>
              <a:spLocks noChangeShapeType="1"/>
            </p:cNvSpPr>
            <p:nvPr/>
          </p:nvSpPr>
          <p:spPr bwMode="auto">
            <a:xfrm>
              <a:off x="2880" y="2787"/>
              <a:ext cx="1" cy="71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21"/>
            <p:cNvSpPr>
              <a:spLocks noChangeShapeType="1"/>
            </p:cNvSpPr>
            <p:nvPr/>
          </p:nvSpPr>
          <p:spPr bwMode="auto">
            <a:xfrm>
              <a:off x="2880" y="8952"/>
              <a:ext cx="2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22"/>
            <p:cNvSpPr>
              <a:spLocks noChangeShapeType="1"/>
            </p:cNvSpPr>
            <p:nvPr/>
          </p:nvSpPr>
          <p:spPr bwMode="auto">
            <a:xfrm>
              <a:off x="3600" y="5292"/>
              <a:ext cx="1" cy="28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23"/>
            <p:cNvSpPr>
              <a:spLocks noChangeShapeType="1"/>
            </p:cNvSpPr>
            <p:nvPr/>
          </p:nvSpPr>
          <p:spPr bwMode="auto">
            <a:xfrm>
              <a:off x="3600" y="5307"/>
              <a:ext cx="162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24"/>
            <p:cNvSpPr>
              <a:spLocks noChangeShapeType="1"/>
            </p:cNvSpPr>
            <p:nvPr/>
          </p:nvSpPr>
          <p:spPr bwMode="auto">
            <a:xfrm>
              <a:off x="3600" y="8082"/>
              <a:ext cx="162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25"/>
            <p:cNvSpPr>
              <a:spLocks noChangeShapeType="1"/>
            </p:cNvSpPr>
            <p:nvPr/>
          </p:nvSpPr>
          <p:spPr bwMode="auto">
            <a:xfrm>
              <a:off x="4320" y="6222"/>
              <a:ext cx="1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6"/>
            <p:cNvSpPr>
              <a:spLocks noChangeShapeType="1"/>
            </p:cNvSpPr>
            <p:nvPr/>
          </p:nvSpPr>
          <p:spPr bwMode="auto">
            <a:xfrm>
              <a:off x="4320" y="6207"/>
              <a:ext cx="9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7"/>
            <p:cNvSpPr>
              <a:spLocks noChangeShapeType="1"/>
            </p:cNvSpPr>
            <p:nvPr/>
          </p:nvSpPr>
          <p:spPr bwMode="auto">
            <a:xfrm>
              <a:off x="4320" y="7136"/>
              <a:ext cx="9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7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1"/>
            <a:ext cx="1752600" cy="1295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Risk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458200" cy="4114800"/>
          </a:xfrm>
        </p:spPr>
        <p:txBody>
          <a:bodyPr/>
          <a:lstStyle/>
          <a:p>
            <a:r>
              <a:rPr lang="en-US" b="1" dirty="0"/>
              <a:t>Physical risk: </a:t>
            </a:r>
            <a:r>
              <a:rPr lang="en-US" sz="2400" dirty="0"/>
              <a:t>Potential harm or discomfort to a participant's body due to research procedures</a:t>
            </a:r>
          </a:p>
          <a:p>
            <a:r>
              <a:rPr lang="en-US" b="1" dirty="0"/>
              <a:t>Psychological risk: </a:t>
            </a:r>
            <a:r>
              <a:rPr lang="en-US" sz="2400" dirty="0"/>
              <a:t>Potential emotional or mental distress caused by research activities</a:t>
            </a:r>
            <a:endParaRPr lang="en-US" sz="2400" b="1" dirty="0"/>
          </a:p>
          <a:p>
            <a:r>
              <a:rPr lang="en-US" b="1" dirty="0"/>
              <a:t>Social risk: </a:t>
            </a:r>
            <a:r>
              <a:rPr lang="en-US" sz="2400" dirty="0"/>
              <a:t>Potential harm to a participant's social standing, relationships, or privacy due to the research</a:t>
            </a:r>
            <a:endParaRPr lang="en-US" sz="2400" b="1" dirty="0"/>
          </a:p>
          <a:p>
            <a:r>
              <a:rPr lang="en-US" b="1" dirty="0"/>
              <a:t>Economic risk: </a:t>
            </a:r>
            <a:r>
              <a:rPr lang="en-US" sz="2400" dirty="0"/>
              <a:t>Potential financial loss or burden resulting from participation in research</a:t>
            </a:r>
            <a:endParaRPr lang="en-US" sz="2400" b="1" dirty="0"/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ublic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C:\Users\M. Luqman\Desktop\Image.7.95741070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8600"/>
            <a:ext cx="396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62000" y="4267200"/>
            <a:ext cx="7467600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en-US" sz="4000" b="1" dirty="0">
                <a:ln w="50800"/>
              </a:rPr>
              <a:t>It is better to step forward and light a candle than to sit back and curse the darkness.</a:t>
            </a:r>
            <a:endParaRPr lang="en-US" sz="5400" b="1" dirty="0">
              <a:ln w="50800"/>
            </a:endParaRPr>
          </a:p>
        </p:txBody>
      </p:sp>
      <p:sp>
        <p:nvSpPr>
          <p:cNvPr id="2355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403C8B7-EDB9-499C-8AF8-3DA07493A96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4" descr="thank-you-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810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685BFB-8571-4E5B-8631-4A41149B34D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3252" name="Picture 4" descr="http://us.123rf.com/400wm/400/400/marish/marish1206/marish120600009/13955804-box-with-question-mark-ico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447800"/>
            <a:ext cx="4191000" cy="4419600"/>
          </a:xfrm>
          <a:prstGeom prst="rect">
            <a:avLst/>
          </a:prstGeom>
          <a:noFill/>
        </p:spPr>
      </p:pic>
      <p:pic>
        <p:nvPicPr>
          <p:cNvPr id="7" name="Picture 2" descr="C:\Users\M. Luqman\Desktop\Assessment Workshops\Assessment - Pictures\multiple-choic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71600"/>
            <a:ext cx="3886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E1CD90-A1DA-459D-B563-BC2453A3982E}" type="slidenum">
              <a:rPr lang="en-US"/>
              <a:pPr/>
              <a:t>13</a:t>
            </a:fld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555750"/>
            <a:ext cx="6477000" cy="1363663"/>
          </a:xfrm>
        </p:spPr>
        <p:txBody>
          <a:bodyPr/>
          <a:lstStyle/>
          <a:p>
            <a:pPr eaLnBrk="1" hangingPunct="1"/>
            <a:r>
              <a:rPr lang="en-US" sz="6000" b="1">
                <a:solidFill>
                  <a:srgbClr val="CC3300"/>
                </a:solidFill>
              </a:rPr>
              <a:t>SELECTING A RESEARCH TOPIC</a:t>
            </a:r>
          </a:p>
        </p:txBody>
      </p:sp>
      <p:pic>
        <p:nvPicPr>
          <p:cNvPr id="4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178073-F446-427A-81E9-CAD11D8FD8F4}" type="slidenum">
              <a:rPr lang="en-US"/>
              <a:pPr/>
              <a:t>14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2057400"/>
            <a:ext cx="7010400" cy="2590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600">
                <a:solidFill>
                  <a:schemeClr val="tx1"/>
                </a:solidFill>
              </a:rPr>
              <a:t>Allows one to search in a purposeful and systematic manner, through a range of literature or information relevant to ones particular field, and to hone in on material relevant to ones interest and objectives.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462088" y="609600"/>
            <a:ext cx="4862512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000" b="1">
                <a:solidFill>
                  <a:srgbClr val="CC3300"/>
                </a:solidFill>
                <a:latin typeface="Times New Roman" pitchFamily="18" charset="0"/>
              </a:rPr>
              <a:t>Literature Search:</a:t>
            </a:r>
          </a:p>
          <a:p>
            <a:pPr eaLnBrk="1" hangingPunct="1"/>
            <a:endParaRPr lang="en-US" sz="3000" b="1">
              <a:solidFill>
                <a:srgbClr val="CC3300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What?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4343400" y="41910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i="1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6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D3F39D-0649-4004-A796-3C46DE731CB1}" type="slidenum">
              <a:rPr lang="en-US"/>
              <a:pPr/>
              <a:t>15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47800" y="457200"/>
            <a:ext cx="7010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Literature Search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47800" y="1676400"/>
            <a:ext cx="7772400" cy="4648200"/>
          </a:xfrm>
        </p:spPr>
        <p:txBody>
          <a:bodyPr/>
          <a:lstStyle/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6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Why?</a:t>
            </a:r>
          </a:p>
          <a:p>
            <a:pPr marL="571500" indent="-571500" eaLnBrk="1" hangingPunct="1">
              <a:lnSpc>
                <a:spcPct val="120000"/>
              </a:lnSpc>
              <a:buFont typeface="Wingdings" pitchFamily="2" charset="2"/>
              <a:buAutoNum type="arabicPeriod"/>
              <a:defRPr/>
            </a:pPr>
            <a:r>
              <a:rPr lang="en-US" sz="2200">
                <a:solidFill>
                  <a:srgbClr val="CC3300"/>
                </a:solidFill>
              </a:rPr>
              <a:t>To keep up with the latest developments in your field.</a:t>
            </a:r>
          </a:p>
          <a:p>
            <a:pPr marL="571500" indent="-571500" eaLnBrk="1" hangingPunct="1">
              <a:lnSpc>
                <a:spcPct val="120000"/>
              </a:lnSpc>
              <a:buFont typeface="Wingdings" pitchFamily="2" charset="2"/>
              <a:buAutoNum type="arabicPeriod"/>
              <a:defRPr/>
            </a:pPr>
            <a:r>
              <a:rPr lang="en-US" sz="2200">
                <a:solidFill>
                  <a:srgbClr val="CC3300"/>
                </a:solidFill>
              </a:rPr>
              <a:t>To learn more about some topic.</a:t>
            </a:r>
          </a:p>
          <a:p>
            <a:pPr marL="571500" indent="-571500" eaLnBrk="1" hangingPunct="1">
              <a:lnSpc>
                <a:spcPct val="120000"/>
              </a:lnSpc>
              <a:buFont typeface="Wingdings" pitchFamily="2" charset="2"/>
              <a:buAutoNum type="arabicPeriod"/>
              <a:defRPr/>
            </a:pPr>
            <a:r>
              <a:rPr lang="en-US" sz="2200">
                <a:solidFill>
                  <a:srgbClr val="CC3300"/>
                </a:solidFill>
              </a:rPr>
              <a:t>To document important facts and ideas you wish to research in light of previous work done on it.</a:t>
            </a:r>
          </a:p>
          <a:p>
            <a:pPr marL="571500" indent="-571500" eaLnBrk="1" hangingPunct="1">
              <a:lnSpc>
                <a:spcPct val="120000"/>
              </a:lnSpc>
              <a:buFont typeface="Wingdings" pitchFamily="2" charset="2"/>
              <a:buAutoNum type="arabicPeriod"/>
              <a:defRPr/>
            </a:pPr>
            <a:r>
              <a:rPr lang="en-US" sz="2200">
                <a:solidFill>
                  <a:srgbClr val="CC3300"/>
                </a:solidFill>
              </a:rPr>
              <a:t>To understand your data in the context of what is already known.</a:t>
            </a:r>
          </a:p>
          <a:p>
            <a:pPr marL="571500" indent="-571500" eaLnBrk="1" hangingPunct="1">
              <a:lnSpc>
                <a:spcPct val="120000"/>
              </a:lnSpc>
              <a:buFont typeface="Wingdings" pitchFamily="2" charset="2"/>
              <a:buAutoNum type="arabicPeriod"/>
              <a:defRPr/>
            </a:pPr>
            <a:r>
              <a:rPr lang="en-US" sz="2200">
                <a:solidFill>
                  <a:srgbClr val="CC3300"/>
                </a:solidFill>
              </a:rPr>
              <a:t>To provide your readers with sources they can consult on their own.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en-US" sz="2200">
              <a:solidFill>
                <a:srgbClr val="CC3300"/>
              </a:solidFill>
            </a:endParaRP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B8668E-FC33-4369-8116-824E0474D2FB}" type="slidenum">
              <a:rPr lang="en-US"/>
              <a:pPr/>
              <a:t>16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47800" y="381000"/>
            <a:ext cx="7010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Means of Literature Search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43000" y="1371600"/>
            <a:ext cx="8001000" cy="50292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INTERNET</a:t>
            </a:r>
          </a:p>
          <a:p>
            <a:pPr marL="0" indent="0" eaLnBrk="1" hangingPunct="1">
              <a:lnSpc>
                <a:spcPct val="150000"/>
              </a:lnSpc>
              <a:buClr>
                <a:schemeClr val="hlink"/>
              </a:buClr>
              <a:defRPr/>
            </a:pPr>
            <a:r>
              <a:rPr lang="en-US" sz="2200" dirty="0">
                <a:solidFill>
                  <a:srgbClr val="CC3300"/>
                </a:solidFill>
              </a:rPr>
              <a:t>Access to a massive pool of information related to biomedical and clinical source.</a:t>
            </a:r>
          </a:p>
          <a:p>
            <a:pPr marL="0" indent="0" eaLnBrk="1" hangingPunct="1">
              <a:lnSpc>
                <a:spcPct val="150000"/>
              </a:lnSpc>
              <a:buClr>
                <a:schemeClr val="hlink"/>
              </a:buClr>
              <a:defRPr/>
            </a:pPr>
            <a:r>
              <a:rPr lang="en-US" sz="2200" dirty="0">
                <a:solidFill>
                  <a:srgbClr val="CC3300"/>
                </a:solidFill>
              </a:rPr>
              <a:t>Can link with library catalogues, online databases, like MEDLINE and direct access to ever increasing number of biomedical journals.</a:t>
            </a:r>
          </a:p>
          <a:p>
            <a:pPr marL="0" indent="0" eaLnBrk="1" hangingPunct="1">
              <a:lnSpc>
                <a:spcPct val="150000"/>
              </a:lnSpc>
              <a:buClr>
                <a:schemeClr val="hlink"/>
              </a:buClr>
              <a:defRPr/>
            </a:pPr>
            <a:r>
              <a:rPr lang="en-US" sz="2200" dirty="0">
                <a:solidFill>
                  <a:srgbClr val="CC3300"/>
                </a:solidFill>
              </a:rPr>
              <a:t>Retrieval of data from a range of organizations universities, research establishments and hospitals.</a:t>
            </a:r>
          </a:p>
          <a:p>
            <a:pPr marL="0" indent="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sz="2200" dirty="0">
                <a:solidFill>
                  <a:srgbClr val="CC3300"/>
                </a:solidFill>
              </a:rPr>
              <a:t>Many services are available free of charge.</a:t>
            </a: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01C4ED-716B-4244-AB1D-1FC5A8E3C65C}" type="slidenum">
              <a:rPr lang="en-US"/>
              <a:pPr/>
              <a:t>17</a:t>
            </a:fld>
            <a:endParaRPr 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5397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Search Strategy on Internet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43000" y="1600200"/>
            <a:ext cx="8001000" cy="50292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en-US" sz="500" b="1">
              <a:solidFill>
                <a:schemeClr val="tx1"/>
              </a:solidFill>
            </a:endParaRPr>
          </a:p>
          <a:p>
            <a:pPr marL="0" indent="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b="1">
                <a:solidFill>
                  <a:schemeClr val="tx1"/>
                </a:solidFill>
              </a:rPr>
              <a:t>Summarize your topic in one or two sentences.</a:t>
            </a:r>
          </a:p>
          <a:p>
            <a:pPr marL="0" indent="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b="1">
                <a:solidFill>
                  <a:schemeClr val="tx1"/>
                </a:solidFill>
              </a:rPr>
              <a:t>Identify the unique ideas or concept associated   with your topic.</a:t>
            </a:r>
          </a:p>
          <a:p>
            <a:pPr marL="0" indent="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b="1">
                <a:solidFill>
                  <a:schemeClr val="tx1"/>
                </a:solidFill>
              </a:rPr>
              <a:t>Choose appropriate keywords for each concept.</a:t>
            </a:r>
          </a:p>
          <a:p>
            <a:pPr marL="0" indent="0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b="1">
                <a:solidFill>
                  <a:schemeClr val="tx1"/>
                </a:solidFill>
              </a:rPr>
              <a:t>Establish the relationship between each keyword and concept.</a:t>
            </a:r>
          </a:p>
          <a:p>
            <a:pPr marL="0" indent="0" eaLnBrk="1" hangingPunct="1"/>
            <a:endParaRPr lang="en-US" sz="2600">
              <a:solidFill>
                <a:schemeClr val="tx1"/>
              </a:solidFill>
            </a:endParaRP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FD7663-1ECE-4E2C-9BF6-A85117E53A2A}" type="slidenum">
              <a:rPr lang="en-US"/>
              <a:pPr/>
              <a:t>18</a:t>
            </a:fld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315200" cy="1219200"/>
          </a:xfrm>
          <a:noFill/>
        </p:spPr>
        <p:txBody>
          <a:bodyPr/>
          <a:lstStyle/>
          <a:p>
            <a:pPr eaLnBrk="1" hangingPunct="1"/>
            <a:r>
              <a:rPr lang="en-US" sz="3000" b="1">
                <a:solidFill>
                  <a:srgbClr val="CC3300"/>
                </a:solidFill>
              </a:rPr>
              <a:t>Example Pub Med Sources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772400" cy="4953000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US" sz="2500">
                <a:solidFill>
                  <a:schemeClr val="tx1"/>
                </a:solidFill>
              </a:rPr>
              <a:t>PubMed is derived from two words, Publications, and Medical.</a:t>
            </a:r>
          </a:p>
          <a:p>
            <a:pPr eaLnBrk="1" hangingPunct="1">
              <a:lnSpc>
                <a:spcPct val="125000"/>
              </a:lnSpc>
            </a:pPr>
            <a:r>
              <a:rPr lang="en-US" sz="2500">
                <a:solidFill>
                  <a:schemeClr val="tx1"/>
                </a:solidFill>
              </a:rPr>
              <a:t>It is a project of the National Institute of Health, National Library of Medicine.</a:t>
            </a:r>
          </a:p>
          <a:p>
            <a:pPr eaLnBrk="1" hangingPunct="1">
              <a:lnSpc>
                <a:spcPct val="125000"/>
              </a:lnSpc>
            </a:pPr>
            <a:r>
              <a:rPr lang="en-US" sz="2500">
                <a:solidFill>
                  <a:schemeClr val="tx1"/>
                </a:solidFill>
              </a:rPr>
              <a:t>Available on the internet, as of 02 June 1999, there were 372 journals on this list. </a:t>
            </a:r>
          </a:p>
          <a:p>
            <a:pPr eaLnBrk="1" hangingPunct="1">
              <a:lnSpc>
                <a:spcPct val="125000"/>
              </a:lnSpc>
            </a:pPr>
            <a:r>
              <a:rPr lang="en-US" sz="2500">
                <a:solidFill>
                  <a:schemeClr val="tx1"/>
                </a:solidFill>
              </a:rPr>
              <a:t>It searches for you from about 9,000,000 papers.</a:t>
            </a:r>
          </a:p>
          <a:p>
            <a:pPr eaLnBrk="1" hangingPunct="1">
              <a:lnSpc>
                <a:spcPct val="125000"/>
              </a:lnSpc>
            </a:pPr>
            <a:r>
              <a:rPr lang="en-US" sz="2500">
                <a:solidFill>
                  <a:schemeClr val="tx1"/>
                </a:solidFill>
              </a:rPr>
              <a:t>For more details of PubMed, you may visit.</a:t>
            </a:r>
          </a:p>
          <a:p>
            <a:pPr algn="ctr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500">
                <a:solidFill>
                  <a:srgbClr val="CC3300"/>
                </a:solidFill>
              </a:rPr>
              <a:t>http://www.ncbi.nlm.nih.gov/PubMed/ </a:t>
            </a: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447800" y="914400"/>
            <a:ext cx="7010400" cy="1527175"/>
          </a:xfrm>
        </p:spPr>
        <p:txBody>
          <a:bodyPr/>
          <a:lstStyle/>
          <a:p>
            <a:pPr algn="ctr" eaLnBrk="1" hangingPunct="1"/>
            <a:r>
              <a:rPr lang="en-US" dirty="0"/>
              <a:t>Literature Search Resources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>
              <a:hlinkClick r:id="rId2"/>
            </a:endParaRPr>
          </a:p>
          <a:p>
            <a:pPr eaLnBrk="1" hangingPunct="1"/>
            <a:r>
              <a:rPr lang="en-US" dirty="0">
                <a:hlinkClick r:id="rId2"/>
              </a:rPr>
              <a:t>www.pubmed.org</a:t>
            </a:r>
            <a:endParaRPr lang="en-US" dirty="0"/>
          </a:p>
          <a:p>
            <a:pPr eaLnBrk="1" hangingPunct="1"/>
            <a:r>
              <a:rPr lang="en-US" dirty="0">
                <a:hlinkClick r:id="rId3"/>
              </a:rPr>
              <a:t>www.pakmident.com</a:t>
            </a:r>
            <a:endParaRPr lang="en-US" dirty="0"/>
          </a:p>
          <a:p>
            <a:pPr eaLnBrk="1" hangingPunct="1"/>
            <a:r>
              <a:rPr lang="en-US" dirty="0">
                <a:hlinkClick r:id="rId4"/>
              </a:rPr>
              <a:t>www.cochrane.org</a:t>
            </a:r>
            <a:endParaRPr lang="en-US" dirty="0"/>
          </a:p>
          <a:p>
            <a:pPr eaLnBrk="1" hangingPunct="1"/>
            <a:r>
              <a:rPr lang="en-US" dirty="0"/>
              <a:t>www.cebm.net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B6A5FA-49BD-4CAE-8504-B9D01D49139B}" type="slidenum">
              <a:rPr lang="en-US"/>
              <a:pPr/>
              <a:t>19</a:t>
            </a:fld>
            <a:endParaRPr lang="en-US"/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984976-025D-4498-B425-E80208F2BE80}" type="slidenum">
              <a:rPr lang="en-US"/>
              <a:pPr/>
              <a:t>20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1371600"/>
            <a:ext cx="4572000" cy="1600200"/>
          </a:xfrm>
        </p:spPr>
        <p:txBody>
          <a:bodyPr/>
          <a:lstStyle/>
          <a:p>
            <a:pPr eaLnBrk="1" hangingPunct="1"/>
            <a:r>
              <a:rPr lang="en-US" sz="6000" b="1">
                <a:solidFill>
                  <a:srgbClr val="CC3300"/>
                </a:solidFill>
              </a:rPr>
              <a:t>Research</a:t>
            </a:r>
            <a:br>
              <a:rPr lang="en-US" sz="6000" b="1">
                <a:solidFill>
                  <a:srgbClr val="CC3300"/>
                </a:solidFill>
              </a:rPr>
            </a:br>
            <a:r>
              <a:rPr lang="en-US" sz="6000" b="1">
                <a:solidFill>
                  <a:srgbClr val="CC3300"/>
                </a:solidFill>
              </a:rPr>
              <a:t>Objective</a:t>
            </a:r>
          </a:p>
        </p:txBody>
      </p:sp>
      <p:pic>
        <p:nvPicPr>
          <p:cNvPr id="4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199FBB-8525-4017-B6CF-B681C6D0654B}" type="slidenum">
              <a:rPr lang="en-US"/>
              <a:pPr/>
              <a:t>21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90500"/>
            <a:ext cx="7010400" cy="1527175"/>
          </a:xfrm>
        </p:spPr>
        <p:txBody>
          <a:bodyPr/>
          <a:lstStyle/>
          <a:p>
            <a:pPr eaLnBrk="1" hangingPunct="1"/>
            <a:r>
              <a:rPr lang="en-US" sz="3000" b="1">
                <a:solidFill>
                  <a:srgbClr val="CC3300"/>
                </a:solidFill>
              </a:rPr>
              <a:t>Research Objectives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905000"/>
            <a:ext cx="70104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600">
                <a:solidFill>
                  <a:schemeClr val="tx1"/>
                </a:solidFill>
              </a:rPr>
              <a:t>An objective is an intent of what the researcher wants to do stated in </a:t>
            </a:r>
            <a:r>
              <a:rPr lang="en-US" sz="2600" u="sng">
                <a:solidFill>
                  <a:schemeClr val="tx1"/>
                </a:solidFill>
              </a:rPr>
              <a:t>clear measurable</a:t>
            </a:r>
            <a:r>
              <a:rPr lang="en-US" sz="2600">
                <a:solidFill>
                  <a:schemeClr val="tx1"/>
                </a:solidFill>
              </a:rPr>
              <a:t> terms.”</a:t>
            </a:r>
          </a:p>
          <a:p>
            <a:pPr eaLnBrk="1" hangingPunct="1">
              <a:lnSpc>
                <a:spcPct val="150000"/>
              </a:lnSpc>
            </a:pPr>
            <a:endParaRPr lang="en-US" sz="2600">
              <a:solidFill>
                <a:schemeClr val="tx1"/>
              </a:solidFill>
            </a:endParaRP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16" y="2743200"/>
            <a:ext cx="7010400" cy="1828800"/>
          </a:xfrm>
        </p:spPr>
        <p:txBody>
          <a:bodyPr/>
          <a:lstStyle/>
          <a:p>
            <a:pPr algn="ctr">
              <a:buNone/>
            </a:pPr>
            <a:r>
              <a:rPr lang="en-US" sz="4400" b="1" dirty="0"/>
              <a:t>Characteristics of Research Objective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CD65A1-C5EE-49F9-B0AF-4C2776BFC33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6705600" cy="1527175"/>
          </a:xfrm>
        </p:spPr>
        <p:txBody>
          <a:bodyPr/>
          <a:lstStyle/>
          <a:p>
            <a:pPr eaLnBrk="1" hangingPunct="1"/>
            <a:r>
              <a:rPr lang="en-US" b="1" dirty="0"/>
              <a:t>S-M-A-R-T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Specific </a:t>
            </a:r>
          </a:p>
          <a:p>
            <a:pPr eaLnBrk="1" hangingPunct="1"/>
            <a:r>
              <a:rPr lang="en-US" dirty="0"/>
              <a:t>Measurable </a:t>
            </a:r>
          </a:p>
          <a:p>
            <a:pPr eaLnBrk="1" hangingPunct="1"/>
            <a:r>
              <a:rPr lang="en-US" dirty="0"/>
              <a:t>Achievable </a:t>
            </a:r>
          </a:p>
          <a:p>
            <a:pPr eaLnBrk="1" hangingPunct="1"/>
            <a:r>
              <a:rPr lang="en-US" dirty="0"/>
              <a:t>Realistic </a:t>
            </a:r>
          </a:p>
          <a:p>
            <a:pPr eaLnBrk="1" hangingPunct="1"/>
            <a:r>
              <a:rPr lang="en-US" dirty="0"/>
              <a:t>Time specific</a:t>
            </a:r>
          </a:p>
        </p:txBody>
      </p:sp>
      <p:pic>
        <p:nvPicPr>
          <p:cNvPr id="29700" name="Picture 4" descr="E:\MS\Research-Objectiv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981200"/>
            <a:ext cx="32512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DBB85D-B42A-4853-B56E-793224DEBECF}" type="slidenum">
              <a:rPr lang="en-US"/>
              <a:pPr/>
              <a:t>24</a:t>
            </a:fld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90500"/>
            <a:ext cx="7010400" cy="1527175"/>
          </a:xfrm>
        </p:spPr>
        <p:txBody>
          <a:bodyPr/>
          <a:lstStyle/>
          <a:p>
            <a:pPr eaLnBrk="1" hangingPunct="1"/>
            <a:r>
              <a:rPr lang="en-US" sz="3000" b="1" dirty="0">
                <a:solidFill>
                  <a:srgbClr val="CC3300"/>
                </a:solidFill>
              </a:rPr>
              <a:t>Importance of Research </a:t>
            </a:r>
            <a:br>
              <a:rPr lang="en-US" sz="3000" b="1" dirty="0">
                <a:solidFill>
                  <a:srgbClr val="CC3300"/>
                </a:solidFill>
              </a:rPr>
            </a:br>
            <a:r>
              <a:rPr lang="en-US" sz="3000" b="1" dirty="0">
                <a:solidFill>
                  <a:srgbClr val="CC3300"/>
                </a:solidFill>
              </a:rPr>
              <a:t>Objectives 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Brings focus to the study.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US" sz="2800" dirty="0">
              <a:solidFill>
                <a:schemeClr val="tx1"/>
              </a:solidFill>
            </a:endParaRP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Avoids collection of unnecessary data.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US" sz="2800" dirty="0">
              <a:solidFill>
                <a:schemeClr val="tx1"/>
              </a:solidFill>
            </a:endParaRP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Determines an appropriate study design.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US" sz="2800" dirty="0">
              <a:solidFill>
                <a:schemeClr val="tx1"/>
              </a:solidFill>
            </a:endParaRP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Helps determine analysis plan.</a:t>
            </a: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"/>
            <a:ext cx="1676400" cy="1447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7C7CF6-B724-43C3-8919-8B06A6150CA7}" type="slidenum">
              <a:rPr lang="en-US"/>
              <a:pPr/>
              <a:t>25</a:t>
            </a:fld>
            <a:endParaRPr lang="en-US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b="1">
                <a:solidFill>
                  <a:srgbClr val="CC3300"/>
                </a:solidFill>
              </a:rPr>
              <a:t>A Good Objective ensures that</a:t>
            </a:r>
            <a:r>
              <a:rPr lang="en-US" sz="3000">
                <a:solidFill>
                  <a:srgbClr val="CC3300"/>
                </a:solidFill>
              </a:rPr>
              <a:t>: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524000"/>
            <a:ext cx="4648200" cy="3200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tabLst>
                <a:tab pos="0" algn="l"/>
              </a:tabLst>
            </a:pPr>
            <a:r>
              <a:rPr lang="en-US" sz="2600">
                <a:solidFill>
                  <a:schemeClr val="tx1"/>
                </a:solidFill>
              </a:rPr>
              <a:t>	What is to be measured is clearly stated, be it a measure of frequency, or Association in the </a:t>
            </a:r>
          </a:p>
          <a:p>
            <a:pPr eaLnBrk="1" hangingPunct="1">
              <a:buFont typeface="Wingdings" pitchFamily="2" charset="2"/>
              <a:buNone/>
              <a:tabLst>
                <a:tab pos="0" algn="l"/>
              </a:tabLst>
            </a:pPr>
            <a:r>
              <a:rPr lang="en-US" sz="2600">
                <a:solidFill>
                  <a:schemeClr val="tx1"/>
                </a:solidFill>
              </a:rPr>
              <a:t>	population of interest.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5937250" y="2251075"/>
          <a:ext cx="2533650" cy="373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lip" r:id="rId3" imgW="2425700" imgH="3463925" progId="">
                  <p:embed/>
                </p:oleObj>
              </mc:Choice>
              <mc:Fallback>
                <p:oleObj name="Clip" r:id="rId3" imgW="2425700" imgH="3463925" progId="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0" y="2251075"/>
                        <a:ext cx="2533650" cy="373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DCBBA8-16FD-4430-9FBE-EE6D08C81F02}" type="slidenum">
              <a:rPr lang="en-US"/>
              <a:pPr/>
              <a:t>26</a:t>
            </a:fld>
            <a:endParaRPr 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1262063"/>
          </a:xfrm>
        </p:spPr>
        <p:txBody>
          <a:bodyPr/>
          <a:lstStyle/>
          <a:p>
            <a:pPr eaLnBrk="1" hangingPunct="1"/>
            <a:r>
              <a:rPr lang="en-US" sz="3500" b="1">
                <a:solidFill>
                  <a:srgbClr val="CC3300"/>
                </a:solidFill>
              </a:rPr>
              <a:t>Examples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382000" cy="50292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sz="2200" b="1" u="sng" dirty="0">
                <a:solidFill>
                  <a:schemeClr val="tx1"/>
                </a:solidFill>
              </a:rPr>
              <a:t>Objectives: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sz="2200" dirty="0">
                <a:solidFill>
                  <a:srgbClr val="CC3300"/>
                </a:solidFill>
              </a:rPr>
              <a:t>1)To determine the effectiveness of keigel exercises during postnatal care in women visiting Tertiary care facilities of IIMC. 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sz="2200" dirty="0">
                <a:solidFill>
                  <a:srgbClr val="CC3300"/>
                </a:solidFill>
              </a:rPr>
              <a:t>2) </a:t>
            </a:r>
            <a:r>
              <a:rPr lang="en-US" sz="2400" dirty="0">
                <a:solidFill>
                  <a:srgbClr val="C00000"/>
                </a:solidFill>
              </a:rPr>
              <a:t>Comparing the effectiveness of lumbar stabilization exercises with general spinal exercises in patients with </a:t>
            </a:r>
            <a:r>
              <a:rPr lang="en-US" sz="2400" dirty="0" err="1">
                <a:solidFill>
                  <a:srgbClr val="C00000"/>
                </a:solidFill>
              </a:rPr>
              <a:t>postero</a:t>
            </a:r>
            <a:r>
              <a:rPr lang="en-US" sz="2400" dirty="0">
                <a:solidFill>
                  <a:srgbClr val="C00000"/>
                </a:solidFill>
              </a:rPr>
              <a:t>-lateral disc </a:t>
            </a:r>
            <a:r>
              <a:rPr lang="en-US" sz="2400" dirty="0" err="1">
                <a:solidFill>
                  <a:srgbClr val="C00000"/>
                </a:solidFill>
              </a:rPr>
              <a:t>herniation</a:t>
            </a:r>
            <a:r>
              <a:rPr lang="en-US" sz="2200" dirty="0">
                <a:solidFill>
                  <a:srgbClr val="CC3300"/>
                </a:solidFill>
              </a:rPr>
              <a:t>.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sz="2200" dirty="0">
                <a:solidFill>
                  <a:srgbClr val="CC3300"/>
                </a:solidFill>
              </a:rPr>
              <a:t>3) To compare the effectiveness of dressing A vs. dressing B in patients presenting with infected wounds of the foot.</a:t>
            </a: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6781800" cy="1527175"/>
          </a:xfrm>
        </p:spPr>
        <p:txBody>
          <a:bodyPr/>
          <a:lstStyle/>
          <a:p>
            <a:r>
              <a:rPr lang="en-US" dirty="0"/>
              <a:t>Objectives Start with: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</a:t>
            </a:r>
          </a:p>
          <a:p>
            <a:r>
              <a:rPr lang="en-US" dirty="0"/>
              <a:t>Determine, find, identify, evaluate, estimate, assess,  verify, elucidate, calculate, validate,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D8F0063-4CB4-49AA-805D-329BDDB539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  <a:noFill/>
        </p:spPr>
        <p:txBody>
          <a:bodyPr/>
          <a:lstStyle/>
          <a:p>
            <a:fld id="{98A00C14-301C-4283-BBF3-088B7384B1D2}" type="slidenum">
              <a:rPr lang="en-US"/>
              <a:pPr/>
              <a:t>27</a:t>
            </a:fld>
            <a:endParaRPr lang="en-US" dirty="0"/>
          </a:p>
        </p:txBody>
      </p:sp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  <a:noFill/>
        </p:spPr>
        <p:txBody>
          <a:bodyPr/>
          <a:lstStyle/>
          <a:p>
            <a:fld id="{98A00C14-301C-4283-BBF3-088B7384B1D2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6000" b="1">
                <a:solidFill>
                  <a:srgbClr val="CC3300"/>
                </a:solidFill>
              </a:rPr>
              <a:t>Operational Definition</a:t>
            </a:r>
          </a:p>
        </p:txBody>
      </p:sp>
      <p:pic>
        <p:nvPicPr>
          <p:cNvPr id="4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DF8A017-454C-49AF-A51E-792514310695}" type="slidenum">
              <a:rPr lang="en-US"/>
              <a:pPr/>
              <a:t>29</a:t>
            </a:fld>
            <a:endParaRPr lang="en-US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b="1">
                <a:solidFill>
                  <a:srgbClr val="CC3300"/>
                </a:solidFill>
              </a:rPr>
              <a:t>Operational Definitions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00200"/>
            <a:ext cx="7010400" cy="4572000"/>
          </a:xfrm>
        </p:spPr>
        <p:txBody>
          <a:bodyPr/>
          <a:lstStyle/>
          <a:p>
            <a:pPr eaLnBrk="1" hangingPunct="1">
              <a:lnSpc>
                <a:spcPct val="105000"/>
              </a:lnSpc>
              <a:buFont typeface="Wingdings" pitchFamily="2" charset="2"/>
              <a:buNone/>
            </a:pPr>
            <a:endParaRPr lang="en-US" sz="2500" dirty="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</a:pPr>
            <a:r>
              <a:rPr lang="en-US" sz="2500" dirty="0">
                <a:solidFill>
                  <a:schemeClr val="tx1"/>
                </a:solidFill>
              </a:rPr>
              <a:t>Is the definition  of the exposure and outcome variables of interest in context to  objective in a particular study and their means of  measurement/determination.</a:t>
            </a:r>
          </a:p>
          <a:p>
            <a:pPr eaLnBrk="1" hangingPunct="1">
              <a:lnSpc>
                <a:spcPct val="105000"/>
              </a:lnSpc>
            </a:pPr>
            <a:r>
              <a:rPr lang="en-US" sz="2500" dirty="0">
                <a:solidFill>
                  <a:schemeClr val="tx1"/>
                </a:solidFill>
              </a:rPr>
              <a:t>Examples:</a:t>
            </a:r>
          </a:p>
          <a:p>
            <a:pPr lvl="1" eaLnBrk="1" hangingPunct="1">
              <a:lnSpc>
                <a:spcPct val="105000"/>
              </a:lnSpc>
            </a:pPr>
            <a:r>
              <a:rPr lang="en-US" sz="2500" dirty="0">
                <a:solidFill>
                  <a:schemeClr val="tx1"/>
                </a:solidFill>
              </a:rPr>
              <a:t>Effectiveness</a:t>
            </a:r>
          </a:p>
          <a:p>
            <a:pPr lvl="1" eaLnBrk="1" hangingPunct="1">
              <a:lnSpc>
                <a:spcPct val="105000"/>
              </a:lnSpc>
            </a:pPr>
            <a:r>
              <a:rPr lang="en-US" sz="2500" dirty="0">
                <a:solidFill>
                  <a:schemeClr val="tx1"/>
                </a:solidFill>
              </a:rPr>
              <a:t>Comparison (basis of it)</a:t>
            </a:r>
          </a:p>
          <a:p>
            <a:pPr lvl="1" eaLnBrk="1" hangingPunct="1">
              <a:lnSpc>
                <a:spcPct val="105000"/>
              </a:lnSpc>
            </a:pPr>
            <a:r>
              <a:rPr lang="en-US" sz="2500" dirty="0">
                <a:solidFill>
                  <a:schemeClr val="tx1"/>
                </a:solidFill>
              </a:rPr>
              <a:t>Wound healing</a:t>
            </a:r>
          </a:p>
          <a:p>
            <a:pPr lvl="1" eaLnBrk="1" hangingPunct="1">
              <a:lnSpc>
                <a:spcPct val="105000"/>
              </a:lnSpc>
            </a:pPr>
            <a:endParaRPr lang="en-US" sz="25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20F9AE-22DC-4F68-92DD-FAF4C1C04699}" type="slidenum">
              <a:rPr lang="en-US"/>
              <a:pPr/>
              <a:t>30</a:t>
            </a:fld>
            <a:endParaRPr lang="en-US"/>
          </a:p>
        </p:txBody>
      </p:sp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6427788" cy="1122362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 sz="29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 Operational Definition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514600"/>
            <a:ext cx="7772400" cy="2895600"/>
          </a:xfrm>
          <a:noFill/>
        </p:spPr>
        <p:txBody>
          <a:bodyPr/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r>
              <a:rPr lang="en-US" sz="2800" dirty="0">
                <a:solidFill>
                  <a:schemeClr val="tx1"/>
                </a:solidFill>
              </a:rPr>
              <a:t>Should clearly define and indicate means of measurement / determination of all exposure / outcome (dependent &amp; independent ) variables indicated in the objectives.</a:t>
            </a:r>
          </a:p>
          <a:p>
            <a:pPr eaLnBrk="1" hangingPunct="1">
              <a:lnSpc>
                <a:spcPct val="125000"/>
              </a:lnSpc>
              <a:buFont typeface="Wingdings" pitchFamily="2" charset="2"/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300534"/>
            <a:ext cx="1295400" cy="457200"/>
          </a:xfrm>
          <a:noFill/>
        </p:spPr>
        <p:txBody>
          <a:bodyPr/>
          <a:lstStyle/>
          <a:p>
            <a:fld id="{C620F9AE-22DC-4F68-92DD-FAF4C1C04699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6427788" cy="1122362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 sz="29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 Operational Definition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36294"/>
            <a:ext cx="8686800" cy="4764506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Research Objective: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To determine the effectiveness of a new physical therapy regimen in reducing lower back pain among adults.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Operational Definition: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b="1" dirty="0">
                <a:solidFill>
                  <a:schemeClr val="tx1"/>
                </a:solidFill>
              </a:rPr>
              <a:t>Lower Back Pain:</a:t>
            </a:r>
            <a:endParaRPr lang="en-US" sz="1200" dirty="0">
              <a:solidFill>
                <a:schemeClr val="tx1"/>
              </a:solidFill>
            </a:endParaRP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Definition:</a:t>
            </a:r>
            <a:r>
              <a:rPr lang="en-US" sz="1200" dirty="0">
                <a:solidFill>
                  <a:schemeClr val="tx1"/>
                </a:solidFill>
              </a:rPr>
              <a:t> Pain localized between the lower ribcage and the buttocks.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Measurement:</a:t>
            </a:r>
            <a:endParaRPr lang="en-US" sz="1200" dirty="0">
              <a:solidFill>
                <a:schemeClr val="tx1"/>
              </a:solidFill>
            </a:endParaRPr>
          </a:p>
          <a:p>
            <a:pPr lvl="2"/>
            <a:r>
              <a:rPr lang="en-US" sz="1200" b="1" dirty="0">
                <a:solidFill>
                  <a:schemeClr val="tx1"/>
                </a:solidFill>
              </a:rPr>
              <a:t>Scale:</a:t>
            </a:r>
            <a:r>
              <a:rPr lang="en-US" sz="1200" dirty="0">
                <a:solidFill>
                  <a:schemeClr val="tx1"/>
                </a:solidFill>
              </a:rPr>
              <a:t> Assessed using the Visual Analogue Scale (VAS) ranging from 0 (no pain) to 10 (worst possible pain).</a:t>
            </a:r>
          </a:p>
          <a:p>
            <a:pPr lvl="2"/>
            <a:r>
              <a:rPr lang="en-US" sz="1200" b="1" dirty="0">
                <a:solidFill>
                  <a:schemeClr val="tx1"/>
                </a:solidFill>
              </a:rPr>
              <a:t>Frequency:</a:t>
            </a:r>
            <a:r>
              <a:rPr lang="en-US" sz="1200" dirty="0">
                <a:solidFill>
                  <a:schemeClr val="tx1"/>
                </a:solidFill>
              </a:rPr>
              <a:t> Measured at baseline, and at 4-week and 8-week intervals during the study.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Effectiveness:</a:t>
            </a:r>
            <a:endParaRPr lang="en-US" sz="1200" dirty="0">
              <a:solidFill>
                <a:schemeClr val="tx1"/>
              </a:solidFill>
            </a:endParaRP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Definition:</a:t>
            </a:r>
            <a:r>
              <a:rPr lang="en-US" sz="1200" dirty="0">
                <a:solidFill>
                  <a:schemeClr val="tx1"/>
                </a:solidFill>
              </a:rPr>
              <a:t> Reduction in the intensity of lower back pain and improvement in functional mobility.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Measurement:</a:t>
            </a:r>
            <a:endParaRPr lang="en-US" sz="1200" dirty="0">
              <a:solidFill>
                <a:schemeClr val="tx1"/>
              </a:solidFill>
            </a:endParaRPr>
          </a:p>
          <a:p>
            <a:pPr lvl="2"/>
            <a:r>
              <a:rPr lang="en-US" sz="1200" b="1" dirty="0">
                <a:solidFill>
                  <a:schemeClr val="tx1"/>
                </a:solidFill>
              </a:rPr>
              <a:t>Pain Reduction:</a:t>
            </a:r>
            <a:r>
              <a:rPr lang="en-US" sz="1200" dirty="0">
                <a:solidFill>
                  <a:schemeClr val="tx1"/>
                </a:solidFill>
              </a:rPr>
              <a:t> A decrease in VAS scores by at least 3 points from baseline to 8 weeks.</a:t>
            </a:r>
          </a:p>
          <a:p>
            <a:pPr lvl="2"/>
            <a:r>
              <a:rPr lang="en-US" sz="1200" b="1" dirty="0">
                <a:solidFill>
                  <a:schemeClr val="tx1"/>
                </a:solidFill>
              </a:rPr>
              <a:t>Functional Mobility:</a:t>
            </a:r>
            <a:r>
              <a:rPr lang="en-US" sz="1200" dirty="0">
                <a:solidFill>
                  <a:schemeClr val="tx1"/>
                </a:solidFill>
              </a:rPr>
              <a:t> Improvement measured by the </a:t>
            </a:r>
            <a:r>
              <a:rPr lang="en-US" sz="1200" dirty="0" err="1">
                <a:solidFill>
                  <a:schemeClr val="tx1"/>
                </a:solidFill>
              </a:rPr>
              <a:t>Oswestry</a:t>
            </a:r>
            <a:r>
              <a:rPr lang="en-US" sz="1200" dirty="0">
                <a:solidFill>
                  <a:schemeClr val="tx1"/>
                </a:solidFill>
              </a:rPr>
              <a:t> Disability Index (ODI), with a score reduction of at least 10 percentage points from baseline to 8 weeks.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Physical Therapy Regimen:</a:t>
            </a:r>
            <a:endParaRPr lang="en-US" sz="1200" dirty="0">
              <a:solidFill>
                <a:schemeClr val="tx1"/>
              </a:solidFill>
            </a:endParaRP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Definition:</a:t>
            </a:r>
            <a:r>
              <a:rPr lang="en-US" sz="1200" dirty="0">
                <a:solidFill>
                  <a:schemeClr val="tx1"/>
                </a:solidFill>
              </a:rPr>
              <a:t> A specific set of physical therapy exercises designed to strengthen the lower back muscles and improve flexibility.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Measurement:</a:t>
            </a:r>
            <a:endParaRPr lang="en-US" sz="1200" dirty="0">
              <a:solidFill>
                <a:schemeClr val="tx1"/>
              </a:solidFill>
            </a:endParaRPr>
          </a:p>
          <a:p>
            <a:pPr lvl="2"/>
            <a:r>
              <a:rPr lang="en-US" sz="1200" b="1" dirty="0">
                <a:solidFill>
                  <a:schemeClr val="tx1"/>
                </a:solidFill>
              </a:rPr>
              <a:t>Components:</a:t>
            </a:r>
            <a:r>
              <a:rPr lang="en-US" sz="1200" dirty="0">
                <a:solidFill>
                  <a:schemeClr val="tx1"/>
                </a:solidFill>
              </a:rPr>
              <a:t> Exercises include stretching, strengthening, and aerobic activities.</a:t>
            </a:r>
          </a:p>
          <a:p>
            <a:pPr lvl="2"/>
            <a:r>
              <a:rPr lang="en-US" sz="1200" b="1" dirty="0">
                <a:solidFill>
                  <a:schemeClr val="tx1"/>
                </a:solidFill>
              </a:rPr>
              <a:t>Frequency:</a:t>
            </a:r>
            <a:r>
              <a:rPr lang="en-US" sz="1200" dirty="0">
                <a:solidFill>
                  <a:schemeClr val="tx1"/>
                </a:solidFill>
              </a:rPr>
              <a:t> Participants attend sessions three times a week for 8 weeks.</a:t>
            </a:r>
          </a:p>
          <a:p>
            <a:pPr lvl="2"/>
            <a:r>
              <a:rPr lang="en-US" sz="1200" b="1" dirty="0">
                <a:solidFill>
                  <a:schemeClr val="tx1"/>
                </a:solidFill>
              </a:rPr>
              <a:t>Duration:</a:t>
            </a:r>
            <a:r>
              <a:rPr lang="en-US" sz="1200" dirty="0">
                <a:solidFill>
                  <a:schemeClr val="tx1"/>
                </a:solidFill>
              </a:rPr>
              <a:t> Each session lasts 60 minutes, including a 10-minute warm-up, 40 minutes of targeted exercises, and a 10-minute cool-down period.</a:t>
            </a:r>
          </a:p>
        </p:txBody>
      </p:sp>
      <p:pic>
        <p:nvPicPr>
          <p:cNvPr id="5" name="Picture 2" descr="https://encrypted-tbn1.gstatic.com/images?q=tbn:ANd9GcQqgsd7qaVqFH0wCwhZfxHDqkmjTrEVs5kox5fStEmxCCEVR5Q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"/>
            <a:ext cx="1828800" cy="144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7901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20F9AE-22DC-4F68-92DD-FAF4C1C04699}" type="slidenum">
              <a:rPr lang="en-US"/>
              <a:pPr/>
              <a:t>32</a:t>
            </a:fld>
            <a:endParaRPr lang="en-US"/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514600"/>
            <a:ext cx="7772400" cy="1676400"/>
          </a:xfrm>
          <a:noFill/>
        </p:spPr>
        <p:txBody>
          <a:bodyPr/>
          <a:lstStyle/>
          <a:p>
            <a:pPr algn="ctr" eaLnBrk="1" hangingPunct="1">
              <a:lnSpc>
                <a:spcPct val="125000"/>
              </a:lnSpc>
              <a:buNone/>
            </a:pPr>
            <a:r>
              <a:rPr lang="en-US" sz="8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Thank You!!!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989437"/>
      </p:ext>
    </p:extLst>
  </p:cSld>
  <p:clrMapOvr>
    <a:masterClrMapping/>
  </p:clrMapOvr>
</p:sld>
</file>

<file path=ppt/theme/theme1.xml><?xml version="1.0" encoding="utf-8"?>
<a:theme xmlns:a="http://schemas.openxmlformats.org/drawingml/2006/main" name="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4230</TotalTime>
  <Words>1109</Words>
  <Application>Microsoft Office PowerPoint</Application>
  <PresentationFormat>On-screen Show (4:3)</PresentationFormat>
  <Paragraphs>178</Paragraphs>
  <Slides>32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Times New Roman</vt:lpstr>
      <vt:lpstr>Verdana</vt:lpstr>
      <vt:lpstr>Wingdings</vt:lpstr>
      <vt:lpstr>Echo</vt:lpstr>
      <vt:lpstr>Clip</vt:lpstr>
      <vt:lpstr>PowerPoint Presentation</vt:lpstr>
      <vt:lpstr>WHAT IS RESEARCH?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STEPS IN DESIGNING AND  CONDUCTING RESEARCH</vt:lpstr>
      <vt:lpstr>Research Risk</vt:lpstr>
      <vt:lpstr>PowerPoint Presentation</vt:lpstr>
      <vt:lpstr>PowerPoint Presentation</vt:lpstr>
      <vt:lpstr>PowerPoint Presentation</vt:lpstr>
      <vt:lpstr>SELECTING A RESEARCH TOPIC</vt:lpstr>
      <vt:lpstr>PowerPoint Presentation</vt:lpstr>
      <vt:lpstr>A Literature Search</vt:lpstr>
      <vt:lpstr>Means of Literature Search</vt:lpstr>
      <vt:lpstr>Search Strategy on Internet</vt:lpstr>
      <vt:lpstr>Example Pub Med Sources</vt:lpstr>
      <vt:lpstr>Literature Search Resources</vt:lpstr>
      <vt:lpstr>Research Objective</vt:lpstr>
      <vt:lpstr>Research Objectives</vt:lpstr>
      <vt:lpstr>PowerPoint Presentation</vt:lpstr>
      <vt:lpstr>S-M-A-R-T</vt:lpstr>
      <vt:lpstr>Importance of Research  Objectives </vt:lpstr>
      <vt:lpstr>A Good Objective ensures that:</vt:lpstr>
      <vt:lpstr>Examples</vt:lpstr>
      <vt:lpstr>Objectives Start with:</vt:lpstr>
      <vt:lpstr>Operational Definition</vt:lpstr>
      <vt:lpstr>Operational Definitions</vt:lpstr>
      <vt:lpstr>  Operational Definition</vt:lpstr>
      <vt:lpstr>  Operational Definition</vt:lpstr>
      <vt:lpstr>PowerPoint Presentation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RESEARCH?</dc:title>
  <dc:creator>Dr. Laeequz Zaman</dc:creator>
  <cp:lastModifiedBy>Windows User</cp:lastModifiedBy>
  <cp:revision>546</cp:revision>
  <cp:lastPrinted>2014-02-28T05:58:54Z</cp:lastPrinted>
  <dcterms:created xsi:type="dcterms:W3CDTF">2001-01-13T04:25:38Z</dcterms:created>
  <dcterms:modified xsi:type="dcterms:W3CDTF">2024-08-01T19:55:51Z</dcterms:modified>
</cp:coreProperties>
</file>